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68" r:id="rId2"/>
    <p:sldId id="877" r:id="rId3"/>
    <p:sldId id="1156" r:id="rId4"/>
    <p:sldId id="1162" r:id="rId5"/>
    <p:sldId id="1168" r:id="rId6"/>
    <p:sldId id="1169" r:id="rId7"/>
    <p:sldId id="1175" r:id="rId8"/>
    <p:sldId id="1163" r:id="rId9"/>
    <p:sldId id="1172" r:id="rId10"/>
    <p:sldId id="1153" r:id="rId11"/>
    <p:sldId id="1152" r:id="rId12"/>
    <p:sldId id="1173" r:id="rId13"/>
    <p:sldId id="1154" r:id="rId14"/>
    <p:sldId id="1151" r:id="rId15"/>
    <p:sldId id="1155" r:id="rId16"/>
    <p:sldId id="1159" r:id="rId17"/>
    <p:sldId id="1166" r:id="rId18"/>
    <p:sldId id="1158" r:id="rId19"/>
    <p:sldId id="1171" r:id="rId20"/>
    <p:sldId id="1170" r:id="rId21"/>
    <p:sldId id="1174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162"/>
            <p14:sldId id="1168"/>
            <p14:sldId id="1169"/>
            <p14:sldId id="1175"/>
            <p14:sldId id="1163"/>
            <p14:sldId id="1172"/>
            <p14:sldId id="1153"/>
            <p14:sldId id="1152"/>
            <p14:sldId id="1173"/>
            <p14:sldId id="1154"/>
            <p14:sldId id="1151"/>
          </p14:sldIdLst>
        </p14:section>
        <p14:section name="无标题节" id="{5F52EC0A-C796-4C5F-8D81-8C50DD54411E}">
          <p14:sldIdLst>
            <p14:sldId id="1155"/>
            <p14:sldId id="1159"/>
            <p14:sldId id="1166"/>
            <p14:sldId id="1158"/>
            <p14:sldId id="1171"/>
            <p14:sldId id="1170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5558" autoAdjust="0"/>
  </p:normalViewPr>
  <p:slideViewPr>
    <p:cSldViewPr snapToGrid="0" showGuides="1">
      <p:cViewPr>
        <p:scale>
          <a:sx n="100" d="100"/>
          <a:sy n="100" d="100"/>
        </p:scale>
        <p:origin x="996" y="-60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5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https://activity.n8n8.cn/pc-page/lhtj?open=renewal&amp;pageId=400000980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5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标题：龙虎被套后，中阳线溢价是怎么出现的</a:t>
            </a:r>
          </a:p>
          <a:p>
            <a:r>
              <a:rPr lang="zh-CN" altLang="en-US" dirty="0"/>
              <a:t>链接：</a:t>
            </a:r>
            <a:r>
              <a:rPr lang="en-US" altLang="zh-CN" dirty="0"/>
              <a:t>https://gsh.n8n8.cn/viewpoint/73785?share=1&amp;cps_id=405297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标题：龙虎不惧市场调整，你的操作可更具胆气！</a:t>
            </a:r>
          </a:p>
          <a:p>
            <a:r>
              <a:rPr lang="zh-CN" altLang="en-US" dirty="0"/>
              <a:t>链接：</a:t>
            </a:r>
            <a:r>
              <a:rPr lang="en-US" altLang="zh-CN" dirty="0"/>
              <a:t>https://gsh.n8n8.cn/viewpoint/73807?share=1&amp;cps_id=405297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81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一线席位紫旗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抱团更上一层楼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2024/3/29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3C39BFB-0083-4366-A1CF-AD50AD7A4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什么是龙虎席位？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690A3CC-431A-4FA3-849F-97A6B9DA2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1993424"/>
            <a:ext cx="7820008" cy="25880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席位：</a:t>
            </a:r>
            <a:r>
              <a:rPr lang="zh-CN" altLang="en-US" dirty="0"/>
              <a:t>在交易所</a:t>
            </a:r>
            <a:r>
              <a:rPr lang="zh-CN" altLang="en-US" b="1" dirty="0"/>
              <a:t>交易证券的资格</a:t>
            </a:r>
            <a:r>
              <a:rPr lang="zh-CN" altLang="en-US" dirty="0"/>
              <a:t>，简称席位。</a:t>
            </a:r>
            <a:r>
              <a:rPr lang="zh-CN" altLang="en-US" sz="1200" dirty="0"/>
              <a:t>（散户通过券商席位交易）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券商的不同营业部：</a:t>
            </a:r>
            <a:r>
              <a:rPr lang="zh-CN" altLang="en-US" dirty="0"/>
              <a:t>本部席位，接待大户等特殊席位；普通席位（城市街道），接待散户。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龙虎榜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龙虎席位：</a:t>
            </a:r>
            <a:r>
              <a:rPr lang="zh-CN" altLang="en-US" dirty="0"/>
              <a:t>交易所把符合</a:t>
            </a:r>
            <a:r>
              <a:rPr lang="zh-CN" altLang="en-US" b="1" dirty="0"/>
              <a:t>异动</a:t>
            </a:r>
            <a:r>
              <a:rPr lang="zh-CN" altLang="en-US" dirty="0"/>
              <a:t>规则个股的「买入</a:t>
            </a:r>
            <a:r>
              <a:rPr lang="en-US" altLang="zh-CN" dirty="0"/>
              <a:t>/</a:t>
            </a:r>
            <a:r>
              <a:rPr lang="zh-CN" altLang="en-US" dirty="0"/>
              <a:t>卖出」金额前</a:t>
            </a:r>
            <a:r>
              <a:rPr lang="en-US" altLang="zh-CN" dirty="0"/>
              <a:t>5</a:t>
            </a:r>
            <a:r>
              <a:rPr lang="zh-CN" altLang="en-US" dirty="0"/>
              <a:t>的席位公布。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公布龙虎榜时间：</a:t>
            </a:r>
            <a:r>
              <a:rPr lang="zh-CN" altLang="en-US" dirty="0"/>
              <a:t>盘后，深交所</a:t>
            </a:r>
            <a:r>
              <a:rPr lang="en-US" altLang="zh-CN" dirty="0"/>
              <a:t>4</a:t>
            </a:r>
            <a:r>
              <a:rPr lang="zh-CN" altLang="en-US" dirty="0"/>
              <a:t>点半左右，上交所</a:t>
            </a:r>
            <a:r>
              <a:rPr lang="en-US" altLang="zh-CN" dirty="0"/>
              <a:t>5</a:t>
            </a:r>
            <a:r>
              <a:rPr lang="zh-CN" altLang="en-US" dirty="0"/>
              <a:t>点半左右。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E0784D-CA94-46C0-AB19-2F51922C62B5}"/>
              </a:ext>
            </a:extLst>
          </p:cNvPr>
          <p:cNvSpPr txBox="1"/>
          <p:nvPr/>
        </p:nvSpPr>
        <p:spPr>
          <a:xfrm>
            <a:off x="1960775" y="4909827"/>
            <a:ext cx="8270450" cy="9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有实力上龙虎榜的，绝大部分就是游资、机构</a:t>
            </a:r>
            <a:endParaRPr lang="en-US" altLang="zh-CN" sz="2000" b="1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它们的布局操作，往往引领市场的主题炒作，是牛股妖股的发动机</a:t>
            </a:r>
          </a:p>
        </p:txBody>
      </p:sp>
    </p:spTree>
    <p:extLst>
      <p:ext uri="{BB962C8B-B14F-4D97-AF65-F5344CB8AC3E}">
        <p14:creationId xmlns:p14="http://schemas.microsoft.com/office/powerpoint/2010/main" val="209000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ECB2249-57FA-466F-A70C-B3FBDEA6C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龙虎榜，顶级短线资金动向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878D47-EE36-4DDE-8738-6528EFF26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483784"/>
            <a:ext cx="7820008" cy="88523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最新龙虎：快速当下出龙虎榜的个股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深交所的股票，能看到各席位在分时的买卖节点（高阶研究）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62202ED1-1E8B-47BF-933F-04A4D8A622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3136436" y="1874329"/>
            <a:ext cx="5923744" cy="3318704"/>
          </a:xfrm>
        </p:spPr>
      </p:pic>
    </p:spTree>
    <p:extLst>
      <p:ext uri="{BB962C8B-B14F-4D97-AF65-F5344CB8AC3E}">
        <p14:creationId xmlns:p14="http://schemas.microsoft.com/office/powerpoint/2010/main" val="121053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748775-8E20-4821-A7EB-3B6306B5C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5DCCA0-5463-470E-8F2D-50029F1B1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AA3B9DB-894B-4DC3-BA34-8CC78422A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97262"/>
              </p:ext>
            </p:extLst>
          </p:nvPr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3256539826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508748802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3080969326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4078326682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9283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73497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18675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0772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56252"/>
                  </a:ext>
                </a:extLst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6A56FF14-B037-4D84-95AC-CCE9A2F34E59}"/>
              </a:ext>
            </a:extLst>
          </p:cNvPr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9FFA79F-9D76-4DA9-83D7-23D2B23A03A3}"/>
                </a:ext>
              </a:extLst>
            </p:cNvPr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>
                <a:extLst>
                  <a:ext uri="{FF2B5EF4-FFF2-40B4-BE49-F238E27FC236}">
                    <a16:creationId xmlns:a16="http://schemas.microsoft.com/office/drawing/2014/main" id="{6A6F6DFE-809E-4DDC-9779-E89A21216FF2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36CD491-AAA0-4503-B144-C962D3074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0C2642F-D7AB-4678-B216-7DCD38D619E8}"/>
                </a:ext>
              </a:extLst>
            </p:cNvPr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>
                <a:extLst>
                  <a:ext uri="{FF2B5EF4-FFF2-40B4-BE49-F238E27FC236}">
                    <a16:creationId xmlns:a16="http://schemas.microsoft.com/office/drawing/2014/main" id="{3AA84AC8-0C90-4B74-B786-E5D7815D6092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A1B283E9-68B4-4E95-A7E6-4EF5DA286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F1E0BF8-6496-4610-BC42-5AAD234D466A}"/>
                </a:ext>
              </a:extLst>
            </p:cNvPr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>
                <a:extLst>
                  <a:ext uri="{FF2B5EF4-FFF2-40B4-BE49-F238E27FC236}">
                    <a16:creationId xmlns:a16="http://schemas.microsoft.com/office/drawing/2014/main" id="{336AFDF2-EC4C-4E93-880D-65E1C695CEA4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E1389AF3-1CED-4FD7-BFDC-C38A863445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8A725BE-0B09-4169-8627-D301A13FF913}"/>
                </a:ext>
              </a:extLst>
            </p:cNvPr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>
                <a:extLst>
                  <a:ext uri="{FF2B5EF4-FFF2-40B4-BE49-F238E27FC236}">
                    <a16:creationId xmlns:a16="http://schemas.microsoft.com/office/drawing/2014/main" id="{A40D7384-CEF0-4CBC-B14E-697B9A07666D}"/>
                  </a:ext>
                </a:extLst>
              </p:cNvPr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9E372B4-94AE-4D3D-9666-DE5F8D7A0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056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龙虎淘金圈子，有龙虎知识，机会分析，游资列传等学习内容，留言交流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0DCA91D-C32F-4624-8B05-EB85810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D21277-CFFF-4539-8782-D47C8547E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6" b="39"/>
          <a:stretch/>
        </p:blipFill>
        <p:spPr>
          <a:xfrm>
            <a:off x="4157273" y="1979361"/>
            <a:ext cx="3064582" cy="3983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E11930-0FE3-4497-A512-DCBD0A6F25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12165"/>
          <a:stretch/>
        </p:blipFill>
        <p:spPr>
          <a:xfrm>
            <a:off x="4854804" y="4635580"/>
            <a:ext cx="2363241" cy="1305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5C4B42A-F48C-4351-BDD2-AA59E2D6D96D}"/>
              </a:ext>
            </a:extLst>
          </p:cNvPr>
          <p:cNvGrpSpPr/>
          <p:nvPr/>
        </p:nvGrpSpPr>
        <p:grpSpPr>
          <a:xfrm>
            <a:off x="4157273" y="3752502"/>
            <a:ext cx="3060772" cy="700262"/>
            <a:chOff x="4157273" y="3080033"/>
            <a:chExt cx="3060772" cy="70026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50489E7-856C-4FC0-AC70-23D02BF71438}"/>
                </a:ext>
              </a:extLst>
            </p:cNvPr>
            <p:cNvSpPr/>
            <p:nvPr/>
          </p:nvSpPr>
          <p:spPr>
            <a:xfrm>
              <a:off x="4157273" y="3080033"/>
              <a:ext cx="3060772" cy="700262"/>
            </a:xfrm>
            <a:prstGeom prst="rect">
              <a:avLst/>
            </a:prstGeom>
            <a:solidFill>
              <a:srgbClr val="C00000">
                <a:alpha val="93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E35B9E4-1DE9-4F4B-A3DC-8F0F0030642D}"/>
                </a:ext>
              </a:extLst>
            </p:cNvPr>
            <p:cNvSpPr txBox="1"/>
            <p:nvPr/>
          </p:nvSpPr>
          <p:spPr>
            <a:xfrm>
              <a:off x="4269668" y="3152481"/>
              <a:ext cx="2835982" cy="55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金盾股份，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月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11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日符合紫旗回档，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3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月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12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日溢价接近</a:t>
              </a:r>
              <a:r>
                <a:rPr lang="en-US" altLang="zh-CN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20cm</a:t>
              </a:r>
              <a:r>
                <a:rPr lang="zh-CN" altLang="en-US" sz="12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！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B607C19-74B8-4323-9005-75E29376C8C3}"/>
              </a:ext>
            </a:extLst>
          </p:cNvPr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2657F0-1E96-4BB4-8A28-22D31DDA74B8}"/>
              </a:ext>
            </a:extLst>
          </p:cNvPr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195932E-4CFF-4FD8-960E-E29ADFF2E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205" y="2063512"/>
            <a:ext cx="2826050" cy="2132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E9F3910-1D9C-4735-8698-03D3EE5F70F4}"/>
              </a:ext>
            </a:extLst>
          </p:cNvPr>
          <p:cNvGrpSpPr/>
          <p:nvPr/>
        </p:nvGrpSpPr>
        <p:grpSpPr>
          <a:xfrm>
            <a:off x="7734373" y="4504244"/>
            <a:ext cx="3885714" cy="1736759"/>
            <a:chOff x="11876652" y="5079730"/>
            <a:chExt cx="3885714" cy="1736759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5BEE29D-252B-4FAA-B86F-6BD7DCF9B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76652" y="5079730"/>
              <a:ext cx="3885714" cy="8000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F045AEF-373A-4C4A-B37D-E9E7D8EC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20577" y="5997441"/>
              <a:ext cx="3819048" cy="81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56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237B19-3316-4D2A-AF2E-40E4E481A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拓展知识</a:t>
            </a:r>
          </a:p>
        </p:txBody>
      </p:sp>
    </p:spTree>
    <p:extLst>
      <p:ext uri="{BB962C8B-B14F-4D97-AF65-F5344CB8AC3E}">
        <p14:creationId xmlns:p14="http://schemas.microsoft.com/office/powerpoint/2010/main" val="118142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F9C3A02-211B-4A5C-9C00-F810EDF73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龙虎资金疯狂，利于短线操作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A263B9-0812-4AF5-A33D-87D2E3813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000290"/>
            <a:ext cx="7820008" cy="93965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判断方法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zh-CN" altLang="en-US" b="1" dirty="0">
                <a:solidFill>
                  <a:srgbClr val="C00000"/>
                </a:solidFill>
              </a:rPr>
              <a:t>、当天：</a:t>
            </a:r>
            <a:r>
              <a:rPr lang="zh-CN" altLang="en-US" dirty="0"/>
              <a:t>涨停家数≥</a:t>
            </a:r>
            <a:r>
              <a:rPr lang="en-US" altLang="zh-CN" dirty="0"/>
              <a:t>50</a:t>
            </a:r>
            <a:r>
              <a:rPr lang="zh-CN" altLang="en-US" dirty="0"/>
              <a:t>，跌停家数</a:t>
            </a:r>
            <a:r>
              <a:rPr lang="en-US" altLang="zh-CN" dirty="0"/>
              <a:t>2</a:t>
            </a:r>
            <a:r>
              <a:rPr lang="zh-CN" altLang="en-US" dirty="0"/>
              <a:t>倍以上；</a:t>
            </a:r>
            <a:endParaRPr lang="en-US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、早盘：</a:t>
            </a:r>
            <a:r>
              <a:rPr lang="en-US" altLang="zh-CN" b="1" dirty="0"/>
              <a:t>10</a:t>
            </a:r>
            <a:r>
              <a:rPr lang="zh-CN" altLang="en-US" b="1" dirty="0"/>
              <a:t>点前</a:t>
            </a:r>
            <a:r>
              <a:rPr lang="zh-CN" altLang="en-US" dirty="0"/>
              <a:t>涨停家数≥</a:t>
            </a:r>
            <a:r>
              <a:rPr lang="en-US" altLang="zh-CN" dirty="0"/>
              <a:t>20</a:t>
            </a:r>
            <a:r>
              <a:rPr lang="zh-CN" altLang="en-US" dirty="0"/>
              <a:t>，跌停家数个位数内，容易龙虎疯狂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242820AF-34D0-4F4C-99AE-1751272368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06" r="-106"/>
          <a:stretch/>
        </p:blipFill>
        <p:spPr>
          <a:xfrm>
            <a:off x="4465978" y="1921749"/>
            <a:ext cx="6506164" cy="29827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2BDE22-0CB8-4171-BA9E-8D1006DD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6" y="1921748"/>
            <a:ext cx="2564008" cy="29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0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28525CC-C202-4FCA-83AD-4963AAB60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A6298-344C-42D5-BE41-D1661E0F8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06779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追求满足趋势安全的前提下，找更有爆发潜力的回档股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(</a:t>
            </a:r>
            <a:r>
              <a:rPr lang="zh-CN" altLang="en-US" b="1" dirty="0">
                <a:solidFill>
                  <a:srgbClr val="C00000"/>
                </a:solidFill>
              </a:rPr>
              <a:t>紫旗：席位买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金额＞卖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，且有机构参与）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4EEFDB07-2153-4B01-BC46-E13034896C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756499"/>
            <a:ext cx="6663600" cy="373320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DF0715-7F8F-4D65-A38E-76B55566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93" y="1756499"/>
            <a:ext cx="2918134" cy="373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723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29C1B35-6508-46C0-808F-AE5208633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龙虎股分时卖点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A7A01-4C98-4CB8-A454-3F7EA1AA29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不追求绝对的高位套利，追求安全出局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CB139362-9C18-4B25-BD2C-80A6A280F3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170" b="1170"/>
          <a:stretch/>
        </p:blipFill>
        <p:spPr>
          <a:xfrm>
            <a:off x="1486806" y="2089501"/>
            <a:ext cx="3847804" cy="3246108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4C7345-0841-4FA3-9774-26EE340A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27" y="2007909"/>
            <a:ext cx="5139640" cy="33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DCB964-9E35-41D5-8BCD-12F6399C7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通过控盘分类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DD971004-59EE-490C-BAA2-5969CE9FBF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713" y="2016319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4D7C4BF-19B6-4218-9F94-06C4E54941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" b="7"/>
          <a:stretch/>
        </p:blipFill>
        <p:spPr>
          <a:xfrm>
            <a:off x="6231336" y="2016319"/>
            <a:ext cx="4832350" cy="271819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31C01E-99B4-4155-8D51-42FEEFDE0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5098661"/>
            <a:ext cx="2055334" cy="340405"/>
          </a:xfrm>
        </p:spPr>
        <p:txBody>
          <a:bodyPr/>
          <a:lstStyle/>
          <a:p>
            <a:r>
              <a:rPr lang="zh-CN" altLang="en-US" dirty="0"/>
              <a:t>无控盘，超短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B38C59A-1108-4805-B464-B0AE991F3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9425" y="5098661"/>
            <a:ext cx="3636172" cy="340405"/>
          </a:xfrm>
        </p:spPr>
        <p:txBody>
          <a:bodyPr/>
          <a:lstStyle/>
          <a:p>
            <a:r>
              <a:rPr lang="zh-CN" altLang="en-US" dirty="0"/>
              <a:t>控盘增加，波段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F872AA-356B-4812-9B27-B691558C72B8}"/>
              </a:ext>
            </a:extLst>
          </p:cNvPr>
          <p:cNvSpPr txBox="1"/>
          <p:nvPr/>
        </p:nvSpPr>
        <p:spPr>
          <a:xfrm>
            <a:off x="2800351" y="5748547"/>
            <a:ext cx="6591300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有分类观念后，就不易三心二意</a:t>
            </a:r>
          </a:p>
        </p:txBody>
      </p:sp>
    </p:spTree>
    <p:extLst>
      <p:ext uri="{BB962C8B-B14F-4D97-AF65-F5344CB8AC3E}">
        <p14:creationId xmlns:p14="http://schemas.microsoft.com/office/powerpoint/2010/main" val="124273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F99530F-E1A1-4AA8-9C49-7F6AF4D0F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紫旗回档：更强的回档机会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E89CB13-5D4B-404D-83F9-7F0D82D0F3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b="332"/>
          <a:stretch/>
        </p:blipFill>
        <p:spPr>
          <a:xfrm>
            <a:off x="1128713" y="2271881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16E7AC5F-0EEC-44A8-B2E8-AFD9A9C48D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6231336" y="2271881"/>
            <a:ext cx="4832350" cy="271819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F7E5CD-A7A6-4F5C-8325-BCDDA76F9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3040" y="5513296"/>
            <a:ext cx="4163696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紫旗：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买入席位前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＞卖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，有机构参与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D7C7B94-F2E6-4079-A104-AFF49C366E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5263375"/>
            <a:ext cx="4607722" cy="840246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盯盘：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紫旗回档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超大单净买≥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1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0E68B9A-3C33-4C44-BA5D-59DD7B0375E9}"/>
              </a:ext>
            </a:extLst>
          </p:cNvPr>
          <p:cNvSpPr/>
          <p:nvPr/>
        </p:nvSpPr>
        <p:spPr>
          <a:xfrm>
            <a:off x="5694883" y="461807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6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47937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龙虎情绪这几天整体降温，市场赚钱效应就弱了，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并跌破</a:t>
            </a:r>
            <a:r>
              <a:rPr lang="en-US" altLang="zh-CN" b="1" dirty="0">
                <a:solidFill>
                  <a:srgbClr val="C00000"/>
                </a:solidFill>
              </a:rPr>
              <a:t>3000</a:t>
            </a:r>
            <a:r>
              <a:rPr lang="zh-CN" altLang="en-US" b="1" dirty="0">
                <a:solidFill>
                  <a:srgbClr val="C00000"/>
                </a:solidFill>
              </a:rPr>
              <a:t>，缩量压力，看调整为主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763" y="1855979"/>
            <a:ext cx="1893745" cy="364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r="8650"/>
          <a:stretch/>
        </p:blipFill>
        <p:spPr>
          <a:xfrm>
            <a:off x="5471961" y="1813624"/>
            <a:ext cx="3980112" cy="3729815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热门龙虎板块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新能源车、科创同股同权、国改、汽车零部件、华为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1742"/>
          <a:stretch/>
        </p:blipFill>
        <p:spPr>
          <a:xfrm>
            <a:off x="3030625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8359140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28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E13FF2-0286-45EE-97F6-846D8D0A0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机构和一线席位买入之最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B27D38C3-53D7-49FA-8AF0-2A4E815E70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122"/>
          <a:stretch/>
        </p:blipFill>
        <p:spPr>
          <a:xfrm>
            <a:off x="969583" y="2305934"/>
            <a:ext cx="4987803" cy="257165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51FCBD98-6AB0-4AD7-8A3F-1A53478469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" b="373"/>
          <a:stretch/>
        </p:blipFill>
        <p:spPr>
          <a:xfrm>
            <a:off x="6234615" y="2400399"/>
            <a:ext cx="4843410" cy="2461162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ED3222E-0908-4D2B-9E5D-7EE7614B3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354223"/>
            <a:ext cx="4041776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4E83FA"/>
                </a:solidFill>
                <a:latin typeface="微软雅黑" panose="020B0503020204020204" charset="-122"/>
              </a:rPr>
              <a:t>涨跌相对温和，偏短线波段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94848D2-FA10-4440-A04B-A54E67F0F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5354223"/>
            <a:ext cx="3483772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涨跌相对迅猛，偏超短线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6C52240-87E7-4E7C-8477-2E53623A3815}"/>
              </a:ext>
            </a:extLst>
          </p:cNvPr>
          <p:cNvSpPr/>
          <p:nvPr/>
        </p:nvSpPr>
        <p:spPr>
          <a:xfrm>
            <a:off x="5694884" y="448955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28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0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一线席位紫旗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414" b="-414"/>
          <a:stretch/>
        </p:blipFill>
        <p:spPr>
          <a:xfrm>
            <a:off x="1404938" y="1775073"/>
            <a:ext cx="4284278" cy="3796650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3576F61F-FD4F-49EF-84F6-D176E602DA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3" b="37254"/>
          <a:stretch/>
        </p:blipFill>
        <p:spPr>
          <a:xfrm>
            <a:off x="6507163" y="1774826"/>
            <a:ext cx="4284278" cy="379730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多个一线席位联手买入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紫旗，抱团取团能力强，更适合调整行情使用</a:t>
            </a:r>
          </a:p>
        </p:txBody>
      </p:sp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ACD2A32-4D25-424D-A84C-C3DB7658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48" y="1627633"/>
            <a:ext cx="6478504" cy="40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712</Words>
  <Application>Microsoft Office PowerPoint</Application>
  <PresentationFormat>宽屏</PresentationFormat>
  <Paragraphs>89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1372</cp:revision>
  <dcterms:created xsi:type="dcterms:W3CDTF">2019-06-19T02:08:00Z</dcterms:created>
  <dcterms:modified xsi:type="dcterms:W3CDTF">2024-03-29T08:57:13Z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