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501" r:id="rId8"/>
    <p:sldId id="1748" r:id="rId9"/>
    <p:sldId id="607" r:id="rId10"/>
    <p:sldId id="1768" r:id="rId11"/>
    <p:sldId id="1692" r:id="rId12"/>
    <p:sldId id="1874" r:id="rId13"/>
    <p:sldId id="1869" r:id="rId14"/>
    <p:sldId id="1822" r:id="rId15"/>
    <p:sldId id="1794" r:id="rId16"/>
    <p:sldId id="1823" r:id="rId17"/>
    <p:sldId id="1616" r:id="rId18"/>
    <p:sldId id="1747" r:id="rId19"/>
    <p:sldId id="1877" r:id="rId20"/>
    <p:sldId id="1749" r:id="rId21"/>
    <p:sldId id="1875" r:id="rId22"/>
    <p:sldId id="1876" r:id="rId23"/>
    <p:sldId id="1871" r:id="rId24"/>
    <p:sldId id="1878" r:id="rId25"/>
    <p:sldId id="614" r:id="rId26"/>
    <p:sldId id="615" r:id="rId27"/>
    <p:sldId id="635" r:id="rId28"/>
    <p:sldId id="616" r:id="rId29"/>
    <p:sldId id="169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41"/>
        <p:guide pos="3840"/>
        <p:guide pos="4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80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image" Target="../media/image38.png"/><Relationship Id="rId5" Type="http://schemas.openxmlformats.org/officeDocument/2006/relationships/tags" Target="../tags/tag71.xml"/><Relationship Id="rId4" Type="http://schemas.openxmlformats.org/officeDocument/2006/relationships/image" Target="../media/image37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77.xml"/><Relationship Id="rId7" Type="http://schemas.openxmlformats.org/officeDocument/2006/relationships/image" Target="../media/image41.png"/><Relationship Id="rId6" Type="http://schemas.openxmlformats.org/officeDocument/2006/relationships/tags" Target="../tags/tag76.xml"/><Relationship Id="rId5" Type="http://schemas.openxmlformats.org/officeDocument/2006/relationships/image" Target="../media/image40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8.xml"/><Relationship Id="rId1" Type="http://schemas.openxmlformats.org/officeDocument/2006/relationships/tags" Target="../tags/tag7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紧跟趋势，波段操作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8730" y="942340"/>
            <a:ext cx="9435465" cy="5539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主题精选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6920" y="331914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每月初更新，当前最核心的主题方向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多篇机构研报解读，抓住行业风口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830580"/>
            <a:ext cx="10184130" cy="5675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圆角矩形标注 18"/>
          <p:cNvSpPr/>
          <p:nvPr/>
        </p:nvSpPr>
        <p:spPr>
          <a:xfrm>
            <a:off x="3623310" y="2915285"/>
            <a:ext cx="1311275" cy="611505"/>
          </a:xfrm>
          <a:prstGeom prst="wedgeRoundRectCallout">
            <a:avLst>
              <a:gd name="adj1" fmla="val 91458"/>
              <a:gd name="adj2" fmla="val -56438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市场下杀挖黄金坑</a:t>
            </a:r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4748530" y="1548765"/>
            <a:ext cx="1311275" cy="61150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底部启动模式</a:t>
            </a:r>
            <a:endParaRPr lang="zh-CN" altLang="en-US"/>
          </a:p>
        </p:txBody>
      </p:sp>
      <p:sp>
        <p:nvSpPr>
          <p:cNvPr id="23" name="圆角矩形标注 22"/>
          <p:cNvSpPr/>
          <p:nvPr/>
        </p:nvSpPr>
        <p:spPr>
          <a:xfrm>
            <a:off x="6776720" y="1369695"/>
            <a:ext cx="1529080" cy="611505"/>
          </a:xfrm>
          <a:prstGeom prst="wedgeRoundRectCallout">
            <a:avLst>
              <a:gd name="adj1" fmla="val -32765"/>
              <a:gd name="adj2" fmla="val 10472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趋势持有</a:t>
            </a:r>
            <a:endParaRPr lang="zh-CN" altLang="en-US"/>
          </a:p>
          <a:p>
            <a:pPr algn="ctr"/>
            <a:r>
              <a:rPr lang="zh-CN" altLang="en-US"/>
              <a:t>模型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487295" y="157480"/>
            <a:ext cx="8232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找到适合自己的模式，耐心做熟悉优质股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5355" y="6059170"/>
            <a:ext cx="82245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周线回档金叉，中期黄金坑，日线</a:t>
            </a:r>
            <a:r>
              <a:rPr lang="en-US" altLang="zh-CN" sz="2000" b="1">
                <a:highlight>
                  <a:srgbClr val="FFFF00"/>
                </a:highlight>
              </a:rPr>
              <a:t>B</a:t>
            </a:r>
            <a:r>
              <a:rPr lang="zh-CN" altLang="en-US" sz="2000" b="1">
                <a:highlight>
                  <a:srgbClr val="FFFF00"/>
                </a:highlight>
              </a:rPr>
              <a:t>点回档，二次控盘回升，底部启动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795" y="869315"/>
            <a:ext cx="10363835" cy="5614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圆角矩形标注 4"/>
          <p:cNvSpPr/>
          <p:nvPr/>
        </p:nvSpPr>
        <p:spPr>
          <a:xfrm>
            <a:off x="4863465" y="1559560"/>
            <a:ext cx="1330325" cy="607695"/>
          </a:xfrm>
          <a:prstGeom prst="wedgeRoundRectCallout">
            <a:avLst>
              <a:gd name="adj1" fmla="val 72857"/>
              <a:gd name="adj2" fmla="val 12362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控盘</a:t>
            </a:r>
            <a:endParaRPr lang="zh-CN" altLang="en-US"/>
          </a:p>
          <a:p>
            <a:pPr algn="ctr"/>
            <a:r>
              <a:rPr lang="zh-CN" altLang="en-US"/>
              <a:t>双突破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61690" y="3780790"/>
            <a:ext cx="4123690" cy="366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股价突破新高</a:t>
            </a:r>
            <a:r>
              <a:rPr lang="en-US" altLang="zh-CN"/>
              <a:t>+</a:t>
            </a:r>
            <a:r>
              <a:rPr lang="zh-CN" altLang="en-US"/>
              <a:t>控盘突破新高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870075" y="14859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双突破强者恒强，容易出大牛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864235"/>
            <a:ext cx="10066655" cy="5631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熊线上移之后的调整都是机会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13905" y="2727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highlight>
                  <a:srgbClr val="FFFF00"/>
                </a:highlight>
              </a:rPr>
              <a:t>智能电网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特高压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80385" y="6127115"/>
            <a:ext cx="844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顺势操作，控盘活跃，熊线兜底，底仓不跑光，浮仓反复做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05355" y="92710"/>
            <a:ext cx="7918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涨停突破，短线回档强者恒强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9310" y="28765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highlight>
                  <a:srgbClr val="FFFF00"/>
                </a:highlight>
              </a:rPr>
              <a:t>PCB</a:t>
            </a:r>
            <a:r>
              <a:rPr lang="en-US" altLang="zh-CN" b="1">
                <a:highlight>
                  <a:srgbClr val="FFFF00"/>
                </a:highlight>
              </a:rPr>
              <a:t>+AI</a:t>
            </a:r>
            <a:r>
              <a:rPr lang="zh-CN" altLang="en-US" b="1">
                <a:highlight>
                  <a:srgbClr val="FFFF00"/>
                </a:highlight>
              </a:rPr>
              <a:t>硬件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出海业务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0" y="819150"/>
            <a:ext cx="9959975" cy="5684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279640" y="2675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highlight>
                  <a:srgbClr val="FFFF00"/>
                </a:highlight>
              </a:rPr>
              <a:t>智能电网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特高压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80385" y="6127115"/>
            <a:ext cx="844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顺势操作，控盘活跃，熊线兜底，底仓不跑光，浮仓反复做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2710"/>
            <a:ext cx="12356465" cy="69507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二、闲钱投资，量化拥抱慢牛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9140" y="6172200"/>
            <a:ext cx="10713085" cy="547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慢牛不踏空，量化时代拼策略，赚钱效应同质化交易，而你拼的是要么拥抱量化，要么跟上机构趋势抱团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835" y="858520"/>
            <a:ext cx="3622675" cy="52203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70" y="900430"/>
            <a:ext cx="7892415" cy="5135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605" y="4154170"/>
            <a:ext cx="1881505" cy="1881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97045" y="235839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highlight>
                  <a:srgbClr val="FFFF00"/>
                </a:highlight>
              </a:rPr>
              <a:t>红利</a:t>
            </a:r>
            <a:r>
              <a:rPr lang="en-US" altLang="zh-CN" sz="2400" b="1">
                <a:highlight>
                  <a:srgbClr val="FFFF00"/>
                </a:highlight>
              </a:rPr>
              <a:t>+</a:t>
            </a:r>
            <a:r>
              <a:rPr lang="zh-CN" altLang="en-US" sz="2400" b="1">
                <a:highlight>
                  <a:srgbClr val="FFFF00"/>
                </a:highlight>
              </a:rPr>
              <a:t>量化选股</a:t>
            </a:r>
            <a:endParaRPr lang="zh-CN" altLang="en-US" sz="2400" b="1">
              <a:highlight>
                <a:srgbClr val="FFFF00"/>
              </a:highlight>
            </a:endParaRPr>
          </a:p>
          <a:p>
            <a:r>
              <a:rPr lang="zh-CN" altLang="en-US" sz="2400" b="1">
                <a:highlight>
                  <a:srgbClr val="FFFF00"/>
                </a:highlight>
              </a:rPr>
              <a:t>提前做好配置！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耐心做好顺势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调整时珍惜，上行是结果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94825" y="1073785"/>
            <a:ext cx="2623820" cy="5368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长期上升趋势</a:t>
            </a:r>
            <a:r>
              <a:rPr lang="zh-CN" altLang="en-US"/>
              <a:t>已经确定，从长期投资角度去看待目前市场调整是低吸机会。不管是大跌，还是小跌，还是震荡横盘，最终目的是</a:t>
            </a:r>
            <a:r>
              <a:rPr lang="zh-CN" altLang="en-US">
                <a:highlight>
                  <a:srgbClr val="FFFF00"/>
                </a:highlight>
              </a:rPr>
              <a:t>新高</a:t>
            </a:r>
            <a:r>
              <a:rPr lang="zh-CN" altLang="en-US"/>
              <a:t>！新高！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事件过去都会按照自身的市场节奏来运行。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 22</a:t>
            </a:r>
            <a:r>
              <a:rPr lang="zh-CN" altLang="en-US"/>
              <a:t>年的俄乌战争和</a:t>
            </a:r>
            <a:r>
              <a:rPr lang="en-US" altLang="zh-CN"/>
              <a:t>25</a:t>
            </a:r>
            <a:r>
              <a:rPr lang="zh-CN" altLang="en-US"/>
              <a:t>年的中东摩擦都是例子。</a:t>
            </a:r>
            <a:r>
              <a:rPr lang="en-US" altLang="zh-CN"/>
              <a:t> </a:t>
            </a:r>
            <a:r>
              <a:rPr lang="zh-CN" altLang="en-US"/>
              <a:t>没有改变趋势，</a:t>
            </a:r>
            <a:r>
              <a:rPr lang="en-US" altLang="zh-CN"/>
              <a:t>22</a:t>
            </a:r>
            <a:r>
              <a:rPr lang="zh-CN" altLang="en-US"/>
              <a:t>年下行趋势，打完了还是下行趋势，</a:t>
            </a:r>
            <a:r>
              <a:rPr lang="en-US" altLang="zh-CN"/>
              <a:t>25</a:t>
            </a:r>
            <a:r>
              <a:rPr lang="zh-CN" altLang="en-US"/>
              <a:t>年牛市上升趋势，打不打都改变不了上升趋势。</a:t>
            </a:r>
            <a:r>
              <a:rPr lang="zh-CN" altLang="en-US">
                <a:sym typeface="+mn-ea"/>
              </a:rPr>
              <a:t>关注一个点就是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股票仓位+基金搭配</a:t>
            </a:r>
            <a:r>
              <a:rPr lang="zh-CN" altLang="en-US">
                <a:sym typeface="+mn-ea"/>
              </a:rPr>
              <a:t>。均衡配置才能跟上慢牛，跑赢市场。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1008380"/>
            <a:ext cx="9320530" cy="53282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资金避险转向政策主线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7915" y="1239520"/>
            <a:ext cx="9995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六大新兴支柱</a:t>
            </a:r>
            <a:r>
              <a:rPr lang="en-US" altLang="zh-CN"/>
              <a:t> </a:t>
            </a:r>
            <a:r>
              <a:rPr lang="zh-CN" altLang="en-US"/>
              <a:t>指（</a:t>
            </a:r>
            <a:r>
              <a:rPr lang="zh-CN" altLang="en-US">
                <a:highlight>
                  <a:srgbClr val="FFFF00"/>
                </a:highlight>
              </a:rPr>
              <a:t>集成电路、航空航天、生物医药、低空经济、新型储能、智能机器人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这六大产业已进入快速成长期，是当下经济增长的</a:t>
            </a:r>
            <a:r>
              <a:rPr lang="en-US" altLang="zh-CN"/>
              <a:t> “</a:t>
            </a:r>
            <a:r>
              <a:rPr lang="zh-CN" altLang="en-US"/>
              <a:t>主力军</a:t>
            </a:r>
            <a:r>
              <a:rPr lang="en-US" altLang="zh-CN"/>
              <a:t>”</a:t>
            </a:r>
            <a:r>
              <a:rPr lang="zh-CN" altLang="en-US"/>
              <a:t>，当前支柱，规模化落地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915" y="2302510"/>
            <a:ext cx="1069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六大未来产业</a:t>
            </a:r>
            <a:r>
              <a:rPr lang="en-US" altLang="zh-CN"/>
              <a:t> </a:t>
            </a:r>
            <a:r>
              <a:rPr lang="zh-CN" altLang="en-US"/>
              <a:t>指（</a:t>
            </a:r>
            <a:r>
              <a:rPr lang="zh-CN" altLang="en-US">
                <a:highlight>
                  <a:srgbClr val="FFFF00"/>
                </a:highlight>
              </a:rPr>
              <a:t>量子科技、生物制造、氢能核聚变能、脑机接口、具身智能、第六代移动通信</a:t>
            </a:r>
            <a:r>
              <a:rPr lang="en-US" altLang="zh-CN">
                <a:highlight>
                  <a:srgbClr val="FFFF00"/>
                </a:highlight>
              </a:rPr>
              <a:t>6G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是处于萌芽或产业化初期，是抢占未来科技制高点的关键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305" y="3251835"/>
            <a:ext cx="5025390" cy="3019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320" y="3251835"/>
            <a:ext cx="5905500" cy="3048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算力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电力</a:t>
            </a:r>
            <a:endParaRPr lang="en-US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640" y="819150"/>
            <a:ext cx="9316085" cy="5668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耐心做好顺势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克服人性，提升思维，买阴卖阳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7930" y="1779270"/>
            <a:ext cx="5734050" cy="4067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5" y="947420"/>
            <a:ext cx="3578225" cy="1678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" y="2696210"/>
            <a:ext cx="3568065" cy="37363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26790" y="514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645" y="781685"/>
            <a:ext cx="10033000" cy="572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热点纵览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14497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选择【热门主题】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59805" y="28740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选择扩张热点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91295" y="4655820"/>
            <a:ext cx="3042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主力控盘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资金流入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1559</Words>
  <Application>WPS 演示</Application>
  <PresentationFormat>宽屏</PresentationFormat>
  <Paragraphs>136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2073</cp:revision>
  <dcterms:created xsi:type="dcterms:W3CDTF">2019-06-19T02:08:00Z</dcterms:created>
  <dcterms:modified xsi:type="dcterms:W3CDTF">2026-03-10T09:31:18Z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