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3"/>
  </p:notesMasterIdLst>
  <p:sldIdLst>
    <p:sldId id="280" r:id="rId5"/>
    <p:sldId id="383" r:id="rId6"/>
    <p:sldId id="266" r:id="rId7"/>
    <p:sldId id="267" r:id="rId8"/>
    <p:sldId id="269" r:id="rId9"/>
    <p:sldId id="420" r:id="rId10"/>
    <p:sldId id="522" r:id="rId11"/>
    <p:sldId id="463" r:id="rId12"/>
    <p:sldId id="428" r:id="rId13"/>
    <p:sldId id="523" r:id="rId14"/>
    <p:sldId id="539" r:id="rId15"/>
    <p:sldId id="547" r:id="rId16"/>
    <p:sldId id="421" r:id="rId17"/>
    <p:sldId id="533" r:id="rId18"/>
    <p:sldId id="271" r:id="rId19"/>
    <p:sldId id="548" r:id="rId20"/>
    <p:sldId id="549" r:id="rId21"/>
    <p:sldId id="55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10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.pn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//192.168.10.86/素材/营销策划/7.课程/炒股进阶班课程项目/2024年/2024年6月/1920_1080.png1920_108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440170"/>
            <a:ext cx="12192000" cy="409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投顾执业编号：A1120615060002；基金从业编号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:A20250703000353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424930"/>
            <a:ext cx="1219200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投顾执业编号：A1120615060002；基金从业编号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:A20250703000353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8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9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0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5.xml"/><Relationship Id="rId2" Type="http://schemas.openxmlformats.org/officeDocument/2006/relationships/image" Target="../media/image9.png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8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04140" y="133350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4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报告前十天潜伏</a:t>
            </a:r>
            <a:endParaRPr lang="zh-CN" sz="24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4620" y="960120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04140" y="133350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400">
                <a:solidFill>
                  <a:schemeClr val="bg1"/>
                </a:solidFill>
                <a:sym typeface="+mn-ea"/>
              </a:rPr>
              <a:t>业绩兑现收益率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+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预告超市场幅度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=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高潜伏预期</a:t>
            </a:r>
            <a:endParaRPr lang="zh-CN" altLang="en-US" sz="24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2040" y="796925"/>
            <a:ext cx="5384800" cy="54533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04140" y="133350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400">
                <a:solidFill>
                  <a:schemeClr val="bg1"/>
                </a:solidFill>
                <a:sym typeface="+mn-ea"/>
              </a:rPr>
              <a:t>业绩兑现收益率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+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预告超市场幅度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=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高潜伏预期</a:t>
            </a:r>
            <a:endParaRPr lang="zh-CN" altLang="en-US" sz="24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5390" y="804545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两会想法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5080" y="931545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240 拷贝 2_1773020601951_17732118436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总_17732118540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_17732076608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512185"/>
            <a:ext cx="3374390" cy="538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投顾执业编号:A1120615060002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基金从业编号:A20250703000353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6760" y="1753870"/>
            <a:ext cx="684530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年报炒作</a:t>
            </a: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3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11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wa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56880" y="617220"/>
            <a:ext cx="3632200" cy="5723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08140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196596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85051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373507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8705" y="86423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大盘分析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49725" y="7810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6225" y="25476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1664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6225" y="34524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8705" y="1747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年报炒作正当时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69180" y="2931160"/>
            <a:ext cx="53403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年报潜伏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8705" y="35356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两会想法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大盘分析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66040" y="94615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流动资金顶背离下的</a:t>
            </a:r>
            <a:r>
              <a:rPr lang="en-US" altLang="zh-CN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s</a:t>
            </a:r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</a:t>
            </a:r>
            <a:endParaRPr lang="zh-CN" altLang="en-US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6075" y="883920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6655" y="2640330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年报炒作正当时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业绩炒作正当时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6675" y="2493010"/>
            <a:ext cx="52819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 </a:t>
            </a:r>
            <a:r>
              <a:rPr lang="zh-CN" altLang="en-US"/>
              <a:t>一月年报预告。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2025 4</a:t>
            </a:r>
            <a:r>
              <a:rPr lang="zh-CN" altLang="en-US"/>
              <a:t>月年报</a:t>
            </a:r>
            <a:r>
              <a:rPr lang="en-US" altLang="zh-CN"/>
              <a:t>+</a:t>
            </a:r>
            <a:r>
              <a:rPr lang="zh-CN" altLang="en-US"/>
              <a:t>一季报披露。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时间差。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戴维斯双击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790" y="4413250"/>
            <a:ext cx="67303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市场大跌是对戴维斯双击个股最好的馈赠。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我经历过</a:t>
            </a:r>
            <a:r>
              <a:rPr lang="en-US" altLang="zh-CN" sz="1600"/>
              <a:t>N</a:t>
            </a:r>
            <a:r>
              <a:rPr lang="zh-CN" altLang="en-US" sz="1600"/>
              <a:t>多次戴维斯双击。</a:t>
            </a:r>
            <a:endParaRPr lang="zh-CN" altLang="en-US" sz="1600"/>
          </a:p>
          <a:p>
            <a:r>
              <a:rPr lang="zh-CN" altLang="en-US" sz="1600"/>
              <a:t>记忆最深刻。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戴维斯双击个股会有波动。</a:t>
            </a:r>
            <a:endParaRPr lang="zh-CN" altLang="en-US" sz="1600"/>
          </a:p>
          <a:p>
            <a:r>
              <a:rPr lang="zh-CN" altLang="en-US" sz="1600"/>
              <a:t>不是一成不变。</a:t>
            </a:r>
            <a:endParaRPr lang="zh-CN" altLang="en-US" sz="1600"/>
          </a:p>
          <a:p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9420" y="1009650"/>
            <a:ext cx="5147945" cy="5290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8790" y="1009650"/>
            <a:ext cx="606806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股价（P） = 每股收益（EPS） × 市盈率（P/E）​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假设你投资一家公司：</a:t>
            </a:r>
            <a:endParaRPr lang="zh-CN" altLang="en-US" sz="1400"/>
          </a:p>
          <a:p>
            <a:r>
              <a:rPr lang="zh-CN" altLang="en-US" sz="1400"/>
              <a:t>初始状态​：EPS = 1元，P/E = 10倍，</a:t>
            </a:r>
            <a:endParaRPr lang="zh-CN" altLang="en-US" sz="1400"/>
          </a:p>
          <a:p>
            <a:r>
              <a:rPr lang="zh-CN" altLang="en-US" sz="1400"/>
              <a:t>那么股价 = 1 × 10 = ​10元。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发生戴维斯双击​：</a:t>
            </a:r>
            <a:endParaRPr lang="zh-CN" altLang="en-US" sz="1400"/>
          </a:p>
          <a:p>
            <a:r>
              <a:rPr lang="zh-CN" altLang="en-US" sz="1400"/>
              <a:t>1.盈利提升​：公司业绩大好，EPS增长了100%，达到 ​2元。</a:t>
            </a:r>
            <a:endParaRPr lang="zh-CN" altLang="en-US" sz="1400"/>
          </a:p>
          <a:p>
            <a:r>
              <a:rPr lang="zh-CN" altLang="en-US" sz="1400"/>
              <a:t>2.估值提升​：市场情绪乐观，P/E从10倍提升到20倍。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最终状态​：股价 = 2元 × 20 = ​40元。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你的投资收益不是简单的（100%盈利增长 + 100%估值提升）= 200%，而是 ​​（1+100%）× （1+100%） - 1 = 300%​​！这就是乘数效应的魔力。</a:t>
            </a:r>
            <a:endParaRPr lang="zh-CN" altLang="en-US" sz="1600"/>
          </a:p>
          <a:p>
            <a:endParaRPr lang="zh-CN" altLang="en-US" sz="1600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年报潜伏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WPS 演示</Application>
  <PresentationFormat>宽屏</PresentationFormat>
  <Paragraphs>87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Lucida Sans Unicode</vt:lpstr>
      <vt:lpstr>黑体</vt:lpstr>
      <vt:lpstr>Arial Unicode MS</vt:lpstr>
      <vt:lpstr>Calibri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C_Hokcheung</cp:lastModifiedBy>
  <cp:revision>325</cp:revision>
  <dcterms:created xsi:type="dcterms:W3CDTF">2019-06-19T02:08:00Z</dcterms:created>
  <dcterms:modified xsi:type="dcterms:W3CDTF">2026-03-11T11:09:22Z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244ACA2EB60840989A6E7AD0DF89266E</vt:lpwstr>
  </property>
</Properties>
</file>