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938" r:id="rId3"/>
    <p:sldId id="1691" r:id="rId4"/>
    <p:sldId id="1699" r:id="rId6"/>
    <p:sldId id="1701" r:id="rId7"/>
    <p:sldId id="1698" r:id="rId8"/>
    <p:sldId id="1700" r:id="rId9"/>
    <p:sldId id="1703" r:id="rId10"/>
    <p:sldId id="1704" r:id="rId11"/>
    <p:sldId id="1706" r:id="rId12"/>
    <p:sldId id="1705" r:id="rId13"/>
    <p:sldId id="1707" r:id="rId14"/>
    <p:sldId id="1708" r:id="rId15"/>
    <p:sldId id="1696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0" userDrawn="1">
          <p15:clr>
            <a:srgbClr val="A4A3A4"/>
          </p15:clr>
        </p15:guide>
        <p15:guide id="2" pos="3846" userDrawn="1">
          <p15:clr>
            <a:srgbClr val="A4A3A4"/>
          </p15:clr>
        </p15:guide>
        <p15:guide id="3" pos="49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60"/>
        <p:guide pos="3846"/>
        <p:guide pos="492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63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经传多赢投研总监：杨春虎，投顾执业编号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:A1120619100003;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:A20250618011797 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image" Target="../media/image13.pn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6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7.xml"/><Relationship Id="rId2" Type="http://schemas.openxmlformats.org/officeDocument/2006/relationships/image" Target="../media/image16.png"/><Relationship Id="rId1" Type="http://schemas.openxmlformats.org/officeDocument/2006/relationships/tags" Target="../tags/tag46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9.xml"/><Relationship Id="rId2" Type="http://schemas.openxmlformats.org/officeDocument/2006/relationships/image" Target="../media/image17.png"/><Relationship Id="rId1" Type="http://schemas.openxmlformats.org/officeDocument/2006/relationships/tags" Target="../tags/tag48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1.xml"/><Relationship Id="rId2" Type="http://schemas.openxmlformats.org/officeDocument/2006/relationships/image" Target="../media/image18.png"/><Relationship Id="rId1" Type="http://schemas.openxmlformats.org/officeDocument/2006/relationships/tags" Target="../tags/tag5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3.xml"/><Relationship Id="rId2" Type="http://schemas.openxmlformats.org/officeDocument/2006/relationships/image" Target="../media/image19.png"/><Relationship Id="rId1" Type="http://schemas.openxmlformats.org/officeDocument/2006/relationships/tags" Target="../tags/tag5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5.xml"/><Relationship Id="rId2" Type="http://schemas.openxmlformats.org/officeDocument/2006/relationships/image" Target="../media/image20.png"/><Relationship Id="rId1" Type="http://schemas.openxmlformats.org/officeDocument/2006/relationships/tags" Target="../tags/tag54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7.xml"/><Relationship Id="rId2" Type="http://schemas.openxmlformats.org/officeDocument/2006/relationships/image" Target="../media/image21.png"/><Relationship Id="rId1" Type="http://schemas.openxmlformats.org/officeDocument/2006/relationships/tags" Target="../tags/tag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风口主题，涨停复制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:A1120619100003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:A20250618011797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54760" y="4544695"/>
            <a:ext cx="646684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经传多赢投研总监／软件产品架构师，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北京大学金融系毕业，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87335" y="1145540"/>
            <a:ext cx="3730625" cy="46742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34076" y="5635581"/>
            <a:ext cx="1060331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政策，资金，趋势，三合一，才是热点。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三电，三化，</a:t>
            </a:r>
            <a:r>
              <a:rPr lang="zh-CN" b="1" dirty="0" smtClean="0">
                <a:sym typeface="+mn-ea"/>
              </a:rPr>
              <a:t>机器人</a:t>
            </a:r>
            <a:r>
              <a:rPr lang="zh-CN" b="1" dirty="0" smtClean="0">
                <a:sym typeface="+mn-ea"/>
              </a:rPr>
              <a:t>，数据，黄金，创新药，卫星的共同特征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机构</a:t>
            </a:r>
            <a:r>
              <a:rPr lang="zh-CN" b="1" dirty="0" smtClean="0">
                <a:sym typeface="+mn-ea"/>
              </a:rPr>
              <a:t>+</a:t>
            </a:r>
            <a:r>
              <a:rPr lang="zh-CN" b="1" dirty="0" smtClean="0">
                <a:sym typeface="+mn-ea"/>
              </a:rPr>
              <a:t>游资</a:t>
            </a:r>
            <a:r>
              <a:rPr lang="zh-CN" b="1" dirty="0" smtClean="0">
                <a:sym typeface="+mn-ea"/>
              </a:rPr>
              <a:t>=</a:t>
            </a:r>
            <a:r>
              <a:rPr lang="zh-CN" b="1" dirty="0" smtClean="0">
                <a:sym typeface="+mn-ea"/>
              </a:rPr>
              <a:t>主升浪和主要方向，月线定方向，周线定趋势，日线定时机</a:t>
            </a:r>
            <a:endParaRPr lang="zh-CN" b="1" dirty="0" smtClean="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16405" y="817245"/>
            <a:ext cx="8890000" cy="48272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335" y="1527810"/>
            <a:ext cx="3801745" cy="30905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产业主题的核心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81363" y="5461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产业主题的挖掘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1885" y="5607685"/>
            <a:ext cx="9986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双红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多空多头</a:t>
            </a:r>
            <a:r>
              <a:rPr lang="en-US" altLang="zh-CN" b="1" dirty="0" smtClean="0">
                <a:solidFill>
                  <a:schemeClr val="tx1"/>
                </a:solidFill>
              </a:rPr>
              <a:t>+</a:t>
            </a:r>
            <a:r>
              <a:rPr lang="zh-CN" altLang="en-US" b="1" dirty="0" smtClean="0">
                <a:solidFill>
                  <a:schemeClr val="tx1"/>
                </a:solidFill>
              </a:rPr>
              <a:t>趋势短期强势，最近炒作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主要炒作，扩张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中线趋势走好个股增加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关注一级主题为主，关注主题核心股为主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次新和新概念，偶尔关注是不是符合宏观，政策，产业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070" y="824865"/>
            <a:ext cx="8804275" cy="47809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81363" y="5461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主题的炒作节奏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1885" y="5607685"/>
            <a:ext cx="9986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宏观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政策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产业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事件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涨停代表主题短线最强形态，关注产业主题符合背景的机会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选择涨停复制，双龙战法等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390" y="822960"/>
            <a:ext cx="8847455" cy="4803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断板图谱，分歧一致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04925" y="5582285"/>
            <a:ext cx="97986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一致转分歧，短线高点，分歧转一致，短线启动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方向一致，持续炒作，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关注有背景的产业主题，分歧转一致的涨停复制的机会</a:t>
            </a:r>
            <a:endParaRPr lang="zh-CN" b="1" dirty="0" smtClean="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005" y="819150"/>
            <a:ext cx="8771890" cy="47631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龙头主题，梯队完整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5676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梯队完整：龙头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中军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跟涨，涨停梯队完整，资金持续炒作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高潮热炒，扩张中军增加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高潮扩张，梯队完整，分歧转一致就是机会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270" y="826135"/>
            <a:ext cx="8654415" cy="4699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结合趋势，把握风口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13155" y="5576570"/>
            <a:ext cx="97986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宏观</a:t>
            </a:r>
            <a:r>
              <a:rPr lang="en-US" altLang="zh-CN" b="1" dirty="0" smtClean="0">
                <a:sym typeface="+mn-ea"/>
              </a:rPr>
              <a:t>-</a:t>
            </a:r>
            <a:r>
              <a:rPr lang="zh-CN" altLang="en-US" b="1" dirty="0" smtClean="0">
                <a:sym typeface="+mn-ea"/>
              </a:rPr>
              <a:t>政策</a:t>
            </a:r>
            <a:r>
              <a:rPr lang="en-US" altLang="zh-CN" b="1" dirty="0" smtClean="0">
                <a:sym typeface="+mn-ea"/>
              </a:rPr>
              <a:t>-</a:t>
            </a:r>
            <a:r>
              <a:rPr lang="zh-CN" altLang="en-US" b="1" dirty="0" smtClean="0">
                <a:sym typeface="+mn-ea"/>
              </a:rPr>
              <a:t>产业</a:t>
            </a:r>
            <a:r>
              <a:rPr lang="en-US" altLang="zh-CN" b="1" dirty="0" smtClean="0">
                <a:sym typeface="+mn-ea"/>
              </a:rPr>
              <a:t>-</a:t>
            </a:r>
            <a:r>
              <a:rPr lang="zh-CN" altLang="en-US" b="1" dirty="0" smtClean="0">
                <a:sym typeface="+mn-ea"/>
              </a:rPr>
              <a:t>事件</a:t>
            </a:r>
            <a:endParaRPr lang="zh-CN" altLang="en-US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dirty="0" smtClean="0">
                <a:sym typeface="+mn-ea"/>
              </a:rPr>
              <a:t>产业主题</a:t>
            </a:r>
            <a:r>
              <a:rPr lang="en-US" altLang="zh-CN" b="1" dirty="0" smtClean="0">
                <a:sym typeface="+mn-ea"/>
              </a:rPr>
              <a:t>-</a:t>
            </a:r>
            <a:r>
              <a:rPr lang="zh-CN" altLang="en-US" b="1" dirty="0" smtClean="0">
                <a:sym typeface="+mn-ea"/>
              </a:rPr>
              <a:t>双红</a:t>
            </a:r>
            <a:r>
              <a:rPr lang="en-US" altLang="zh-CN" b="1" dirty="0" smtClean="0">
                <a:sym typeface="+mn-ea"/>
              </a:rPr>
              <a:t>+</a:t>
            </a:r>
            <a:r>
              <a:rPr lang="zh-CN" altLang="en-US" b="1" dirty="0" smtClean="0">
                <a:sym typeface="+mn-ea"/>
              </a:rPr>
              <a:t>炒作</a:t>
            </a:r>
            <a:r>
              <a:rPr lang="en-US" altLang="zh-CN" b="1" dirty="0" smtClean="0">
                <a:sym typeface="+mn-ea"/>
              </a:rPr>
              <a:t>+</a:t>
            </a:r>
            <a:r>
              <a:rPr lang="zh-CN" altLang="en-US" b="1" dirty="0" smtClean="0">
                <a:sym typeface="+mn-ea"/>
              </a:rPr>
              <a:t>趋势金叉</a:t>
            </a:r>
            <a:r>
              <a:rPr lang="en-US" altLang="zh-CN" b="1" dirty="0" smtClean="0">
                <a:sym typeface="+mn-ea"/>
              </a:rPr>
              <a:t>+</a:t>
            </a:r>
            <a:r>
              <a:rPr lang="zh-CN" altLang="en-US" b="1" dirty="0" smtClean="0">
                <a:sym typeface="+mn-ea"/>
              </a:rPr>
              <a:t>扩张高潮</a:t>
            </a:r>
            <a:r>
              <a:rPr lang="en-US" altLang="zh-CN" b="1" dirty="0" smtClean="0">
                <a:sym typeface="+mn-ea"/>
              </a:rPr>
              <a:t>+</a:t>
            </a:r>
            <a:r>
              <a:rPr lang="zh-CN" altLang="en-US" b="1" dirty="0" smtClean="0">
                <a:sym typeface="+mn-ea"/>
              </a:rPr>
              <a:t>分歧一致</a:t>
            </a:r>
            <a:r>
              <a:rPr lang="en-US" altLang="zh-CN" b="1" dirty="0" smtClean="0">
                <a:sym typeface="+mn-ea"/>
              </a:rPr>
              <a:t>+</a:t>
            </a:r>
            <a:r>
              <a:rPr lang="zh-CN" altLang="en-US" b="1" dirty="0" smtClean="0">
                <a:sym typeface="+mn-ea"/>
              </a:rPr>
              <a:t>梯队完整</a:t>
            </a:r>
            <a:endParaRPr lang="zh-CN" altLang="en-US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dirty="0" smtClean="0">
                <a:sym typeface="+mn-ea"/>
              </a:rPr>
              <a:t>周线金叉区域，过去</a:t>
            </a:r>
            <a:r>
              <a:rPr lang="en-US" altLang="zh-CN" b="1" dirty="0" smtClean="0">
                <a:sym typeface="+mn-ea"/>
              </a:rPr>
              <a:t>5</a:t>
            </a:r>
            <a:r>
              <a:rPr lang="zh-CN" altLang="en-US" b="1" dirty="0" smtClean="0">
                <a:sym typeface="+mn-ea"/>
              </a:rPr>
              <a:t>个交易日前五，风口维持</a:t>
            </a:r>
            <a:endParaRPr lang="zh-CN" altLang="en-US" b="1" dirty="0" smtClean="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505" y="814070"/>
            <a:ext cx="8770620" cy="4762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涨停家数，短线节奏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05230" y="5803900"/>
            <a:ext cx="9798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中短线上攻持续向上，短线上攻为主，不能向下，向下一致转分歧，防守为主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b="1" dirty="0" smtClean="0">
                <a:sym typeface="+mn-ea"/>
              </a:rPr>
              <a:t>50</a:t>
            </a:r>
            <a:r>
              <a:rPr lang="zh-CN" altLang="en-US" b="1" dirty="0" smtClean="0">
                <a:sym typeface="+mn-ea"/>
              </a:rPr>
              <a:t>家左右情绪冰点，</a:t>
            </a:r>
            <a:r>
              <a:rPr lang="en-US" altLang="zh-CN" b="1" dirty="0" smtClean="0">
                <a:sym typeface="+mn-ea"/>
              </a:rPr>
              <a:t>100</a:t>
            </a:r>
            <a:r>
              <a:rPr lang="zh-CN" altLang="en-US" b="1" dirty="0" smtClean="0">
                <a:sym typeface="+mn-ea"/>
              </a:rPr>
              <a:t>家以上，情绪高潮。</a:t>
            </a:r>
            <a:endParaRPr lang="zh-CN" altLang="en-US" b="1" dirty="0" smtClean="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45" y="815975"/>
            <a:ext cx="9185910" cy="49879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664</Words>
  <Application>WPS 演示</Application>
  <PresentationFormat>宽屏</PresentationFormat>
  <Paragraphs>52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6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1969</cp:revision>
  <dcterms:created xsi:type="dcterms:W3CDTF">2019-06-19T02:08:00Z</dcterms:created>
  <dcterms:modified xsi:type="dcterms:W3CDTF">2026-03-11T08:23:44Z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F31ED3CC113E4BF1ACEA2A2554776F35_13</vt:lpwstr>
  </property>
</Properties>
</file>