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5"/>
  </p:notesMasterIdLst>
  <p:handoutMasterIdLst>
    <p:handoutMasterId r:id="rId26"/>
  </p:handoutMasterIdLst>
  <p:sldIdLst>
    <p:sldId id="4166" r:id="rId4"/>
    <p:sldId id="4167" r:id="rId5"/>
    <p:sldId id="4168" r:id="rId6"/>
    <p:sldId id="4406" r:id="rId7"/>
    <p:sldId id="4405" r:id="rId8"/>
    <p:sldId id="4411" r:id="rId9"/>
    <p:sldId id="4403" r:id="rId10"/>
    <p:sldId id="4410" r:id="rId11"/>
    <p:sldId id="4407" r:id="rId12"/>
    <p:sldId id="4229" r:id="rId13"/>
    <p:sldId id="4387" r:id="rId14"/>
    <p:sldId id="4400" r:id="rId15"/>
    <p:sldId id="4408" r:id="rId16"/>
    <p:sldId id="4209" r:id="rId17"/>
    <p:sldId id="4183" r:id="rId18"/>
    <p:sldId id="4184" r:id="rId19"/>
    <p:sldId id="4241" r:id="rId20"/>
    <p:sldId id="4401" r:id="rId21"/>
    <p:sldId id="4402" r:id="rId22"/>
    <p:sldId id="4412" r:id="rId23"/>
    <p:sldId id="4413" r:id="rId24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0" userDrawn="1">
          <p15:clr>
            <a:srgbClr val="A4A3A4"/>
          </p15:clr>
        </p15:guide>
        <p15:guide id="2" pos="38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D7000F"/>
    <a:srgbClr val="23B253"/>
    <a:srgbClr val="E123DA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70"/>
        <p:guide pos="38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164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-1270" y="68834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374130"/>
            <a:ext cx="1219073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b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</a:b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基金的过往业绩并不预示其未来表现，基金管理人管理的其他基金的业绩并不构成基金业绩表现的保证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。</a:t>
            </a:r>
            <a:endParaRPr lang="zh-CN" altLang="en-US" sz="1100">
              <a:solidFill>
                <a:schemeClr val="bg1">
                  <a:lumMod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9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7.xml"/><Relationship Id="rId6" Type="http://schemas.openxmlformats.org/officeDocument/2006/relationships/image" Target="../media/image44.png"/><Relationship Id="rId5" Type="http://schemas.openxmlformats.org/officeDocument/2006/relationships/tags" Target="../tags/tag146.xml"/><Relationship Id="rId4" Type="http://schemas.openxmlformats.org/officeDocument/2006/relationships/image" Target="../media/image3.png"/><Relationship Id="rId3" Type="http://schemas.openxmlformats.org/officeDocument/2006/relationships/tags" Target="../tags/tag145.xml"/><Relationship Id="rId2" Type="http://schemas.openxmlformats.org/officeDocument/2006/relationships/image" Target="../media/image1.png"/><Relationship Id="rId1" Type="http://schemas.openxmlformats.org/officeDocument/2006/relationships/tags" Target="../tags/tag14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1.xml"/><Relationship Id="rId6" Type="http://schemas.openxmlformats.org/officeDocument/2006/relationships/image" Target="../media/image45.png"/><Relationship Id="rId5" Type="http://schemas.openxmlformats.org/officeDocument/2006/relationships/tags" Target="../tags/tag150.xml"/><Relationship Id="rId4" Type="http://schemas.openxmlformats.org/officeDocument/2006/relationships/image" Target="../media/image3.png"/><Relationship Id="rId3" Type="http://schemas.openxmlformats.org/officeDocument/2006/relationships/tags" Target="../tags/tag149.xml"/><Relationship Id="rId2" Type="http://schemas.openxmlformats.org/officeDocument/2006/relationships/image" Target="../media/image1.png"/><Relationship Id="rId1" Type="http://schemas.openxmlformats.org/officeDocument/2006/relationships/tags" Target="../tags/tag14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5.xml"/><Relationship Id="rId6" Type="http://schemas.openxmlformats.org/officeDocument/2006/relationships/image" Target="../media/image46.png"/><Relationship Id="rId5" Type="http://schemas.openxmlformats.org/officeDocument/2006/relationships/tags" Target="../tags/tag154.xml"/><Relationship Id="rId4" Type="http://schemas.openxmlformats.org/officeDocument/2006/relationships/image" Target="../media/image3.png"/><Relationship Id="rId3" Type="http://schemas.openxmlformats.org/officeDocument/2006/relationships/tags" Target="../tags/tag153.xml"/><Relationship Id="rId2" Type="http://schemas.openxmlformats.org/officeDocument/2006/relationships/image" Target="../media/image1.png"/><Relationship Id="rId1" Type="http://schemas.openxmlformats.org/officeDocument/2006/relationships/tags" Target="../tags/tag15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9.xml"/><Relationship Id="rId6" Type="http://schemas.openxmlformats.org/officeDocument/2006/relationships/image" Target="../media/image47.png"/><Relationship Id="rId5" Type="http://schemas.openxmlformats.org/officeDocument/2006/relationships/tags" Target="../tags/tag158.xml"/><Relationship Id="rId4" Type="http://schemas.openxmlformats.org/officeDocument/2006/relationships/image" Target="../media/image3.png"/><Relationship Id="rId3" Type="http://schemas.openxmlformats.org/officeDocument/2006/relationships/tags" Target="../tags/tag157.xml"/><Relationship Id="rId2" Type="http://schemas.openxmlformats.org/officeDocument/2006/relationships/image" Target="../media/image1.png"/><Relationship Id="rId1" Type="http://schemas.openxmlformats.org/officeDocument/2006/relationships/tags" Target="../tags/tag156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image" Target="../media/image3.png"/><Relationship Id="rId3" Type="http://schemas.openxmlformats.org/officeDocument/2006/relationships/tags" Target="../tags/tag161.xml"/><Relationship Id="rId2" Type="http://schemas.openxmlformats.org/officeDocument/2006/relationships/image" Target="../media/image1.png"/><Relationship Id="rId1" Type="http://schemas.openxmlformats.org/officeDocument/2006/relationships/tags" Target="../tags/tag1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6.xml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阶段高标避雷（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3-4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月业绩月）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8"/>
          <p:cNvPicPr/>
          <p:nvPr/>
        </p:nvPicPr>
        <p:blipFill>
          <a:blip r:embed="rId1"/>
          <a:stretch>
            <a:fillRect/>
          </a:stretch>
        </p:blipFill>
        <p:spPr>
          <a:xfrm>
            <a:off x="140335" y="883920"/>
            <a:ext cx="4016375" cy="3759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4283710" y="883920"/>
            <a:ext cx="3624580" cy="38868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7244715" y="2082165"/>
            <a:ext cx="4429760" cy="3576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1907540" y="4788535"/>
            <a:ext cx="33064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上周二有大阴线所以很多股会破位，鉴于内外事件扰动可以适当</a:t>
            </a:r>
            <a:r>
              <a:rPr lang="zh-CN" altLang="en-US">
                <a:solidFill>
                  <a:srgbClr val="FF0000"/>
                </a:solidFill>
              </a:rPr>
              <a:t>收缩仓位</a:t>
            </a:r>
            <a:r>
              <a:rPr lang="zh-CN" altLang="en-US"/>
              <a:t>等待两会新方向。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2.1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智能电网（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3.4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46455"/>
            <a:ext cx="5904865" cy="41929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025" y="958215"/>
            <a:ext cx="5382895" cy="44113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705" y="727710"/>
            <a:ext cx="3739515" cy="3100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825" y="3335020"/>
            <a:ext cx="4123690" cy="3070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2121535" y="5763895"/>
            <a:ext cx="50469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智能电网异动，选择高控盘突破类个股机会。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化工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805" y="805180"/>
            <a:ext cx="6042025" cy="5093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265" y="1251585"/>
            <a:ext cx="3797935" cy="31635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115" y="2279015"/>
            <a:ext cx="3985260" cy="32092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rcRect b="5871"/>
          <a:stretch>
            <a:fillRect/>
          </a:stretch>
        </p:blipFill>
        <p:spPr>
          <a:xfrm>
            <a:off x="-40640" y="-34925"/>
            <a:ext cx="12232640" cy="64547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831215" y="821055"/>
            <a:ext cx="10376535" cy="55600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智尊 _17732119095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875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总_17732119190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45" y="15875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总_17732118540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875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657225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9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金叉后段</a:t>
            </a:r>
            <a:endParaRPr lang="zh-CN" altLang="en-US" sz="9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9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去弱留强</a:t>
            </a:r>
            <a:endParaRPr lang="zh-CN" altLang="en-US" sz="9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2026.3.9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521970" y="84264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1920x240 拷贝 2_1773020601951_17732118436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大盘：大周期死叉，进入震荡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1270"/>
          <a:stretch>
            <a:fillRect/>
          </a:stretch>
        </p:blipFill>
        <p:spPr>
          <a:xfrm>
            <a:off x="174625" y="829310"/>
            <a:ext cx="3308985" cy="3136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525" y="829310"/>
            <a:ext cx="3310890" cy="31318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303655" y="1887220"/>
            <a:ext cx="752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周线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61510" y="1969770"/>
            <a:ext cx="1198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月线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695" y="829310"/>
            <a:ext cx="4707255" cy="31318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327025" y="4177030"/>
            <a:ext cx="5844540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/>
              <a:t>①</a:t>
            </a:r>
            <a:r>
              <a:rPr lang="zh-CN" altLang="en-US">
                <a:solidFill>
                  <a:srgbClr val="FF0000"/>
                </a:solidFill>
              </a:rPr>
              <a:t>月线死叉：</a:t>
            </a:r>
            <a:r>
              <a:rPr lang="zh-CN" altLang="en-US"/>
              <a:t>前</a:t>
            </a:r>
            <a:r>
              <a:rPr lang="en-US" altLang="zh-CN"/>
              <a:t>2</a:t>
            </a:r>
            <a:r>
              <a:rPr lang="zh-CN" altLang="en-US"/>
              <a:t>个月涨幅较大个股击穿熊线。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zh-CN" altLang="en-US"/>
              <a:t>②</a:t>
            </a:r>
            <a:r>
              <a:rPr lang="zh-CN" altLang="en-US">
                <a:solidFill>
                  <a:srgbClr val="FF0000"/>
                </a:solidFill>
              </a:rPr>
              <a:t>周线死叉：</a:t>
            </a:r>
            <a:r>
              <a:rPr lang="zh-CN" altLang="en-US"/>
              <a:t>日线回档跌破智能辅助线。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zh-CN" altLang="en-US"/>
              <a:t>③</a:t>
            </a:r>
            <a:r>
              <a:rPr lang="zh-CN" altLang="en-US">
                <a:solidFill>
                  <a:srgbClr val="FF0000"/>
                </a:solidFill>
              </a:rPr>
              <a:t>日线控盘不断：</a:t>
            </a:r>
            <a:r>
              <a:rPr lang="zh-CN" altLang="en-US"/>
              <a:t>中线资金沉淀，震荡任然是主旋律。</a:t>
            </a:r>
            <a:endParaRPr lang="zh-CN" altLang="en-US"/>
          </a:p>
          <a:p>
            <a:pPr>
              <a:lnSpc>
                <a:spcPct val="130000"/>
              </a:lnSpc>
            </a:pPr>
            <a:r>
              <a:rPr lang="zh-CN" altLang="en-US"/>
              <a:t>④</a:t>
            </a:r>
            <a:r>
              <a:rPr lang="zh-CN" altLang="en-US">
                <a:solidFill>
                  <a:srgbClr val="FF0000"/>
                </a:solidFill>
              </a:rPr>
              <a:t>基金挖坑布局：</a:t>
            </a:r>
            <a:r>
              <a:rPr lang="zh-CN" altLang="en-US">
                <a:sym typeface="+mn-ea"/>
              </a:rPr>
              <a:t>市场超跌</a:t>
            </a:r>
            <a:r>
              <a:rPr lang="en-US" altLang="zh-CN">
                <a:sym typeface="+mn-ea"/>
              </a:rPr>
              <a:t>KDJ</a:t>
            </a:r>
            <a:r>
              <a:rPr lang="zh-CN" altLang="en-US">
                <a:sym typeface="+mn-ea"/>
              </a:rPr>
              <a:t>下轨仍有基金布局机会。</a:t>
            </a: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455" y="4022090"/>
            <a:ext cx="4341495" cy="23571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短期：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分反弹到压力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60960" y="768350"/>
            <a:ext cx="7902575" cy="56273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515" y="936625"/>
            <a:ext cx="3959225" cy="1859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880" y="2964180"/>
            <a:ext cx="3959860" cy="1866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891905" y="43916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过不了</a:t>
            </a:r>
            <a:r>
              <a:rPr lang="en-US" altLang="zh-CN">
                <a:highlight>
                  <a:srgbClr val="FFFF00"/>
                </a:highlight>
              </a:rPr>
              <a:t>3.3</a:t>
            </a:r>
            <a:r>
              <a:rPr lang="zh-CN" altLang="en-US">
                <a:highlight>
                  <a:srgbClr val="FFFF00"/>
                </a:highlight>
              </a:rPr>
              <a:t>阴线，承压盘弱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801100" y="2432685"/>
            <a:ext cx="3390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大单反包</a:t>
            </a:r>
            <a:r>
              <a:rPr lang="en-US" altLang="zh-CN">
                <a:highlight>
                  <a:srgbClr val="FFFF00"/>
                </a:highlight>
              </a:rPr>
              <a:t>3.3</a:t>
            </a:r>
            <a:r>
              <a:rPr lang="zh-CN" altLang="en-US">
                <a:highlight>
                  <a:srgbClr val="FFFF00"/>
                </a:highlight>
              </a:rPr>
              <a:t>阴线，回档机会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异动板块（化工、电力、通信）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110" y="1017905"/>
            <a:ext cx="6780530" cy="3879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584835" y="5128895"/>
            <a:ext cx="59759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伊朗</a:t>
            </a:r>
            <a:r>
              <a:rPr lang="zh-CN" altLang="en-US"/>
              <a:t>作为全球重要</a:t>
            </a:r>
            <a:r>
              <a:rPr lang="zh-CN" altLang="en-US">
                <a:solidFill>
                  <a:srgbClr val="F315F3"/>
                </a:solidFill>
              </a:rPr>
              <a:t>甲醇、尿素</a:t>
            </a:r>
            <a:r>
              <a:rPr lang="zh-CN" altLang="en-US"/>
              <a:t>出口国（占国际甲醇产能近</a:t>
            </a:r>
            <a:r>
              <a:rPr lang="en-US" altLang="zh-CN"/>
              <a:t>23%</a:t>
            </a:r>
            <a:r>
              <a:rPr lang="zh-CN" altLang="en-US"/>
              <a:t>），其装置开工与霍尔木兹海峡航运安全受市场高度关注，一旦出现中断预期，将直接影响全球供应。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b="18217"/>
          <a:stretch>
            <a:fillRect/>
          </a:stretch>
        </p:blipFill>
        <p:spPr>
          <a:xfrm>
            <a:off x="7274560" y="845820"/>
            <a:ext cx="4603115" cy="46113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223885" y="5474335"/>
            <a:ext cx="2620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来自：百度搜索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关键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K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线的判断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980" y="845185"/>
            <a:ext cx="4053205" cy="3401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700" y="845185"/>
            <a:ext cx="4057015" cy="3400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520" y="833755"/>
            <a:ext cx="3585845" cy="34118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155" y="4451985"/>
            <a:ext cx="6917055" cy="15252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椭圆 6"/>
          <p:cNvSpPr/>
          <p:nvPr/>
        </p:nvSpPr>
        <p:spPr>
          <a:xfrm>
            <a:off x="2527300" y="1383030"/>
            <a:ext cx="189865" cy="321945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6085205" y="1831975"/>
            <a:ext cx="189865" cy="321945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0194290" y="1248410"/>
            <a:ext cx="189865" cy="321945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727440" y="4994910"/>
            <a:ext cx="2543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突破后回档资金分歧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关键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K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线的判断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145" y="916305"/>
            <a:ext cx="6216650" cy="13982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2462530"/>
            <a:ext cx="4352925" cy="37598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555" y="916305"/>
            <a:ext cx="5026025" cy="5305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7635875" y="2663825"/>
            <a:ext cx="269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突破后资金无分歧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3302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突破个股寻找机会（主线淘金）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 descr="769c89d163841eda70aa50c4ff0cf5d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240" y="801370"/>
            <a:ext cx="10107930" cy="55810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4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1590</Words>
  <Application>WPS 演示</Application>
  <PresentationFormat>宽屏</PresentationFormat>
  <Paragraphs>134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思源黑体 CN Normal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1181</cp:revision>
  <dcterms:created xsi:type="dcterms:W3CDTF">2019-06-19T02:08:00Z</dcterms:created>
  <dcterms:modified xsi:type="dcterms:W3CDTF">2026-03-11T09:13:45Z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67F8E99CA25843CDBAFD0150A9FB820A</vt:lpwstr>
  </property>
</Properties>
</file>