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406" r:id="rId7"/>
    <p:sldId id="4413" r:id="rId8"/>
    <p:sldId id="4405" r:id="rId9"/>
    <p:sldId id="4411" r:id="rId10"/>
    <p:sldId id="4403" r:id="rId11"/>
    <p:sldId id="4412" r:id="rId12"/>
    <p:sldId id="4229" r:id="rId13"/>
    <p:sldId id="4414" r:id="rId14"/>
    <p:sldId id="4400" r:id="rId15"/>
    <p:sldId id="4408" r:id="rId16"/>
    <p:sldId id="4415" r:id="rId17"/>
    <p:sldId id="4209" r:id="rId18"/>
    <p:sldId id="4183" r:id="rId19"/>
    <p:sldId id="4184" r:id="rId20"/>
    <p:sldId id="4401" r:id="rId21"/>
    <p:sldId id="4241" r:id="rId22"/>
    <p:sldId id="4402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阶段高标避雷（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3-4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月业绩月）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" y="883920"/>
            <a:ext cx="4016375" cy="375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283710" y="883920"/>
            <a:ext cx="3624580" cy="3886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44715" y="2082165"/>
            <a:ext cx="4429760" cy="3576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907540" y="4788535"/>
            <a:ext cx="3306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上周二有大阴线所以很多股会破位，鉴于内外事件扰动可以适当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r>
              <a:rPr lang="zh-CN" altLang="en-US"/>
              <a:t>等待两会新方向。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板块资金流向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1"/>
          <a:srcRect r="5198"/>
          <a:stretch>
            <a:fillRect/>
          </a:stretch>
        </p:blipFill>
        <p:spPr>
          <a:xfrm>
            <a:off x="244475" y="855345"/>
            <a:ext cx="6299835" cy="3195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454265" y="1109980"/>
            <a:ext cx="44215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a.</a:t>
            </a:r>
            <a:r>
              <a:rPr lang="zh-CN" altLang="en-US">
                <a:solidFill>
                  <a:srgbClr val="FF0000"/>
                </a:solidFill>
              </a:rPr>
              <a:t>化工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(</a:t>
            </a:r>
            <a:r>
              <a:rPr lang="zh-CN" altLang="en-US"/>
              <a:t>甲醇、尿素等因为伊朗封锁海峡导致全世界四分之一的出口量减少）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b.</a:t>
            </a:r>
            <a:r>
              <a:rPr lang="zh-CN" altLang="en-US">
                <a:solidFill>
                  <a:srgbClr val="FF0000"/>
                </a:solidFill>
              </a:rPr>
              <a:t>光通信、电力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（算电协同、</a:t>
            </a:r>
            <a:r>
              <a:rPr lang="en-US" altLang="zh-CN"/>
              <a:t>AI</a:t>
            </a:r>
            <a:r>
              <a:rPr lang="zh-CN" altLang="en-US"/>
              <a:t>龙虾热度提升）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c.</a:t>
            </a:r>
            <a:r>
              <a:rPr lang="zh-CN" altLang="en-US">
                <a:solidFill>
                  <a:srgbClr val="FF0000"/>
                </a:solidFill>
              </a:rPr>
              <a:t>煤炭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（电力延伸，以及避险）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1"/>
          <a:srcRect t="7012"/>
          <a:stretch>
            <a:fillRect/>
          </a:stretch>
        </p:blipFill>
        <p:spPr>
          <a:xfrm>
            <a:off x="115570" y="761365"/>
            <a:ext cx="6638290" cy="3317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15" y="812165"/>
            <a:ext cx="5327650" cy="3267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图片 11" descr="cd3905c42b537250b8f4e5814ea304f7"/>
          <p:cNvPicPr>
            <a:picLocks noChangeAspect="1"/>
          </p:cNvPicPr>
          <p:nvPr/>
        </p:nvPicPr>
        <p:blipFill>
          <a:blip r:embed="rId3"/>
          <a:srcRect t="5938"/>
          <a:stretch>
            <a:fillRect/>
          </a:stretch>
        </p:blipFill>
        <p:spPr>
          <a:xfrm>
            <a:off x="4301490" y="3750945"/>
            <a:ext cx="4893945" cy="285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393555" y="4517390"/>
            <a:ext cx="25920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下周资金翻绿的反抽</a:t>
            </a:r>
            <a:endParaRPr lang="zh-CN" altLang="en-US" sz="1600"/>
          </a:p>
          <a:p>
            <a:r>
              <a:rPr lang="zh-CN" altLang="en-US" sz="1600"/>
              <a:t>要注意收缩仓位。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能突破</a:t>
            </a:r>
            <a:r>
              <a:rPr lang="en-US" altLang="zh-CN" sz="1600"/>
              <a:t>3.3</a:t>
            </a:r>
            <a:r>
              <a:rPr lang="zh-CN" altLang="en-US" sz="1600"/>
              <a:t>日高点的可以</a:t>
            </a:r>
            <a:endParaRPr lang="zh-CN" altLang="en-US" sz="1600"/>
          </a:p>
          <a:p>
            <a:r>
              <a:rPr lang="zh-CN" altLang="en-US" sz="1600"/>
              <a:t>持续看涨。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112895"/>
            <a:ext cx="4046220" cy="2020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光通信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7393"/>
            <a:ext cx="6638290" cy="356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485" y="1041400"/>
            <a:ext cx="6053455" cy="32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10" y="3867150"/>
            <a:ext cx="3587750" cy="2387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" y="3867150"/>
            <a:ext cx="3868420" cy="2557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内外扰动，资金切换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2026.3.15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大盘：大周期死叉，进入震荡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270"/>
          <a:stretch>
            <a:fillRect/>
          </a:stretch>
        </p:blipFill>
        <p:spPr>
          <a:xfrm>
            <a:off x="174625" y="829310"/>
            <a:ext cx="3308985" cy="313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829310"/>
            <a:ext cx="3310890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03655" y="1887220"/>
            <a:ext cx="752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1510" y="1969770"/>
            <a:ext cx="1198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月线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95" y="829310"/>
            <a:ext cx="4707255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27025" y="4177030"/>
            <a:ext cx="584454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/>
              <a:t>①</a:t>
            </a:r>
            <a:r>
              <a:rPr lang="zh-CN" altLang="en-US">
                <a:solidFill>
                  <a:srgbClr val="FF0000"/>
                </a:solidFill>
              </a:rPr>
              <a:t>月线死叉：</a:t>
            </a:r>
            <a:r>
              <a:rPr lang="zh-CN" altLang="en-US"/>
              <a:t>前</a:t>
            </a:r>
            <a:r>
              <a:rPr lang="en-US" altLang="zh-CN"/>
              <a:t>2</a:t>
            </a:r>
            <a:r>
              <a:rPr lang="zh-CN" altLang="en-US"/>
              <a:t>个月涨幅较大个股</a:t>
            </a:r>
            <a:r>
              <a:rPr lang="zh-CN" altLang="en-US">
                <a:solidFill>
                  <a:srgbClr val="0029DA"/>
                </a:solidFill>
              </a:rPr>
              <a:t>击穿熊线</a:t>
            </a:r>
            <a:r>
              <a:rPr lang="zh-CN" altLang="en-US"/>
              <a:t>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</a:t>
            </a:r>
            <a:r>
              <a:rPr lang="zh-CN" altLang="en-US">
                <a:solidFill>
                  <a:srgbClr val="FF0000"/>
                </a:solidFill>
              </a:rPr>
              <a:t>周线死叉：</a:t>
            </a:r>
            <a:r>
              <a:rPr lang="zh-CN" altLang="en-US"/>
              <a:t>日线回档跌破智能辅助线。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</a:t>
            </a:r>
            <a:r>
              <a:rPr lang="zh-CN" altLang="en-US">
                <a:solidFill>
                  <a:srgbClr val="FF0000"/>
                </a:solidFill>
              </a:rPr>
              <a:t>日线控盘不断：</a:t>
            </a:r>
            <a:r>
              <a:rPr lang="zh-CN" altLang="en-US"/>
              <a:t>中线资金沉淀，震荡任然是主旋律。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④</a:t>
            </a:r>
            <a:r>
              <a:rPr lang="zh-CN" altLang="en-US">
                <a:solidFill>
                  <a:srgbClr val="FF0000"/>
                </a:solidFill>
              </a:rPr>
              <a:t>基金挖坑布局：</a:t>
            </a:r>
            <a:r>
              <a:rPr lang="zh-CN" altLang="en-US">
                <a:sym typeface="+mn-ea"/>
              </a:rPr>
              <a:t>市场超跌</a:t>
            </a:r>
            <a:r>
              <a:rPr lang="en-US" altLang="zh-CN">
                <a:sym typeface="+mn-ea"/>
              </a:rPr>
              <a:t>KDJ</a:t>
            </a:r>
            <a:r>
              <a:rPr lang="zh-CN" altLang="en-US">
                <a:sym typeface="+mn-ea"/>
              </a:rPr>
              <a:t>下轨仍有基金布局机会。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55" y="4022090"/>
            <a:ext cx="4341495" cy="2357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（周三）晚大盘分析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1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768350"/>
            <a:ext cx="8645525" cy="5584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438" r="5825" b="-1438"/>
          <a:stretch>
            <a:fillRect/>
          </a:stretch>
        </p:blipFill>
        <p:spPr>
          <a:xfrm>
            <a:off x="8968105" y="2115820"/>
            <a:ext cx="2771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分反弹到压力（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" y="768350"/>
            <a:ext cx="7902575" cy="5627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515" y="936625"/>
            <a:ext cx="3959225" cy="1859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880" y="2964180"/>
            <a:ext cx="3959860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891905" y="43916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过不了</a:t>
            </a:r>
            <a:r>
              <a:rPr lang="en-US" altLang="zh-CN">
                <a:highlight>
                  <a:srgbClr val="FFFF00"/>
                </a:highlight>
              </a:rPr>
              <a:t>3.3</a:t>
            </a:r>
            <a:r>
              <a:rPr lang="zh-CN" altLang="en-US">
                <a:highlight>
                  <a:srgbClr val="FFFF00"/>
                </a:highlight>
              </a:rPr>
              <a:t>阴线，承压盘弱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01100" y="2432685"/>
            <a:ext cx="339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大单反包</a:t>
            </a:r>
            <a:r>
              <a:rPr lang="en-US" altLang="zh-CN">
                <a:highlight>
                  <a:srgbClr val="FFFF00"/>
                </a:highlight>
              </a:rPr>
              <a:t>3.3</a:t>
            </a:r>
            <a:r>
              <a:rPr lang="zh-CN" altLang="en-US">
                <a:highlight>
                  <a:srgbClr val="FFFF00"/>
                </a:highlight>
              </a:rPr>
              <a:t>阴线，回档机会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异动板块（化工、电力、通信）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" y="1017905"/>
            <a:ext cx="6780530" cy="3879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84835" y="5128895"/>
            <a:ext cx="59759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伊朗</a:t>
            </a:r>
            <a:r>
              <a:rPr lang="zh-CN" altLang="en-US"/>
              <a:t>作为全球重要</a:t>
            </a:r>
            <a:r>
              <a:rPr lang="zh-CN" altLang="en-US">
                <a:solidFill>
                  <a:srgbClr val="F315F3"/>
                </a:solidFill>
              </a:rPr>
              <a:t>甲醇、尿素</a:t>
            </a:r>
            <a:r>
              <a:rPr lang="zh-CN" altLang="en-US"/>
              <a:t>出口国（占国际甲醇产能近</a:t>
            </a:r>
            <a:r>
              <a:rPr lang="en-US" altLang="zh-CN"/>
              <a:t>23%</a:t>
            </a:r>
            <a:r>
              <a:rPr lang="zh-CN" altLang="en-US"/>
              <a:t>），其装置开工与霍尔木兹海峡航运安全受市场高度关注，一旦出现中断预期，将直接影响全球供应。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18217"/>
          <a:stretch>
            <a:fillRect/>
          </a:stretch>
        </p:blipFill>
        <p:spPr>
          <a:xfrm>
            <a:off x="7274560" y="845820"/>
            <a:ext cx="4603115" cy="4611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223885" y="5474335"/>
            <a:ext cx="262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来自：百度搜索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多周期死叉的影响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768350"/>
            <a:ext cx="3325495" cy="3089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36245" y="4011295"/>
            <a:ext cx="2553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放量破位个股增加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95" y="767715"/>
            <a:ext cx="3314065" cy="3090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213860" y="4011295"/>
            <a:ext cx="290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平台光头彩，拐头长阴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7189" r="7788"/>
          <a:stretch>
            <a:fillRect/>
          </a:stretch>
        </p:blipFill>
        <p:spPr>
          <a:xfrm>
            <a:off x="3945890" y="4876165"/>
            <a:ext cx="3379470" cy="1236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4787265" y="5573395"/>
            <a:ext cx="1239520" cy="215265"/>
          </a:xfrm>
          <a:prstGeom prst="rect">
            <a:avLst/>
          </a:prstGeom>
          <a:solidFill>
            <a:schemeClr val="accent5">
              <a:lumMod val="75000"/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768985"/>
            <a:ext cx="3020695" cy="3089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" y="4643120"/>
            <a:ext cx="3285490" cy="15386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处理好关键时间节点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828675"/>
            <a:ext cx="3608070" cy="5076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55" y="768350"/>
            <a:ext cx="3733800" cy="134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55" y="2204720"/>
            <a:ext cx="3733800" cy="1661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255" y="4013835"/>
            <a:ext cx="37338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915" y="711200"/>
            <a:ext cx="3644900" cy="308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702040" y="2358390"/>
            <a:ext cx="1388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2025.3</a:t>
            </a:r>
            <a:r>
              <a:rPr lang="zh-CN" altLang="en-US">
                <a:highlight>
                  <a:srgbClr val="FFFF00"/>
                </a:highlight>
              </a:rPr>
              <a:t>月中（两会后）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915" y="3866515"/>
            <a:ext cx="3645535" cy="2430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WPS 演示</Application>
  <PresentationFormat>宽屏</PresentationFormat>
  <Paragraphs>126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1181</cp:revision>
  <dcterms:created xsi:type="dcterms:W3CDTF">2019-06-19T02:08:00Z</dcterms:created>
  <dcterms:modified xsi:type="dcterms:W3CDTF">2026-03-15T08:53:16Z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