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36"/>
  </p:notesMasterIdLst>
  <p:sldIdLst>
    <p:sldId id="383" r:id="rId5"/>
    <p:sldId id="430" r:id="rId6"/>
    <p:sldId id="431" r:id="rId7"/>
    <p:sldId id="408" r:id="rId8"/>
    <p:sldId id="462" r:id="rId9"/>
    <p:sldId id="435" r:id="rId10"/>
    <p:sldId id="436" r:id="rId11"/>
    <p:sldId id="433" r:id="rId12"/>
    <p:sldId id="467" r:id="rId13"/>
    <p:sldId id="468" r:id="rId14"/>
    <p:sldId id="438" r:id="rId15"/>
    <p:sldId id="469" r:id="rId16"/>
    <p:sldId id="470" r:id="rId17"/>
    <p:sldId id="426" r:id="rId18"/>
    <p:sldId id="456" r:id="rId19"/>
    <p:sldId id="457" r:id="rId20"/>
    <p:sldId id="458" r:id="rId21"/>
    <p:sldId id="460" r:id="rId22"/>
    <p:sldId id="434" r:id="rId23"/>
    <p:sldId id="455" r:id="rId24"/>
    <p:sldId id="441" r:id="rId25"/>
    <p:sldId id="472" r:id="rId26"/>
    <p:sldId id="471" r:id="rId27"/>
    <p:sldId id="445" r:id="rId28"/>
    <p:sldId id="461" r:id="rId29"/>
    <p:sldId id="449" r:id="rId30"/>
    <p:sldId id="474" r:id="rId31"/>
    <p:sldId id="451" r:id="rId32"/>
    <p:sldId id="475" r:id="rId33"/>
    <p:sldId id="476" r:id="rId34"/>
    <p:sldId id="477" r:id="rId35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4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1" Type="http://schemas.openxmlformats.org/officeDocument/2006/relationships/tags" Target="tags/tag78.xml"/><Relationship Id="rId40" Type="http://schemas.openxmlformats.org/officeDocument/2006/relationships/commentAuthors" Target="commentAuthors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notesMaster" Target="notesMasters/notesMaster1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459220"/>
            <a:ext cx="1219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经传多赢资深投顾：吴镇鸿，投顾执业编号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A1120618120002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000" dirty="0">
              <a:solidFill>
                <a:schemeClr val="tx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en-US" altLang="zh-CN" sz="1000" dirty="0"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  </a:t>
            </a:r>
            <a:r>
              <a:rPr lang="zh-CN" altLang="en-US" sz="1000" dirty="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5.xml"/><Relationship Id="rId3" Type="http://schemas.openxmlformats.org/officeDocument/2006/relationships/image" Target="../media/image27.png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image" Target="../media/image28.png"/><Relationship Id="rId1" Type="http://schemas.openxmlformats.org/officeDocument/2006/relationships/tags" Target="../tags/tag4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image" Target="../media/image29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56.xml"/><Relationship Id="rId1" Type="http://schemas.openxmlformats.org/officeDocument/2006/relationships/tags" Target="../tags/tag4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8.xml"/><Relationship Id="rId2" Type="http://schemas.openxmlformats.org/officeDocument/2006/relationships/image" Target="../media/image30.png"/><Relationship Id="rId1" Type="http://schemas.openxmlformats.org/officeDocument/2006/relationships/tags" Target="../tags/tag57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5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3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4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5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6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7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73.xml"/><Relationship Id="rId7" Type="http://schemas.openxmlformats.org/officeDocument/2006/relationships/image" Target="../media/image46.png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image" Target="../media/image45.png"/><Relationship Id="rId1" Type="http://schemas.openxmlformats.org/officeDocument/2006/relationships/tags" Target="../tags/tag6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4.xml"/><Relationship Id="rId1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5.xml"/><Relationship Id="rId1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6.xml"/><Relationship Id="rId1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3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5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8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65090" y="3496945"/>
            <a:ext cx="32562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:A20250617005261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  <a:p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59915" y="561340"/>
            <a:ext cx="7216140" cy="2749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sz="96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超燃龙头</a:t>
            </a:r>
            <a:br>
              <a:rPr sz="96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</a:br>
            <a:r>
              <a:rPr sz="960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双B战法</a:t>
            </a:r>
            <a:endParaRPr sz="96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16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26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</a:t>
            </a:r>
            <a:r>
              <a:rPr lang="zh-CN" altLang="en-US" sz="4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双</a:t>
            </a:r>
            <a:r>
              <a:rPr lang="en-US" altLang="zh-CN" sz="4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4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龙头战法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942340"/>
            <a:ext cx="10496550" cy="55149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跟对主题风口是最重要！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5475"/>
            <a:ext cx="12192000" cy="58572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主题龙头第二波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，复制涨停牛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5165"/>
            <a:ext cx="12192000" cy="5783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平台的每次突破就是向上机会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260" y="737235"/>
            <a:ext cx="11587480" cy="5769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什么是神奇蓝线？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872490" y="822325"/>
            <a:ext cx="1043368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  <a:buNone/>
            </a:pP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     </a:t>
            </a:r>
            <a:r>
              <a:rPr lang="en-US" altLang="zh-CN" dirty="0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dirty="0">
                <a:solidFill>
                  <a:schemeClr val="tx1"/>
                </a:solidFill>
                <a:sym typeface="+mn-ea"/>
              </a:rPr>
              <a:t>神奇蓝线在软件的正式名称是“智能交易”。指标的核心是一条蓝色线，该指标用于主图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K</a:t>
            </a:r>
            <a:r>
              <a:rPr lang="zh-CN" altLang="en-US" dirty="0">
                <a:solidFill>
                  <a:schemeClr val="tx1"/>
                </a:solidFill>
                <a:sym typeface="+mn-ea"/>
              </a:rPr>
              <a:t>线叠加使用。神奇蓝线的最大特色是，它不同于任何均线、智能辅助线、布林通道线等等的平滑曲线型指标线，它较多时间是水平运行上下跳动的，于是它会构筑成许多的大平台或小平台，而这些平台对股价运行空间的预测和运行过程的跟踪都是非常“神”的，所以被称为“神奇蓝线”。</a:t>
            </a:r>
            <a:endParaRPr lang="zh-CN" altLang="en-US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72865" y="2653665"/>
            <a:ext cx="4150360" cy="36055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>
                <a:solidFill>
                  <a:schemeClr val="bg1"/>
                </a:solidFill>
                <a:sym typeface="+mn-ea"/>
              </a:rPr>
              <a:t>天花板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123" name="文本占位符 5122"/>
          <p:cNvPicPr>
            <a:picLocks noGrp="1" noChangeAspect="1"/>
          </p:cNvPicPr>
          <p:nvPr>
            <p:ph type="body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/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4200">
                <a:solidFill>
                  <a:schemeClr val="bg1"/>
                </a:solidFill>
                <a:sym typeface="+mn-ea"/>
              </a:rPr>
              <a:t>楼梯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文本占位符 4"/>
          <p:cNvPicPr>
            <a:picLocks noGrp="1" noChangeAspect="1"/>
          </p:cNvPicPr>
          <p:nvPr>
            <p:ph type="body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762125" y="1484313"/>
            <a:ext cx="3170238" cy="91598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66CC"/>
                </a:solidFill>
                <a:ea typeface="楷体_GB2312" panose="02010609030101010101" pitchFamily="1" charset="-122"/>
              </a:rPr>
              <a:t>当股价上升到“天花板”的位置时，就开始受到压力，进入滞涨状态或者回落。</a:t>
            </a:r>
            <a:endParaRPr lang="zh-CN" altLang="en-US" b="1" dirty="0">
              <a:solidFill>
                <a:srgbClr val="FF66CC"/>
              </a:solidFill>
              <a:ea typeface="楷体_GB2312" panose="02010609030101010101" pitchFamily="1" charset="-122"/>
            </a:endParaRPr>
          </a:p>
        </p:txBody>
      </p:sp>
      <p:sp>
        <p:nvSpPr>
          <p:cNvPr id="8" name="直接连接符 7"/>
          <p:cNvSpPr/>
          <p:nvPr>
            <p:custDataLst>
              <p:tags r:id="rId4"/>
            </p:custDataLst>
          </p:nvPr>
        </p:nvSpPr>
        <p:spPr>
          <a:xfrm>
            <a:off x="4284663" y="2060575"/>
            <a:ext cx="1728787" cy="576263"/>
          </a:xfrm>
          <a:prstGeom prst="line">
            <a:avLst/>
          </a:prstGeom>
          <a:ln w="2540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3" name="直接连接符 6152"/>
          <p:cNvSpPr/>
          <p:nvPr>
            <p:custDataLst>
              <p:tags r:id="rId5"/>
            </p:custDataLst>
          </p:nvPr>
        </p:nvSpPr>
        <p:spPr>
          <a:xfrm>
            <a:off x="4140200" y="2132013"/>
            <a:ext cx="1079500" cy="504825"/>
          </a:xfrm>
          <a:prstGeom prst="line">
            <a:avLst/>
          </a:prstGeom>
          <a:ln w="2540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4284663" y="4005263"/>
            <a:ext cx="2736850" cy="91598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66CC"/>
                </a:solidFill>
                <a:ea typeface="楷体_GB2312" panose="02010609030101010101" pitchFamily="1" charset="-122"/>
              </a:rPr>
              <a:t>蓝线为股价的每一步上涨都搭好楼梯提供支撑，股价轻松的“拾阶而上”</a:t>
            </a:r>
            <a:endParaRPr lang="zh-CN" altLang="en-US" b="1" dirty="0">
              <a:solidFill>
                <a:srgbClr val="FF66CC"/>
              </a:solidFill>
              <a:ea typeface="楷体_GB2312" panose="02010609030101010101" pitchFamily="1" charset="-122"/>
            </a:endParaRPr>
          </a:p>
        </p:txBody>
      </p:sp>
      <p:sp>
        <p:nvSpPr>
          <p:cNvPr id="6149" name="直接连接符 6148"/>
          <p:cNvSpPr/>
          <p:nvPr>
            <p:custDataLst>
              <p:tags r:id="rId7"/>
            </p:custDataLst>
          </p:nvPr>
        </p:nvSpPr>
        <p:spPr>
          <a:xfrm flipV="1">
            <a:off x="4643438" y="3284538"/>
            <a:ext cx="0" cy="720725"/>
          </a:xfrm>
          <a:prstGeom prst="line">
            <a:avLst/>
          </a:prstGeom>
          <a:ln w="28575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0" name="直接连接符 6149"/>
          <p:cNvSpPr/>
          <p:nvPr>
            <p:custDataLst>
              <p:tags r:id="rId8"/>
            </p:custDataLst>
          </p:nvPr>
        </p:nvSpPr>
        <p:spPr>
          <a:xfrm flipH="1" flipV="1">
            <a:off x="3995738" y="3860800"/>
            <a:ext cx="360362" cy="360363"/>
          </a:xfrm>
          <a:prstGeom prst="line">
            <a:avLst/>
          </a:prstGeom>
          <a:ln w="28575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1" name="直接连接符 6150"/>
          <p:cNvSpPr/>
          <p:nvPr>
            <p:custDataLst>
              <p:tags r:id="rId9"/>
            </p:custDataLst>
          </p:nvPr>
        </p:nvSpPr>
        <p:spPr>
          <a:xfrm flipH="1" flipV="1">
            <a:off x="3490913" y="4005263"/>
            <a:ext cx="865187" cy="288925"/>
          </a:xfrm>
          <a:prstGeom prst="line">
            <a:avLst/>
          </a:prstGeom>
          <a:ln w="3175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37790" y="664210"/>
            <a:ext cx="69513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当上面看不到天花板时，楼梯摆在你的面前，</a:t>
            </a:r>
            <a:br>
              <a:rPr lang="zh-CN" altLang="en-US" sz="2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2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就是“天梯”，天空才是你的极限</a:t>
            </a:r>
            <a:endParaRPr lang="zh-CN" altLang="en-US" sz="28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45310" y="1872615"/>
            <a:ext cx="8449945" cy="45821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sz="4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超燃龙头燃料指标学习</a:t>
            </a:r>
            <a:endParaRPr lang="zh-CN" altLang="en-US" sz="4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8775" y="4764405"/>
            <a:ext cx="6915150" cy="14954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615" y="2750185"/>
            <a:ext cx="6135370" cy="35928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615" y="3387090"/>
            <a:ext cx="6136005" cy="15043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5775" y="4986655"/>
            <a:ext cx="6915150" cy="1495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645" y="645160"/>
            <a:ext cx="4411345" cy="2148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615" y="1358900"/>
            <a:ext cx="3977005" cy="13144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    </a:t>
            </a:r>
            <a:r>
              <a:rPr lang="zh-CN" sz="3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超燃龙头升空战法指标总结应用</a:t>
            </a:r>
            <a:endParaRPr lang="zh-CN" altLang="en-US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171" name="文本占位符 7170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p>
            <a:r>
              <a:rPr lang="zh-CN" altLang="en-US" sz="3200" b="0" dirty="0">
                <a:solidFill>
                  <a:srgbClr val="C00000"/>
                </a:solidFill>
                <a:effectLst/>
                <a:latin typeface="微软雅黑" panose="020B0503020204020204" pitchFamily="34" charset="-122"/>
                <a:cs typeface="微软雅黑" panose="020B0503020204020204" pitchFamily="34" charset="-122"/>
              </a:rPr>
              <a:t>注意事项：</a:t>
            </a:r>
            <a:endParaRPr lang="zh-CN" altLang="en-US" sz="3200" b="0" dirty="0">
              <a:solidFill>
                <a:srgbClr val="C00000"/>
              </a:solidFill>
              <a:effectLst/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大盘环境：横向样本统计中线上攻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&gt;30% 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中线控盘主力增加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条件：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控盘度必须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&gt;30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，主力动向红紫色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确定个股中短期资金方向</a:t>
            </a:r>
            <a:endParaRPr lang="en-US" altLang="zh-CN" sz="2800" b="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滚动净利润预增，短线跑赢大盘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确定个股中期趋势，短期爆发趋势！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智能交易线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点和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zh-CN" altLang="en-US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点之间         </a:t>
            </a:r>
            <a:r>
              <a:rPr lang="en-US" altLang="zh-CN" sz="2800" b="0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确定个股中短期买卖点！</a:t>
            </a:r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800" b="0" dirty="0">
              <a:solidFill>
                <a:schemeClr val="tx1"/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3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71">
                                            <p:txEl>
                                              <p:charRg st="3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71">
                                            <p:txEl>
                                              <p:charRg st="3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71">
                                            <p:txEl>
                                              <p:charRg st="38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68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171">
                                            <p:txEl>
                                              <p:charRg st="68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171">
                                            <p:txEl>
                                              <p:charRg st="68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171">
                                            <p:txEl>
                                              <p:charRg st="68" end="9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charRg st="9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171">
                                            <p:txEl>
                                              <p:charRg st="9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171">
                                            <p:txEl>
                                              <p:charRg st="9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171">
                                            <p:txEl>
                                              <p:charRg st="93" end="12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01060" y="18465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86860" y="27311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01060" y="36156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55540" y="16294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26560" y="15462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63060" y="33127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63060" y="24295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55540" y="25126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双</a:t>
            </a: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B</a:t>
            </a: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牛股特征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55540" y="33959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超燃龙头复制大波段应用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超燃龙头复制大波段应用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底部双</a:t>
            </a:r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战法核心本质：复制大波段</a:t>
            </a:r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1190" y="697230"/>
            <a:ext cx="8388985" cy="58058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双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战法之寻龙诀：（超燃龙头升空战法）</a:t>
            </a:r>
            <a:endParaRPr lang="zh-CN" altLang="en-US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11575" y="1481510"/>
            <a:ext cx="10969200" cy="4759200"/>
          </a:xfrm>
        </p:spPr>
        <p:txBody>
          <a:bodyPr>
            <a:normAutofit lnSpcReduction="20000"/>
          </a:bodyPr>
          <a:p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操作类型：中线（波段） 持股时间：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3-21</a:t>
            </a:r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个交易日左右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指标使用：主力控盘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主力动向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智能交易线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业绩预增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入选指标：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主力动向，主力控盘，</a:t>
            </a:r>
            <a:r>
              <a:rPr lang="zh-CN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智能交易线</a:t>
            </a:r>
            <a:r>
              <a:rPr lang="en-US" altLang="zh-CN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点</a:t>
            </a:r>
            <a:r>
              <a:rPr lang="zh-CN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，滚动净利润</a:t>
            </a:r>
            <a:endParaRPr lang="zh-CN" altLang="en-US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入选理由：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主力控盘，主力动向是中线短线主力资金指标，</a:t>
            </a:r>
            <a:r>
              <a:rPr lang="zh-CN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智能交易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短线趋势买卖指标，滚动净利润是基本面预测</a:t>
            </a:r>
            <a:endParaRPr lang="zh-CN" altLang="en-US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组合方式：</a:t>
            </a:r>
            <a:r>
              <a:rPr lang="zh-CN" altLang="en-US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资金+趋势+买卖点 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经传软件盈利模式之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“超燃龙头升空战法”，又名“游龙起爆”战法</a:t>
            </a:r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。游龙，亦似</a:t>
            </a:r>
            <a:r>
              <a:rPr lang="en-US" altLang="zh-CN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K</a:t>
            </a:r>
            <a:r>
              <a:rPr lang="zh-CN" altLang="en-US" sz="2400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线形态走势飞上青天，也有中短波段操作之意。神州大地，驾驭神龙，挥洒自如！股市亦如此，形态为表，趋势为王！</a:t>
            </a:r>
            <a:endParaRPr lang="zh-CN" altLang="en-US" sz="2400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400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72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charRg st="72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charRg st="72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charRg st="72" end="9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92" end="1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charRg st="92" end="1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charRg st="92" end="13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charRg st="92" end="13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34" end="1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charRg st="134" end="1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charRg st="134" end="15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charRg st="134" end="15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52" end="2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">
                                            <p:txEl>
                                              <p:charRg st="152" end="2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charRg st="152" end="24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charRg st="152" end="24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超燃龙头双</a:t>
            </a:r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牛股标准</a:t>
            </a:r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684530"/>
            <a:ext cx="6117590" cy="57759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955" y="746125"/>
            <a:ext cx="5549900" cy="5714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超燃龙头双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战法选股思路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0725" y="1258570"/>
            <a:ext cx="8210550" cy="1657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3520440"/>
            <a:ext cx="8162925" cy="16859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最佳拍档：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最近炒作主题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底部双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启动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7705"/>
            <a:ext cx="12192000" cy="57842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405" y="4446905"/>
            <a:ext cx="5837555" cy="13239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选股标准：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低位有空间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绩优双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起爆牛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320" y="726440"/>
            <a:ext cx="5530215" cy="571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535" y="782320"/>
            <a:ext cx="6163310" cy="56591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最佳拍档：</a:t>
            </a:r>
            <a:r>
              <a:rPr 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最近炒作主题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底部双</a:t>
            </a:r>
            <a:r>
              <a:rPr lang="en-US" altLang="zh-CN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36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启动</a:t>
            </a:r>
            <a:endParaRPr lang="zh-CN" altLang="en-US" sz="36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36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0" descr="C:\Users\Administrator\Desktop\操作细则.png操作细则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240665" y="873125"/>
            <a:ext cx="11710035" cy="558038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97255" y="1694815"/>
            <a:ext cx="364553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点建仓三成做反弹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日，回档抬升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点加仓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成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897255" y="2123440"/>
            <a:ext cx="1855470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、流动资金翻红，主力动向紫色，金叉加仓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97255" y="2494915"/>
            <a:ext cx="355282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、线</a:t>
            </a:r>
            <a:r>
              <a:rPr 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上持有为主，短线高位死叉减仓一半做波段</a:t>
            </a:r>
            <a:endParaRPr lang="zh-CN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97255" y="3580130"/>
            <a:ext cx="358457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、破位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点中期卖出，短期高位智能交易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点减仓</a:t>
            </a:r>
            <a:endParaRPr lang="zh-CN" altLang="en-US" sz="1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5825" y="873125"/>
            <a:ext cx="5984875" cy="563245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_17736463100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智尊版_17736463205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 algn="l"/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 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_17736463260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关注周线资金翻红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回档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低吸机会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8180"/>
            <a:ext cx="12192000" cy="57950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 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月线，周线</a:t>
            </a:r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回档低吸机会</a:t>
            </a:r>
            <a:endParaRPr lang="zh-CN" altLang="en-US" sz="4200" spc="-200" dirty="0" smtClean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405" y="727710"/>
            <a:ext cx="5324475" cy="55302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880" y="727710"/>
            <a:ext cx="5764530" cy="55302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4095" y="737235"/>
            <a:ext cx="5849620" cy="57023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736600"/>
            <a:ext cx="5945505" cy="5702935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超强风口双紫牛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-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让利润奔跑起来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双</a:t>
            </a: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B</a:t>
            </a: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牛股特征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现在怎么样才能赚更多钱？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7235"/>
            <a:ext cx="7154545" cy="57105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680" y="737235"/>
            <a:ext cx="5374005" cy="57105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现在怎么样才能赚更多钱？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50" y="737235"/>
            <a:ext cx="5912485" cy="5691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935" y="737235"/>
            <a:ext cx="5861050" cy="56915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845" y="2126615"/>
            <a:ext cx="3372485" cy="37807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3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4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5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6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7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8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29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jM0MzIzOGExY2RmNDFkZTQ5ZTE4NzVmNjNiZTY4MWE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1329</Words>
  <Application>WPS 演示</Application>
  <PresentationFormat>宽屏</PresentationFormat>
  <Paragraphs>115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31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思源黑体 CN Bold</vt:lpstr>
      <vt:lpstr>楷体_GB2312</vt:lpstr>
      <vt:lpstr>新宋体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423</cp:revision>
  <dcterms:created xsi:type="dcterms:W3CDTF">2019-06-19T02:08:00Z</dcterms:created>
  <dcterms:modified xsi:type="dcterms:W3CDTF">2026-03-16T09:24:13Z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A4E9CF7B3C0745C7A1F0E41D73F27822_13</vt:lpwstr>
  </property>
</Properties>
</file>