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9"/>
  </p:notesMasterIdLst>
  <p:handoutMasterIdLst>
    <p:handoutMasterId r:id="rId30"/>
  </p:handoutMasterIdLst>
  <p:sldIdLst>
    <p:sldId id="4166" r:id="rId4"/>
    <p:sldId id="4167" r:id="rId5"/>
    <p:sldId id="4168" r:id="rId6"/>
    <p:sldId id="4406" r:id="rId7"/>
    <p:sldId id="4413" r:id="rId8"/>
    <p:sldId id="4403" r:id="rId9"/>
    <p:sldId id="4412" r:id="rId10"/>
    <p:sldId id="4417" r:id="rId11"/>
    <p:sldId id="4418" r:id="rId12"/>
    <p:sldId id="4419" r:id="rId13"/>
    <p:sldId id="4420" r:id="rId14"/>
    <p:sldId id="4421" r:id="rId15"/>
    <p:sldId id="4229" r:id="rId16"/>
    <p:sldId id="4414" r:id="rId17"/>
    <p:sldId id="4400" r:id="rId18"/>
    <p:sldId id="4408" r:id="rId19"/>
    <p:sldId id="4415" r:id="rId20"/>
    <p:sldId id="4422" r:id="rId21"/>
    <p:sldId id="4209" r:id="rId22"/>
    <p:sldId id="4183" r:id="rId23"/>
    <p:sldId id="4184" r:id="rId24"/>
    <p:sldId id="4241" r:id="rId25"/>
    <p:sldId id="4401" r:id="rId26"/>
    <p:sldId id="4423" r:id="rId27"/>
    <p:sldId id="4402" r:id="rId28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D7000F"/>
    <a:srgbClr val="23B253"/>
    <a:srgbClr val="E123DA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70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gs" Target="tags/tag168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374130"/>
            <a:ext cx="1219073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b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</a:b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基金的过往业绩并不预示其未来表现，基金管理人管理的其他基金的业绩并不构成基金业绩表现的保证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。</a:t>
            </a:r>
            <a:endParaRPr lang="zh-CN" altLang="en-US" sz="1100"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1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3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6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7.xml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8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0.xml"/><Relationship Id="rId1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5.xml"/><Relationship Id="rId6" Type="http://schemas.openxmlformats.org/officeDocument/2006/relationships/image" Target="../media/image70.png"/><Relationship Id="rId5" Type="http://schemas.openxmlformats.org/officeDocument/2006/relationships/tags" Target="../tags/tag154.xml"/><Relationship Id="rId4" Type="http://schemas.openxmlformats.org/officeDocument/2006/relationships/image" Target="../media/image3.png"/><Relationship Id="rId3" Type="http://schemas.openxmlformats.org/officeDocument/2006/relationships/tags" Target="../tags/tag153.xml"/><Relationship Id="rId2" Type="http://schemas.openxmlformats.org/officeDocument/2006/relationships/image" Target="../media/image1.png"/><Relationship Id="rId1" Type="http://schemas.openxmlformats.org/officeDocument/2006/relationships/tags" Target="../tags/tag15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9.xml"/><Relationship Id="rId6" Type="http://schemas.openxmlformats.org/officeDocument/2006/relationships/image" Target="../media/image71.png"/><Relationship Id="rId5" Type="http://schemas.openxmlformats.org/officeDocument/2006/relationships/tags" Target="../tags/tag158.xml"/><Relationship Id="rId4" Type="http://schemas.openxmlformats.org/officeDocument/2006/relationships/image" Target="../media/image3.png"/><Relationship Id="rId3" Type="http://schemas.openxmlformats.org/officeDocument/2006/relationships/tags" Target="../tags/tag157.xml"/><Relationship Id="rId2" Type="http://schemas.openxmlformats.org/officeDocument/2006/relationships/image" Target="../media/image1.png"/><Relationship Id="rId1" Type="http://schemas.openxmlformats.org/officeDocument/2006/relationships/tags" Target="../tags/tag15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3.xml"/><Relationship Id="rId6" Type="http://schemas.openxmlformats.org/officeDocument/2006/relationships/image" Target="../media/image72.png"/><Relationship Id="rId5" Type="http://schemas.openxmlformats.org/officeDocument/2006/relationships/tags" Target="../tags/tag162.xml"/><Relationship Id="rId4" Type="http://schemas.openxmlformats.org/officeDocument/2006/relationships/image" Target="../media/image3.png"/><Relationship Id="rId3" Type="http://schemas.openxmlformats.org/officeDocument/2006/relationships/tags" Target="../tags/tag161.xml"/><Relationship Id="rId2" Type="http://schemas.openxmlformats.org/officeDocument/2006/relationships/image" Target="../media/image1.png"/><Relationship Id="rId1" Type="http://schemas.openxmlformats.org/officeDocument/2006/relationships/tags" Target="../tags/tag160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image" Target="../media/image3.png"/><Relationship Id="rId3" Type="http://schemas.openxmlformats.org/officeDocument/2006/relationships/tags" Target="../tags/tag165.xml"/><Relationship Id="rId2" Type="http://schemas.openxmlformats.org/officeDocument/2006/relationships/image" Target="../media/image1.png"/><Relationship Id="rId1" Type="http://schemas.openxmlformats.org/officeDocument/2006/relationships/tags" Target="../tags/tag1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image" Target="../media/image17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36.xml"/><Relationship Id="rId1" Type="http://schemas.openxmlformats.org/officeDocument/2006/relationships/tags" Target="../tags/tag13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坚持右侧交易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3325" y="4940300"/>
            <a:ext cx="3352800" cy="14192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" y="839470"/>
            <a:ext cx="6560820" cy="4166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 descr="反弹成功与否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030" y="839470"/>
            <a:ext cx="4513580" cy="23793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左侧回档破位增加（日线）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2760" y="901700"/>
            <a:ext cx="3839845" cy="3648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165" y="902970"/>
            <a:ext cx="4026535" cy="364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" y="902970"/>
            <a:ext cx="3676015" cy="3646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165" y="4684395"/>
            <a:ext cx="6610350" cy="1366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9049385" y="4904105"/>
            <a:ext cx="25704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市场环境买股尽量选择不创新低那天，降低左侧买股被卖风险。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左侧回档破位增加（分时）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57515" y="4548505"/>
            <a:ext cx="34131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大盘死叉、牛线下移</a:t>
            </a:r>
            <a:r>
              <a:rPr lang="zh-CN" altLang="en-US"/>
              <a:t>等极端环境，决策尽量等</a:t>
            </a:r>
            <a:r>
              <a:rPr lang="zh-CN" altLang="en-US">
                <a:solidFill>
                  <a:srgbClr val="0029DA"/>
                </a:solidFill>
              </a:rPr>
              <a:t>尾盘</a:t>
            </a:r>
            <a:r>
              <a:rPr lang="zh-CN" altLang="en-US"/>
              <a:t>（下降分时、大卖单等情况）</a:t>
            </a:r>
            <a:endParaRPr lang="zh-CN" altLang="en-US"/>
          </a:p>
        </p:txBody>
      </p:sp>
      <p:pic>
        <p:nvPicPr>
          <p:cNvPr id="3" name="图片 2" descr="b31fb81231e08fd12e05fe57e9c64d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335" y="901065"/>
            <a:ext cx="6301740" cy="4154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 descr="回踩分时判断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985" y="1314450"/>
            <a:ext cx="5334000" cy="29781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阶段高标避雷（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3-4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月业绩月）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tretch>
            <a:fillRect/>
          </a:stretch>
        </p:blipFill>
        <p:spPr>
          <a:xfrm>
            <a:off x="140335" y="883920"/>
            <a:ext cx="4016375" cy="3759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4283710" y="883920"/>
            <a:ext cx="3624580" cy="38868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7244715" y="2082165"/>
            <a:ext cx="4429760" cy="3576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907540" y="4788535"/>
            <a:ext cx="33064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上周二有大阴线所以很多股会破位，鉴于内外事件扰动可以适当</a:t>
            </a:r>
            <a:r>
              <a:rPr lang="zh-CN" altLang="en-US">
                <a:solidFill>
                  <a:srgbClr val="FF0000"/>
                </a:solidFill>
              </a:rPr>
              <a:t>收缩仓位</a:t>
            </a:r>
            <a:r>
              <a:rPr lang="zh-CN" altLang="en-US"/>
              <a:t>等待两会新方向。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板块资金流向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1"/>
          <a:srcRect r="5198"/>
          <a:stretch>
            <a:fillRect/>
          </a:stretch>
        </p:blipFill>
        <p:spPr>
          <a:xfrm>
            <a:off x="244475" y="855345"/>
            <a:ext cx="6299835" cy="31959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7454265" y="1109980"/>
            <a:ext cx="442150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a.</a:t>
            </a:r>
            <a:r>
              <a:rPr lang="zh-CN" altLang="en-US">
                <a:solidFill>
                  <a:srgbClr val="FF0000"/>
                </a:solidFill>
              </a:rPr>
              <a:t>化工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(</a:t>
            </a:r>
            <a:r>
              <a:rPr lang="zh-CN" altLang="en-US"/>
              <a:t>甲醇、尿素等因为伊朗封锁海峡导致全世界四分之一的出口量减少）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b.</a:t>
            </a:r>
            <a:r>
              <a:rPr lang="zh-CN" altLang="en-US">
                <a:solidFill>
                  <a:srgbClr val="FF0000"/>
                </a:solidFill>
              </a:rPr>
              <a:t>光通信、电力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（算电协同、</a:t>
            </a:r>
            <a:r>
              <a:rPr lang="en-US" altLang="zh-CN"/>
              <a:t>AI</a:t>
            </a:r>
            <a:r>
              <a:rPr lang="zh-CN" altLang="en-US"/>
              <a:t>龙虾热度提升）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c.</a:t>
            </a:r>
            <a:r>
              <a:rPr lang="zh-CN" altLang="en-US">
                <a:solidFill>
                  <a:srgbClr val="FF0000"/>
                </a:solidFill>
              </a:rPr>
              <a:t>煤炭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（电力延伸，以及避险）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智能电网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>
          <a:blip r:embed="rId1"/>
          <a:srcRect t="7012"/>
          <a:stretch>
            <a:fillRect/>
          </a:stretch>
        </p:blipFill>
        <p:spPr>
          <a:xfrm>
            <a:off x="115570" y="761365"/>
            <a:ext cx="6638290" cy="33178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915" y="812165"/>
            <a:ext cx="5327650" cy="32670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图片 11" descr="cd3905c42b537250b8f4e5814ea304f7"/>
          <p:cNvPicPr>
            <a:picLocks noChangeAspect="1"/>
          </p:cNvPicPr>
          <p:nvPr/>
        </p:nvPicPr>
        <p:blipFill>
          <a:blip r:embed="rId3"/>
          <a:srcRect t="5938"/>
          <a:stretch>
            <a:fillRect/>
          </a:stretch>
        </p:blipFill>
        <p:spPr>
          <a:xfrm>
            <a:off x="4301490" y="3750945"/>
            <a:ext cx="4893945" cy="2854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9393555" y="4517390"/>
            <a:ext cx="25920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下周资金翻绿的反抽</a:t>
            </a:r>
            <a:endParaRPr lang="zh-CN" altLang="en-US" sz="1600"/>
          </a:p>
          <a:p>
            <a:r>
              <a:rPr lang="zh-CN" altLang="en-US" sz="1600"/>
              <a:t>要注意收缩仓位。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能突破</a:t>
            </a:r>
            <a:r>
              <a:rPr lang="en-US" altLang="zh-CN" sz="1600"/>
              <a:t>3.3</a:t>
            </a:r>
            <a:r>
              <a:rPr lang="zh-CN" altLang="en-US" sz="1600"/>
              <a:t>日高点的可以</a:t>
            </a:r>
            <a:endParaRPr lang="zh-CN" altLang="en-US" sz="1600"/>
          </a:p>
          <a:p>
            <a:r>
              <a:rPr lang="zh-CN" altLang="en-US" sz="1600"/>
              <a:t>持续看涨。</a:t>
            </a:r>
            <a:endParaRPr lang="zh-CN" altLang="en-US" sz="16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0" y="4112895"/>
            <a:ext cx="4046220" cy="20205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光通信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3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7393"/>
            <a:ext cx="6638290" cy="3568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485" y="1041400"/>
            <a:ext cx="6053455" cy="32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70" y="3867150"/>
            <a:ext cx="3868420" cy="2557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90" y="3620135"/>
            <a:ext cx="3646805" cy="28041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风电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T+3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1526"/>
          <a:stretch>
            <a:fillRect/>
          </a:stretch>
        </p:blipFill>
        <p:spPr>
          <a:xfrm>
            <a:off x="219710" y="868045"/>
            <a:ext cx="4445635" cy="4507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185" y="1010920"/>
            <a:ext cx="4010025" cy="3088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875" y="2107565"/>
            <a:ext cx="3985895" cy="3378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rcRect b="5871"/>
          <a:stretch>
            <a:fillRect/>
          </a:stretch>
        </p:blipFill>
        <p:spPr>
          <a:xfrm>
            <a:off x="-40640" y="-34925"/>
            <a:ext cx="12232640" cy="64547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937895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9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单针探底</a:t>
            </a:r>
            <a:endParaRPr lang="zh-CN" altLang="en-US" sz="9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9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酝酿反弹</a:t>
            </a:r>
            <a:endParaRPr lang="zh-CN" altLang="en-US" sz="9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2026.3.16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521970" y="84264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831215" y="821055"/>
            <a:ext cx="10376535" cy="55600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3-11920x1080_17736481723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45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1920x240 拷贝 2_1773020601951_17736481786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3+2 拷贝_17736481883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45" y="381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大盘：大周期死叉，进入震荡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1270"/>
          <a:stretch>
            <a:fillRect/>
          </a:stretch>
        </p:blipFill>
        <p:spPr>
          <a:xfrm>
            <a:off x="174625" y="829310"/>
            <a:ext cx="3308985" cy="3136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525" y="829310"/>
            <a:ext cx="3310890" cy="31318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303655" y="1887220"/>
            <a:ext cx="752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周线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61510" y="1969770"/>
            <a:ext cx="1198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月线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695" y="829310"/>
            <a:ext cx="4707255" cy="31318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327025" y="4177030"/>
            <a:ext cx="5844540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/>
              <a:t>①</a:t>
            </a:r>
            <a:r>
              <a:rPr lang="zh-CN" altLang="en-US">
                <a:solidFill>
                  <a:srgbClr val="FF0000"/>
                </a:solidFill>
              </a:rPr>
              <a:t>月线死叉：</a:t>
            </a:r>
            <a:r>
              <a:rPr lang="zh-CN" altLang="en-US"/>
              <a:t>前</a:t>
            </a:r>
            <a:r>
              <a:rPr lang="en-US" altLang="zh-CN"/>
              <a:t>2</a:t>
            </a:r>
            <a:r>
              <a:rPr lang="zh-CN" altLang="en-US"/>
              <a:t>个月涨幅较大个股</a:t>
            </a:r>
            <a:r>
              <a:rPr lang="zh-CN" altLang="en-US">
                <a:solidFill>
                  <a:srgbClr val="0029DA"/>
                </a:solidFill>
              </a:rPr>
              <a:t>击穿熊线</a:t>
            </a:r>
            <a:r>
              <a:rPr lang="zh-CN" altLang="en-US"/>
              <a:t>。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zh-CN" altLang="en-US"/>
              <a:t>②</a:t>
            </a:r>
            <a:r>
              <a:rPr lang="zh-CN" altLang="en-US">
                <a:solidFill>
                  <a:srgbClr val="FF0000"/>
                </a:solidFill>
              </a:rPr>
              <a:t>周线死叉：</a:t>
            </a:r>
            <a:r>
              <a:rPr lang="zh-CN" altLang="en-US"/>
              <a:t>日线回档跌破智能辅助线。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zh-CN" altLang="en-US"/>
              <a:t>③</a:t>
            </a:r>
            <a:r>
              <a:rPr lang="zh-CN" altLang="en-US">
                <a:solidFill>
                  <a:srgbClr val="FF0000"/>
                </a:solidFill>
              </a:rPr>
              <a:t>日线控盘不断：</a:t>
            </a:r>
            <a:r>
              <a:rPr lang="zh-CN" altLang="en-US"/>
              <a:t>中线资金沉淀，震荡任然是主旋律。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zh-CN" altLang="en-US"/>
              <a:t>④</a:t>
            </a:r>
            <a:r>
              <a:rPr lang="zh-CN" altLang="en-US">
                <a:solidFill>
                  <a:srgbClr val="FF0000"/>
                </a:solidFill>
              </a:rPr>
              <a:t>基金挖坑布局：</a:t>
            </a:r>
            <a:r>
              <a:rPr lang="zh-CN" altLang="en-US">
                <a:sym typeface="+mn-ea"/>
              </a:rPr>
              <a:t>市场超跌</a:t>
            </a:r>
            <a:r>
              <a:rPr lang="en-US" altLang="zh-CN">
                <a:sym typeface="+mn-ea"/>
              </a:rPr>
              <a:t>KDJ</a:t>
            </a:r>
            <a:r>
              <a:rPr lang="zh-CN" altLang="en-US">
                <a:sym typeface="+mn-ea"/>
              </a:rPr>
              <a:t>下轨仍有基金布局机会。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455" y="4022090"/>
            <a:ext cx="4341495" cy="23571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760" y="917575"/>
            <a:ext cx="5482590" cy="4263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短期：死叉三天后酝酿反弹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825" y="917575"/>
            <a:ext cx="5210175" cy="2701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3651885" y="5633085"/>
            <a:ext cx="40087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指数急跌，金叉反弹，基金类机会。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个股不一定，很多股补跌有风险。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075" y="3723005"/>
            <a:ext cx="2164715" cy="1615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500" y="3689985"/>
            <a:ext cx="4858385" cy="18726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多周期死叉的影响（破位增加）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7795" y="768350"/>
            <a:ext cx="3325495" cy="3089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436245" y="4011295"/>
            <a:ext cx="2553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放量破位个股增加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4213860" y="4011295"/>
            <a:ext cx="2909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平台光头彩，拐头长阴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rcRect l="7189" r="7788"/>
          <a:stretch>
            <a:fillRect/>
          </a:stretch>
        </p:blipFill>
        <p:spPr>
          <a:xfrm>
            <a:off x="3945890" y="4876165"/>
            <a:ext cx="3379470" cy="12363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矩形 15"/>
          <p:cNvSpPr/>
          <p:nvPr/>
        </p:nvSpPr>
        <p:spPr>
          <a:xfrm>
            <a:off x="4787265" y="5573395"/>
            <a:ext cx="1239520" cy="215265"/>
          </a:xfrm>
          <a:prstGeom prst="rect">
            <a:avLst/>
          </a:prstGeom>
          <a:solidFill>
            <a:schemeClr val="accent5">
              <a:lumMod val="75000"/>
              <a:alpha val="2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95" y="4643120"/>
            <a:ext cx="3285490" cy="15386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9390" y="768985"/>
            <a:ext cx="3011805" cy="3089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7840" y="768350"/>
            <a:ext cx="2920365" cy="30905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0150" y="4802505"/>
            <a:ext cx="4427220" cy="1219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275955" y="4011295"/>
            <a:ext cx="2603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跌破平台</a:t>
            </a:r>
            <a:r>
              <a:rPr lang="en-US" altLang="zh-CN">
                <a:highlight>
                  <a:srgbClr val="FFFF00"/>
                </a:highlight>
              </a:rPr>
              <a:t>333</a:t>
            </a:r>
            <a:r>
              <a:rPr lang="zh-CN" altLang="en-US">
                <a:highlight>
                  <a:srgbClr val="FFFF00"/>
                </a:highlight>
              </a:rPr>
              <a:t>原则处理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处理好关键时间节点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660" y="828675"/>
            <a:ext cx="3608070" cy="5076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255" y="768350"/>
            <a:ext cx="3733800" cy="1343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255" y="2204720"/>
            <a:ext cx="3733800" cy="1661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255" y="4013835"/>
            <a:ext cx="3733800" cy="1143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915" y="711200"/>
            <a:ext cx="3644900" cy="3080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8702040" y="2358390"/>
            <a:ext cx="13887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2025.3</a:t>
            </a:r>
            <a:r>
              <a:rPr lang="zh-CN" altLang="en-US">
                <a:highlight>
                  <a:srgbClr val="FFFF00"/>
                </a:highlight>
              </a:rPr>
              <a:t>月中（两会后）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5915" y="3866515"/>
            <a:ext cx="3645535" cy="24301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逆周期的对冲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5660" y="883920"/>
            <a:ext cx="2897505" cy="2980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r="22976"/>
          <a:stretch>
            <a:fillRect/>
          </a:stretch>
        </p:blipFill>
        <p:spPr>
          <a:xfrm>
            <a:off x="174625" y="883920"/>
            <a:ext cx="4375785" cy="3560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0" y="883920"/>
            <a:ext cx="2848610" cy="2980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250" y="3914775"/>
            <a:ext cx="3648710" cy="2265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360" y="3914775"/>
            <a:ext cx="3187065" cy="2219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8411845" y="5139055"/>
            <a:ext cx="22586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1">
                    <a:lumMod val="50000"/>
                  </a:schemeClr>
                </a:solidFill>
              </a:rPr>
              <a:t>以上为特定客户、特定时间区间的历史业绩，个别情况不代表普遍现象，个股历史涨幅不预示其未来表现，过往收益亦不代表未来收益承诺。市场有风险，投资需谨慎！</a:t>
            </a:r>
            <a:endParaRPr lang="zh-CN" altLang="en-US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083040" y="3980180"/>
            <a:ext cx="26111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大盘周线死叉，逆周期刚周线金叉个股反而具备操作性。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480" y="1007110"/>
            <a:ext cx="5513705" cy="42151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" y="4702175"/>
            <a:ext cx="4797425" cy="1741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周线金叉行业（防守权重居多）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5730"/>
          <a:stretch>
            <a:fillRect/>
          </a:stretch>
        </p:blipFill>
        <p:spPr>
          <a:xfrm>
            <a:off x="5224780" y="768350"/>
            <a:ext cx="5463540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485" y="3486150"/>
            <a:ext cx="4747895" cy="2957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68325" y="3536950"/>
            <a:ext cx="26777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3-4</a:t>
            </a:r>
            <a:r>
              <a:rPr lang="zh-CN" altLang="en-US">
                <a:highlight>
                  <a:srgbClr val="FFFF00"/>
                </a:highlight>
              </a:rPr>
              <a:t>月高位题材补跌，低位超跌权重护指数概率大，题材操作难度加大。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DIAGRAM_VIRTUALLY_FRAME" val="{&quot;height&quot;:284.4,&quot;left&quot;:10.85,&quot;top&quot;:60.45,&quot;width&quot;:565.95}"/>
</p:tagLst>
</file>

<file path=ppt/tags/tag134.xml><?xml version="1.0" encoding="utf-8"?>
<p:tagLst xmlns:p="http://schemas.openxmlformats.org/presentationml/2006/main">
  <p:tag name="KSO_WM_DIAGRAM_VIRTUALLY_FRAME" val="{&quot;height&quot;:284.4,&quot;left&quot;:10.85,&quot;top&quot;:60.45,&quot;width&quot;:565.95}"/>
</p:tagLst>
</file>

<file path=ppt/tags/tag135.xml><?xml version="1.0" encoding="utf-8"?>
<p:tagLst xmlns:p="http://schemas.openxmlformats.org/presentationml/2006/main">
  <p:tag name="KSO_WM_DIAGRAM_VIRTUALLY_FRAME" val="{&quot;height&quot;:284.4,&quot;left&quot;:10.85,&quot;top&quot;:60.45,&quot;width&quot;:565.95}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8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1672</Words>
  <Application>WPS 演示</Application>
  <PresentationFormat>宽屏</PresentationFormat>
  <Paragraphs>160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思源黑体 CN Normal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1185</cp:revision>
  <dcterms:created xsi:type="dcterms:W3CDTF">2019-06-19T02:08:00Z</dcterms:created>
  <dcterms:modified xsi:type="dcterms:W3CDTF">2026-03-16T09:27:47Z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67F8E99CA25843CDBAFD0150A9FB820A</vt:lpwstr>
  </property>
</Properties>
</file>