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481" r:id="rId3"/>
    <p:sldId id="267" r:id="rId4"/>
    <p:sldId id="329" r:id="rId5"/>
    <p:sldId id="334" r:id="rId6"/>
    <p:sldId id="727" r:id="rId7"/>
    <p:sldId id="601" r:id="rId8"/>
    <p:sldId id="724" r:id="rId9"/>
    <p:sldId id="728" r:id="rId10"/>
    <p:sldId id="491" r:id="rId11"/>
    <p:sldId id="726" r:id="rId12"/>
    <p:sldId id="272" r:id="rId13"/>
    <p:sldId id="729" r:id="rId14"/>
    <p:sldId id="73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 userDrawn="1">
          <p15:clr>
            <a:srgbClr val="A4A3A4"/>
          </p15:clr>
        </p15:guide>
        <p15:guide id="2" pos="3787" userDrawn="1">
          <p15:clr>
            <a:srgbClr val="A4A3A4"/>
          </p15:clr>
        </p15:guide>
        <p15:guide id="3" pos="4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1" autoAdjust="0"/>
    <p:restoredTop sz="99761" autoAdjust="0"/>
  </p:normalViewPr>
  <p:slideViewPr>
    <p:cSldViewPr snapToGrid="0" showGuides="1">
      <p:cViewPr varScale="1">
        <p:scale>
          <a:sx n="110" d="100"/>
          <a:sy n="110" d="100"/>
        </p:scale>
        <p:origin x="924" y="108"/>
      </p:cViewPr>
      <p:guideLst>
        <p:guide orient="horz" pos="2200"/>
        <p:guide pos="3787"/>
        <p:guide pos="47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46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方建伟丨执业编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A1120613090012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3.xml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4.xml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6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0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方建伟</a:t>
            </a:r>
            <a:endParaRPr lang="zh-CN" altLang="en-US" sz="26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A1120613090012</a:t>
            </a:r>
            <a:endParaRPr lang="en-US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03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16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254760" y="4561205"/>
            <a:ext cx="6076950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经传十大金牌讲师，从事证券行业10余年，自创一套“股海钓鱼操作系统”，真正教中小投资者能够理解市场，更好的适应市场，在市场当中稳定的获利！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1980" y="1681480"/>
            <a:ext cx="76676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sz="60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投资目标组合</a:t>
            </a:r>
            <a:endParaRPr lang="zh-CN" sz="6000" b="1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 descr="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95" y="747712"/>
            <a:ext cx="2925445" cy="54698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653280" y="113030"/>
            <a:ext cx="28848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chemeClr val="bg1"/>
                </a:solidFill>
              </a:rPr>
              <a:t>主观策略调整</a:t>
            </a:r>
            <a:endParaRPr lang="zh-CN" sz="32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" y="991235"/>
            <a:ext cx="12058650" cy="28943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3355" y="3966210"/>
            <a:ext cx="118167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en-US" altLang="zh-CN"/>
              <a:t>A</a:t>
            </a:r>
            <a:r>
              <a:rPr lang="zh-CN" altLang="en-US"/>
              <a:t>股</a:t>
            </a:r>
            <a:r>
              <a:rPr lang="zh-CN"/>
              <a:t>行情好的时候，指数择时相关的会强一些：</a:t>
            </a:r>
            <a:endParaRPr lang="zh-CN"/>
          </a:p>
          <a:p>
            <a:r>
              <a:rPr lang="zh-CN"/>
              <a:t>中证</a:t>
            </a:r>
            <a:r>
              <a:rPr lang="en-US" altLang="zh-CN"/>
              <a:t>1000</a:t>
            </a:r>
            <a:r>
              <a:rPr lang="zh-CN" altLang="en-US"/>
              <a:t>早盘</a:t>
            </a:r>
            <a:r>
              <a:rPr lang="en-US" altLang="zh-CN"/>
              <a:t>/</a:t>
            </a:r>
            <a:r>
              <a:rPr lang="zh-CN" altLang="en-US"/>
              <a:t>尾盘择时、中证</a:t>
            </a:r>
            <a:r>
              <a:rPr lang="en-US" altLang="zh-CN"/>
              <a:t>500</a:t>
            </a:r>
            <a:r>
              <a:rPr lang="zh-CN" altLang="en-US"/>
              <a:t>尾盘择时、沪深</a:t>
            </a:r>
            <a:r>
              <a:rPr lang="en-US" altLang="zh-CN"/>
              <a:t>300</a:t>
            </a:r>
            <a:r>
              <a:rPr lang="zh-CN" altLang="en-US"/>
              <a:t>尾盘择时、创业板指尾盘择时、大中小盘择时、行业轮动等。</a:t>
            </a:r>
            <a:endParaRPr lang="zh-CN"/>
          </a:p>
          <a:p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、外围市场较好的时候，商品市场好的时候：</a:t>
            </a:r>
            <a:endParaRPr lang="zh-CN" altLang="en-US"/>
          </a:p>
          <a:p>
            <a:r>
              <a:rPr lang="zh-CN" altLang="en-US"/>
              <a:t>资产轮动、股商轮动、进取型全天候、均</a:t>
            </a:r>
            <a:r>
              <a:rPr lang="zh-CN" altLang="en-US"/>
              <a:t>衡型全天候。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、如果股票行情一般，则可以选择：</a:t>
            </a:r>
            <a:endParaRPr lang="zh-CN" altLang="en-US"/>
          </a:p>
          <a:p>
            <a:r>
              <a:rPr lang="zh-CN" altLang="en-US"/>
              <a:t>固收轮动、稳健型全天候。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7755" y="788035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市场行情解读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投资目标组合</a:t>
            </a:r>
            <a:endParaRPr lang="zh-CN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主观策略调整</a:t>
            </a:r>
            <a:endParaRPr lang="zh-CN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849313"/>
            <a:ext cx="955040" cy="283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市场行情解读</a:t>
            </a:r>
            <a:endParaRPr lang="en-US" alt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2090" y="5377180"/>
            <a:ext cx="10765790" cy="1134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/>
              <a:t>平均股价向上进攻，熊线上移，流动资金翻红，捕捞季节有金叉迹像；</a:t>
            </a:r>
            <a:endParaRPr lang="zh-CN"/>
          </a:p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zh-CN"/>
              <a:t>上证指数突破</a:t>
            </a:r>
            <a:r>
              <a:rPr lang="en-US" altLang="zh-CN"/>
              <a:t>3400</a:t>
            </a:r>
            <a:r>
              <a:rPr lang="zh-CN" altLang="en-US"/>
              <a:t>，创下今年新高，去年国庆后的平台位</a:t>
            </a:r>
            <a:r>
              <a:rPr lang="en-US" altLang="zh-CN"/>
              <a:t>3500</a:t>
            </a:r>
            <a:r>
              <a:rPr lang="zh-CN" altLang="en-US"/>
              <a:t>，最高点位</a:t>
            </a:r>
            <a:r>
              <a:rPr lang="en-US" altLang="zh-CN"/>
              <a:t>3674</a:t>
            </a:r>
            <a:endParaRPr lang="en-US" altLang="zh-CN"/>
          </a:p>
          <a:p>
            <a:r>
              <a:rPr lang="en-US" altLang="zh-CN"/>
              <a:t>3</a:t>
            </a:r>
            <a:r>
              <a:rPr lang="zh-CN" altLang="en-US"/>
              <a:t>、消费成为本次领跑主题，在科技休整下接棒市场，这种交替上行的走势是非常好的。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bg1"/>
                </a:solidFill>
              </a:rPr>
              <a:t>3</a:t>
            </a:r>
            <a:r>
              <a:rPr lang="zh-CN" altLang="en-US" sz="3200" b="1">
                <a:solidFill>
                  <a:schemeClr val="bg1"/>
                </a:solidFill>
              </a:rPr>
              <a:t>月</a:t>
            </a:r>
            <a:r>
              <a:rPr lang="en-US" altLang="zh-CN" sz="3200" b="1">
                <a:solidFill>
                  <a:schemeClr val="bg1"/>
                </a:solidFill>
              </a:rPr>
              <a:t>16</a:t>
            </a:r>
            <a:r>
              <a:rPr lang="zh-CN" altLang="en-US" sz="3200" b="1">
                <a:solidFill>
                  <a:schemeClr val="bg1"/>
                </a:solidFill>
              </a:rPr>
              <a:t>日观点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090" y="1016000"/>
            <a:ext cx="6948805" cy="412242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270" y="1016000"/>
            <a:ext cx="4618990" cy="175958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270" y="3014345"/>
            <a:ext cx="4629150" cy="212407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chemeClr val="bg1"/>
                </a:solidFill>
              </a:rPr>
              <a:t>两会解读观点</a:t>
            </a:r>
            <a:endParaRPr lang="zh-CN" sz="32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490" y="822325"/>
            <a:ext cx="11039475" cy="57499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投资目标组合</a:t>
            </a:r>
            <a:endParaRPr 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3240" y="1475740"/>
            <a:ext cx="1101471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组合预期收益率公式：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R = W1*R1 + W2*R2 + W3*R3 + W4*R4 ...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其中</a:t>
            </a:r>
            <a:r>
              <a:rPr lang="en-US" altLang="zh-CN"/>
              <a:t>W1</a:t>
            </a:r>
            <a:r>
              <a:rPr lang="zh-CN" altLang="en-US"/>
              <a:t>，</a:t>
            </a:r>
            <a:r>
              <a:rPr lang="en-US" altLang="zh-CN"/>
              <a:t>W2</a:t>
            </a:r>
            <a:r>
              <a:rPr lang="zh-CN" altLang="en-US"/>
              <a:t>，</a:t>
            </a:r>
            <a:r>
              <a:rPr lang="en-US" altLang="zh-CN"/>
              <a:t>W3</a:t>
            </a:r>
            <a:r>
              <a:rPr lang="zh-CN" altLang="en-US"/>
              <a:t>，</a:t>
            </a:r>
            <a:r>
              <a:rPr lang="en-US" altLang="zh-CN"/>
              <a:t>W4...</a:t>
            </a:r>
            <a:r>
              <a:rPr lang="zh-CN" altLang="en-US"/>
              <a:t>是各策略的权重，</a:t>
            </a:r>
            <a:r>
              <a:rPr lang="en-US" altLang="zh-CN"/>
              <a:t>R1</a:t>
            </a:r>
            <a:r>
              <a:rPr lang="zh-CN" altLang="en-US"/>
              <a:t>，</a:t>
            </a:r>
            <a:r>
              <a:rPr lang="en-US" altLang="zh-CN"/>
              <a:t>R2</a:t>
            </a:r>
            <a:r>
              <a:rPr lang="zh-CN" altLang="en-US"/>
              <a:t>，</a:t>
            </a:r>
            <a:r>
              <a:rPr lang="en-US" altLang="zh-CN"/>
              <a:t>R3</a:t>
            </a:r>
            <a:r>
              <a:rPr lang="zh-CN" altLang="en-US"/>
              <a:t>，</a:t>
            </a:r>
            <a:r>
              <a:rPr lang="en-US" altLang="zh-CN"/>
              <a:t>R4...</a:t>
            </a:r>
            <a:r>
              <a:rPr lang="zh-CN" altLang="en-US"/>
              <a:t>为各策略的预期收益率。</a:t>
            </a:r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比如，某用户选择了</a:t>
            </a:r>
            <a:r>
              <a:rPr lang="en-US" altLang="zh-CN"/>
              <a:t>3</a:t>
            </a:r>
            <a:r>
              <a:rPr lang="zh-CN" altLang="en-US"/>
              <a:t>个策略，权重为</a:t>
            </a:r>
            <a:r>
              <a:rPr lang="en-US" altLang="zh-CN"/>
              <a:t>442</a:t>
            </a:r>
            <a:r>
              <a:rPr lang="zh-CN" altLang="en-US"/>
              <a:t>；相应的收益率为</a:t>
            </a:r>
            <a:r>
              <a:rPr lang="en-US" altLang="zh-CN"/>
              <a:t>5%</a:t>
            </a:r>
            <a:r>
              <a:rPr lang="zh-CN" altLang="en-US"/>
              <a:t>，</a:t>
            </a:r>
            <a:r>
              <a:rPr lang="en-US" altLang="zh-CN"/>
              <a:t>10%</a:t>
            </a:r>
            <a:r>
              <a:rPr lang="zh-CN" altLang="en-US"/>
              <a:t>，</a:t>
            </a:r>
            <a:r>
              <a:rPr lang="en-US" altLang="zh-CN"/>
              <a:t>20%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则组合的预期收益率：</a:t>
            </a:r>
            <a:r>
              <a:rPr lang="en-US" altLang="zh-CN"/>
              <a:t>R = 0.4*5% + 0.4*10% + 0.2*20% =   10%          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4653280" y="113030"/>
            <a:ext cx="28848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chemeClr val="bg1"/>
                </a:solidFill>
              </a:rPr>
              <a:t>投资目标组合</a:t>
            </a:r>
            <a:endParaRPr lang="zh-CN" sz="32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3240" y="4980940"/>
            <a:ext cx="106229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以上为预期收益率计算公式，并非收益承诺。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实际收益会随着组合的波动率而有所变化。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653280" y="113030"/>
            <a:ext cx="28848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chemeClr val="bg1"/>
                </a:solidFill>
              </a:rPr>
              <a:t>经典组合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股债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4500" y="5584190"/>
            <a:ext cx="106229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以上为预期收益率计算公式，并非收益承诺。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实际收益会随着组合的波动率而有所变化。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725" y="929005"/>
            <a:ext cx="11547475" cy="9080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" y="1896110"/>
            <a:ext cx="11548110" cy="9163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9725" y="4011930"/>
            <a:ext cx="11014710" cy="1582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/>
              <a:t>假设某用户选择了股债组合：固收轮动（债）</a:t>
            </a:r>
            <a:r>
              <a:rPr lang="en-US" altLang="zh-CN"/>
              <a:t>+</a:t>
            </a:r>
            <a:r>
              <a:rPr lang="zh-CN" altLang="en-US"/>
              <a:t>中证</a:t>
            </a:r>
            <a:r>
              <a:rPr lang="en-US" altLang="zh-CN"/>
              <a:t>1000</a:t>
            </a:r>
            <a:r>
              <a:rPr lang="zh-CN" altLang="en-US"/>
              <a:t>早盘择时（股）</a:t>
            </a:r>
            <a:r>
              <a:rPr lang="en-US" altLang="zh-CN"/>
              <a:t>+</a:t>
            </a:r>
            <a:r>
              <a:rPr lang="zh-CN" altLang="en-US"/>
              <a:t>中证</a:t>
            </a:r>
            <a:r>
              <a:rPr lang="en-US" altLang="zh-CN"/>
              <a:t>A500</a:t>
            </a:r>
            <a:r>
              <a:rPr lang="zh-CN" altLang="en-US"/>
              <a:t>尾盘择时（股）</a:t>
            </a:r>
            <a:r>
              <a:rPr lang="en-US" altLang="zh-CN"/>
              <a:t> </a:t>
            </a:r>
            <a:endParaRPr lang="en-US" altLang="zh-CN"/>
          </a:p>
          <a:p>
            <a:r>
              <a:rPr lang="zh-CN" altLang="en-US"/>
              <a:t>用户是</a:t>
            </a:r>
            <a:r>
              <a:rPr lang="en-US" altLang="zh-CN"/>
              <a:t>C</a:t>
            </a:r>
            <a:r>
              <a:rPr lang="zh-CN" altLang="en-US"/>
              <a:t>类型，则可以选择：</a:t>
            </a:r>
            <a:r>
              <a:rPr lang="en-US" altLang="zh-CN"/>
              <a:t>334 = </a:t>
            </a:r>
            <a:r>
              <a:rPr lang="zh-CN" altLang="en-US"/>
              <a:t>固收轮动</a:t>
            </a:r>
            <a:r>
              <a:rPr lang="en-US" altLang="zh-CN"/>
              <a:t>30%+ </a:t>
            </a:r>
            <a:r>
              <a:rPr lang="zh-CN" altLang="en-US">
                <a:sym typeface="+mn-ea"/>
              </a:rPr>
              <a:t>中证</a:t>
            </a:r>
            <a:r>
              <a:rPr lang="en-US" altLang="zh-CN">
                <a:sym typeface="+mn-ea"/>
              </a:rPr>
              <a:t>1000</a:t>
            </a:r>
            <a:r>
              <a:rPr lang="zh-CN" altLang="en-US">
                <a:sym typeface="+mn-ea"/>
              </a:rPr>
              <a:t>早盘择时</a:t>
            </a:r>
            <a:r>
              <a:rPr lang="en-US" altLang="zh-CN">
                <a:sym typeface="+mn-ea"/>
              </a:rPr>
              <a:t>30%+</a:t>
            </a:r>
            <a:r>
              <a:rPr lang="zh-CN" altLang="en-US">
                <a:sym typeface="+mn-ea"/>
              </a:rPr>
              <a:t>中证</a:t>
            </a:r>
            <a:r>
              <a:rPr lang="en-US" altLang="zh-CN">
                <a:sym typeface="+mn-ea"/>
              </a:rPr>
              <a:t>A500</a:t>
            </a:r>
            <a:r>
              <a:rPr lang="zh-CN" altLang="en-US">
                <a:sym typeface="+mn-ea"/>
              </a:rPr>
              <a:t>尾盘择时</a:t>
            </a:r>
            <a:r>
              <a:rPr lang="en-US" altLang="zh-CN">
                <a:sym typeface="+mn-ea"/>
              </a:rPr>
              <a:t>40%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则该组合的预期收益率</a:t>
            </a:r>
            <a:r>
              <a:rPr lang="en-US" altLang="zh-CN">
                <a:sym typeface="+mn-ea"/>
              </a:rPr>
              <a:t>R = 30%* 4.11% + 30%*34.23% + 40%*21.73% = 20.19%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（注：回撤属于策略运行的一部分，无法避免，投资者需理解策略运行的时间投入）</a:t>
            </a:r>
            <a:endParaRPr lang="zh-CN" altLang="en-US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5" y="2871470"/>
            <a:ext cx="11655425" cy="9290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主观策略调整</a:t>
            </a:r>
            <a:endParaRPr 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COMMONDATA" val="eyJoZGlkIjoiOGE4MmM3N2M1Njg0N2RlMTM3NDgxNjk5YmFiZDMxNTIifQ=="/>
  <p:tag name="KSO_WPP_MARK_KEY" val="257877f6-fe8c-4c47-ab4c-274c99a6a791"/>
  <p:tag name="commondata" val="eyJoZGlkIjoiNmFkOTM4YTBmYzkwNDBjOWYzNjBlMTAzZTIxNjcwNG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932</Words>
  <Application>WPS 演示</Application>
  <PresentationFormat>宽屏</PresentationFormat>
  <Paragraphs>75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Wingdings</vt:lpstr>
      <vt:lpstr>思源黑体 CN Medium</vt:lpstr>
      <vt:lpstr>黑体</vt:lpstr>
      <vt:lpstr>思源黑体 CN Normal</vt:lpstr>
      <vt:lpstr>思源黑体 CN Light</vt:lpstr>
      <vt:lpstr>思源黑体 CN Bold</vt:lpstr>
      <vt:lpstr>DIN Black</vt:lpstr>
      <vt:lpstr>Noto Sans S Chinese Medium</vt:lpstr>
      <vt:lpstr>Arial Unicode MS</vt:lpstr>
      <vt:lpstr>Calibri</vt:lpstr>
      <vt:lpstr>Segoe Print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486</cp:revision>
  <dcterms:created xsi:type="dcterms:W3CDTF">2019-06-19T02:08:00Z</dcterms:created>
  <dcterms:modified xsi:type="dcterms:W3CDTF">2025-03-16T06:57:37Z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2DDFABF7C3B54CA8B6CA8207641CF730_13</vt:lpwstr>
  </property>
</Properties>
</file>