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879" r:id="rId8"/>
    <p:sldId id="1501" r:id="rId9"/>
    <p:sldId id="607" r:id="rId10"/>
    <p:sldId id="1748" r:id="rId11"/>
    <p:sldId id="1768" r:id="rId12"/>
    <p:sldId id="1880" r:id="rId13"/>
    <p:sldId id="1881" r:id="rId14"/>
    <p:sldId id="1869" r:id="rId15"/>
    <p:sldId id="1822" r:id="rId16"/>
    <p:sldId id="1616" r:id="rId17"/>
    <p:sldId id="1747" r:id="rId18"/>
    <p:sldId id="1749" r:id="rId19"/>
    <p:sldId id="1876" r:id="rId20"/>
    <p:sldId id="1871" r:id="rId21"/>
    <p:sldId id="1882" r:id="rId22"/>
    <p:sldId id="614" r:id="rId23"/>
    <p:sldId id="615" r:id="rId24"/>
    <p:sldId id="635" r:id="rId25"/>
    <p:sldId id="616" r:id="rId26"/>
    <p:sldId id="1696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1" userDrawn="1">
          <p15:clr>
            <a:srgbClr val="A4A3A4"/>
          </p15:clr>
        </p15:guide>
        <p15:guide id="2" pos="3901" userDrawn="1">
          <p15:clr>
            <a:srgbClr val="A4A3A4"/>
          </p15:clr>
        </p15:guide>
        <p15:guide id="3" pos="49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1"/>
        <p:guide pos="3901"/>
        <p:guide pos="49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77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9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60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9.xml"/><Relationship Id="rId6" Type="http://schemas.openxmlformats.org/officeDocument/2006/relationships/image" Target="../media/image37.png"/><Relationship Id="rId5" Type="http://schemas.openxmlformats.org/officeDocument/2006/relationships/tags" Target="../tags/tag68.xml"/><Relationship Id="rId4" Type="http://schemas.openxmlformats.org/officeDocument/2006/relationships/image" Target="../media/image36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74.xml"/><Relationship Id="rId7" Type="http://schemas.openxmlformats.org/officeDocument/2006/relationships/image" Target="../media/image40.png"/><Relationship Id="rId6" Type="http://schemas.openxmlformats.org/officeDocument/2006/relationships/tags" Target="../tags/tag73.xml"/><Relationship Id="rId5" Type="http://schemas.openxmlformats.org/officeDocument/2006/relationships/image" Target="../media/image39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38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5.xml"/><Relationship Id="rId1" Type="http://schemas.openxmlformats.org/officeDocument/2006/relationships/tags" Target="../tags/tag7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中线投资，核心穿越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905" y="799465"/>
            <a:ext cx="10547350" cy="5713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</a:t>
            </a:r>
            <a:r>
              <a:rPr lang="en-US" altLang="zh-CN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黄金坑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28520" y="5800725"/>
            <a:ext cx="7995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行业核心公司，存在业绩稳定，就有机构波段操作，市场杀估值后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黄金坑则是性价比机会，操作跟随政策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资金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趋势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455" y="799465"/>
            <a:ext cx="10541000" cy="5709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128520" y="5800725"/>
            <a:ext cx="7995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底部突破后回踩确认是否支撑有效，尤其是跌到大均线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60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日、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120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日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中期生命线形成止跌，会是低位分批进场机会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中期趋势多看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日线</a:t>
            </a:r>
            <a:r>
              <a:rPr lang="en-US" altLang="zh-CN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主力控盘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295" y="830580"/>
            <a:ext cx="10184130" cy="5675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圆角矩形标注 18"/>
          <p:cNvSpPr/>
          <p:nvPr/>
        </p:nvSpPr>
        <p:spPr>
          <a:xfrm>
            <a:off x="3623310" y="2915285"/>
            <a:ext cx="1311275" cy="611505"/>
          </a:xfrm>
          <a:prstGeom prst="wedgeRoundRectCallout">
            <a:avLst>
              <a:gd name="adj1" fmla="val 91458"/>
              <a:gd name="adj2" fmla="val -56438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市场下杀挖黄金坑</a:t>
            </a:r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4748530" y="1548765"/>
            <a:ext cx="1311275" cy="611505"/>
          </a:xfrm>
          <a:prstGeom prst="wedgeRoundRectCallout">
            <a:avLst>
              <a:gd name="adj1" fmla="val 72857"/>
              <a:gd name="adj2" fmla="val 12362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底部启动模式</a:t>
            </a:r>
            <a:endParaRPr lang="zh-CN" altLang="en-US"/>
          </a:p>
        </p:txBody>
      </p:sp>
      <p:sp>
        <p:nvSpPr>
          <p:cNvPr id="23" name="圆角矩形标注 22"/>
          <p:cNvSpPr/>
          <p:nvPr/>
        </p:nvSpPr>
        <p:spPr>
          <a:xfrm>
            <a:off x="6776720" y="1369695"/>
            <a:ext cx="1529080" cy="611505"/>
          </a:xfrm>
          <a:prstGeom prst="wedgeRoundRectCallout">
            <a:avLst>
              <a:gd name="adj1" fmla="val -32765"/>
              <a:gd name="adj2" fmla="val 104724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趋势持有</a:t>
            </a:r>
            <a:endParaRPr lang="zh-CN" altLang="en-US"/>
          </a:p>
          <a:p>
            <a:pPr algn="ctr"/>
            <a:r>
              <a:rPr lang="zh-CN" altLang="en-US"/>
              <a:t>模型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87295" y="157480"/>
            <a:ext cx="8232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找到适合自己的模式，耐心做熟悉优质股</a:t>
            </a:r>
            <a:endParaRPr lang="zh-CN" altLang="en-US" sz="32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" y="817245"/>
            <a:ext cx="10496550" cy="56857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圆角矩形标注 4"/>
          <p:cNvSpPr/>
          <p:nvPr/>
        </p:nvSpPr>
        <p:spPr>
          <a:xfrm>
            <a:off x="4765675" y="1345565"/>
            <a:ext cx="1330325" cy="607695"/>
          </a:xfrm>
          <a:prstGeom prst="wedgeRoundRectCallout">
            <a:avLst>
              <a:gd name="adj1" fmla="val 72857"/>
              <a:gd name="adj2" fmla="val 12362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控盘</a:t>
            </a:r>
            <a:endParaRPr lang="zh-CN" altLang="en-US"/>
          </a:p>
          <a:p>
            <a:pPr algn="ctr"/>
            <a:r>
              <a:rPr lang="zh-CN" altLang="en-US"/>
              <a:t>双突破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310765" y="4456430"/>
            <a:ext cx="4123690" cy="36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highlight>
                  <a:srgbClr val="FFFF00"/>
                </a:highlight>
              </a:rPr>
              <a:t>股价突破新高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控盘突破新高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870075" y="148590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双突破强者恒强，容易出大牛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闲钱提前投资，量化拥抱慢牛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9140" y="6141720"/>
            <a:ext cx="10713085" cy="547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highlight>
                  <a:srgbClr val="FFFF00"/>
                </a:highlight>
              </a:rPr>
              <a:t>慢牛不踏空，量化时代拼策略，赚钱效应同质化交易，而你拼的是要么拥抱量化，要么跟上机构趋势抱团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835" y="858520"/>
            <a:ext cx="3622675" cy="5220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470" y="900430"/>
            <a:ext cx="7892415" cy="5135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605" y="4154170"/>
            <a:ext cx="1881505" cy="18815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97045" y="235839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highlight>
                  <a:srgbClr val="FFFF00"/>
                </a:highlight>
              </a:rPr>
              <a:t>红利</a:t>
            </a:r>
            <a:r>
              <a:rPr lang="en-US" altLang="zh-CN" sz="2400" b="1">
                <a:highlight>
                  <a:srgbClr val="FFFF00"/>
                </a:highlight>
              </a:rPr>
              <a:t>+</a:t>
            </a:r>
            <a:r>
              <a:rPr lang="zh-CN" altLang="en-US" sz="2400" b="1">
                <a:highlight>
                  <a:srgbClr val="FFFF00"/>
                </a:highlight>
              </a:rPr>
              <a:t>量化选股</a:t>
            </a:r>
            <a:endParaRPr lang="zh-CN" altLang="en-US" sz="2400" b="1">
              <a:highlight>
                <a:srgbClr val="FFFF00"/>
              </a:highlight>
            </a:endParaRPr>
          </a:p>
          <a:p>
            <a:r>
              <a:rPr lang="zh-CN" altLang="en-US" sz="2400" b="1">
                <a:highlight>
                  <a:srgbClr val="FFFF00"/>
                </a:highlight>
              </a:rPr>
              <a:t>提前做好配置！</a:t>
            </a:r>
            <a:endParaRPr lang="zh-CN" altLang="en-US" sz="2400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0755" y="1533525"/>
            <a:ext cx="6151245" cy="3792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" y="1222375"/>
            <a:ext cx="5887085" cy="4413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375"/>
            <a:ext cx="3109595" cy="3772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61260" y="8763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b="1">
                <a:solidFill>
                  <a:schemeClr val="bg1"/>
                </a:solidFill>
              </a:rPr>
              <a:t>共同提升！今年定有大收获</a:t>
            </a:r>
            <a:endParaRPr lang="zh-CN" altLang="en-US" sz="36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建立投资模式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三月惯性调整，切勿追涨杀跌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818515"/>
            <a:ext cx="10428605" cy="56489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节奏很重要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5716588" y="3321368"/>
            <a:ext cx="4600575" cy="158115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5716905" y="4902835"/>
            <a:ext cx="4601210" cy="14560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" y="1188085"/>
            <a:ext cx="4561205" cy="48856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855" y="974725"/>
            <a:ext cx="5222875" cy="21761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1"/>
                </a:solidFill>
                <a:sym typeface="Noto Sans SC" panose="020B0200000000000000" charset="-122"/>
              </a:rPr>
              <a:t>新兴支柱与未来产业双轮驱动</a:t>
            </a:r>
            <a:endParaRPr lang="en-US" sz="3600"/>
          </a:p>
          <a:p>
            <a:pPr lvl="0" algn="ctr">
              <a:buClrTx/>
              <a:buSzTx/>
              <a:buFontTx/>
            </a:pP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210" y="1147445"/>
            <a:ext cx="11117580" cy="51904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建立投资模式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3-4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月择优业绩类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980" y="808990"/>
            <a:ext cx="9053830" cy="56191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业绩反转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799465"/>
            <a:ext cx="10530205" cy="5704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098040" y="5628640"/>
            <a:ext cx="799528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业绩反转因为业绩下滑，股价通常也会下跌，所以容易能买到便宜的价格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但业绩反转的时间点和股价反转的时间点是可能存在偏差的，所以需要耐心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1213</Words>
  <Application>WPS 演示</Application>
  <PresentationFormat>宽屏</PresentationFormat>
  <Paragraphs>114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Noto Sans SC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2081</cp:revision>
  <dcterms:created xsi:type="dcterms:W3CDTF">2019-06-19T02:08:00Z</dcterms:created>
  <dcterms:modified xsi:type="dcterms:W3CDTF">2026-03-17T10:19:15Z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9CFE74C9946A4C69843920DE3B0B819A_13</vt:lpwstr>
  </property>
</Properties>
</file>