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5" r:id="rId3"/>
    <p:sldId id="306" r:id="rId5"/>
    <p:sldId id="322" r:id="rId6"/>
    <p:sldId id="323" r:id="rId7"/>
    <p:sldId id="307" r:id="rId8"/>
    <p:sldId id="311" r:id="rId9"/>
    <p:sldId id="305" r:id="rId10"/>
    <p:sldId id="310" r:id="rId11"/>
    <p:sldId id="312" r:id="rId12"/>
    <p:sldId id="321" r:id="rId13"/>
    <p:sldId id="315" r:id="rId14"/>
    <p:sldId id="316" r:id="rId15"/>
    <p:sldId id="317" r:id="rId16"/>
    <p:sldId id="318" r:id="rId17"/>
    <p:sldId id="303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3" userDrawn="1">
          <p15:clr>
            <a:srgbClr val="A4A3A4"/>
          </p15:clr>
        </p15:guide>
        <p15:guide id="2" pos="36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47F1"/>
    <a:srgbClr val="D125E1"/>
    <a:srgbClr val="B70403"/>
    <a:srgbClr val="241789"/>
    <a:srgbClr val="4A4A4A"/>
    <a:srgbClr val="FFFEEB"/>
    <a:srgbClr val="FFF4A3"/>
    <a:srgbClr val="D9D9D9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93"/>
        <p:guide pos="363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70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3.xml"/><Relationship Id="rId3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4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8.xml"/><Relationship Id="rId3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tags" Target="../tags/tag11.xml"/><Relationship Id="rId3" Type="http://schemas.openxmlformats.org/officeDocument/2006/relationships/image" Target="../media/image7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14.xml"/><Relationship Id="rId3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6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7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pic>
        <p:nvPicPr>
          <p:cNvPr id="5" name="图片 4" descr="组 292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6220" y="89535"/>
            <a:ext cx="1570355" cy="63627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10551160" y="6353175"/>
            <a:ext cx="1554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 userDrawn="1">
            <p:custDataLst>
              <p:tags r:id="rId2"/>
            </p:custDataLst>
          </p:nvPr>
        </p:nvCxnSpPr>
        <p:spPr>
          <a:xfrm flipV="1">
            <a:off x="194691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图片 1" descr="4 拷贝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pic>
        <p:nvPicPr>
          <p:cNvPr id="5" name="图片 4" descr="组 29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6220" y="89535"/>
            <a:ext cx="1570355" cy="63627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0551160" y="6353175"/>
            <a:ext cx="1554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pic>
        <p:nvPicPr>
          <p:cNvPr id="5" name="图片 4" descr="组 292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6220" y="89535"/>
            <a:ext cx="1570355" cy="63627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10551160" y="6353175"/>
            <a:ext cx="1554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 userDrawn="1">
            <p:custDataLst>
              <p:tags r:id="rId2"/>
            </p:custDataLst>
          </p:nvPr>
        </p:nvCxnSpPr>
        <p:spPr>
          <a:xfrm flipV="1">
            <a:off x="194691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图片 2" descr="4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pic>
        <p:nvPicPr>
          <p:cNvPr id="5" name="图片 4" descr="组 29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6220" y="89535"/>
            <a:ext cx="1570355" cy="63627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10551160" y="6353175"/>
            <a:ext cx="1554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 userDrawn="1">
            <p:custDataLst>
              <p:tags r:id="rId2"/>
            </p:custDataLst>
          </p:nvPr>
        </p:nvCxnSpPr>
        <p:spPr>
          <a:xfrm flipV="1">
            <a:off x="194691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背景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pic>
        <p:nvPicPr>
          <p:cNvPr id="9" name="图片 8" descr="组 29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6220" y="89535"/>
            <a:ext cx="1570355" cy="63627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7"/>
            </p:custDataLst>
          </p:nvPr>
        </p:nvSpPr>
        <p:spPr>
          <a:xfrm>
            <a:off x="565150" y="6582410"/>
            <a:ext cx="1110234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sz="1100">
              <a:ln>
                <a:noFill/>
              </a:ln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 userDrawn="1">
            <p:custDataLst>
              <p:tags r:id="rId2"/>
            </p:custDataLst>
          </p:nvPr>
        </p:nvCxnSpPr>
        <p:spPr>
          <a:xfrm flipV="1">
            <a:off x="194691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背景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6"/>
            </p:custDataLst>
          </p:nvPr>
        </p:nvSpPr>
        <p:spPr>
          <a:xfrm>
            <a:off x="565150" y="6582410"/>
            <a:ext cx="1110234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</a:t>
            </a:r>
            <a:r>
              <a:rPr lang="zh-CN"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资深投顾</a:t>
            </a: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:</a:t>
            </a:r>
            <a:r>
              <a:rPr lang="zh-CN"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罗雪奎</a:t>
            </a: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丨执业编号:</a:t>
            </a:r>
            <a:r>
              <a:rPr lang="en-US" altLang="zh-CN"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A1120616080001</a:t>
            </a: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风险提示:观点基于软件数据和理论模型分析，仅供参考，不构成买卖建议，股市有风险，投资需谨慎</a:t>
            </a:r>
            <a:endParaRPr sz="1100">
              <a:ln>
                <a:noFill/>
              </a:ln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 userDrawn="1">
            <p:custDataLst>
              <p:tags r:id="rId2"/>
            </p:custDataLst>
          </p:nvPr>
        </p:nvCxnSpPr>
        <p:spPr>
          <a:xfrm flipV="1">
            <a:off x="194691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背景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pic>
        <p:nvPicPr>
          <p:cNvPr id="9" name="图片 8" descr="组 29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6220" y="89535"/>
            <a:ext cx="1570355" cy="63627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7"/>
            </p:custDataLst>
          </p:nvPr>
        </p:nvSpPr>
        <p:spPr>
          <a:xfrm>
            <a:off x="565150" y="6582410"/>
            <a:ext cx="1110234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</a:t>
            </a:r>
            <a:r>
              <a:rPr lang="zh-CN"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资深投顾</a:t>
            </a: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:</a:t>
            </a:r>
            <a:r>
              <a:rPr lang="zh-CN"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方建伟</a:t>
            </a: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丨执业编号:</a:t>
            </a:r>
            <a:r>
              <a:rPr lang="en-US" altLang="zh-CN"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A1120613090012</a:t>
            </a: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风险提示:观点基于软件数据和理论模型分析，仅供参考，不构成买卖建议，股市有风险，投资需谨慎</a:t>
            </a:r>
            <a:endParaRPr sz="1100">
              <a:ln>
                <a:noFill/>
              </a:ln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10551160" y="6353175"/>
            <a:ext cx="1554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0551160" y="6353175"/>
            <a:ext cx="1554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12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1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6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tags" Target="../tags/tag6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9.xml"/><Relationship Id="rId16" Type="http://schemas.openxmlformats.org/officeDocument/2006/relationships/tags" Target="../tags/tag50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5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5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tags" Target="../tags/tag56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1" Type="http://schemas.openxmlformats.org/officeDocument/2006/relationships/tags" Target="../tags/tag5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475" y="2289175"/>
            <a:ext cx="110070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高低切换，提振消费</a:t>
            </a:r>
            <a:endParaRPr lang="zh-CN" altLang="en-US" sz="6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A1120616080001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2025.03.17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热点的高低切换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10" y="1002030"/>
            <a:ext cx="5401310" cy="3117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045" y="1059180"/>
            <a:ext cx="4919980" cy="1466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2671"/>
          <a:stretch>
            <a:fillRect/>
          </a:stretch>
        </p:blipFill>
        <p:spPr>
          <a:xfrm>
            <a:off x="8032750" y="2057400"/>
            <a:ext cx="3702685" cy="3432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28320" y="4119245"/>
            <a:ext cx="4215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三月中，科技类开始疲软，低位消费异动风口涨潮，波段回档机会。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805" y="4540885"/>
            <a:ext cx="3627755" cy="17576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消费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三阳开泰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2671"/>
          <a:stretch>
            <a:fillRect/>
          </a:stretch>
        </p:blipFill>
        <p:spPr>
          <a:xfrm>
            <a:off x="593725" y="1057275"/>
            <a:ext cx="5252720" cy="4870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935" y="1057275"/>
            <a:ext cx="3830955" cy="44399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消费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870" y="1282700"/>
            <a:ext cx="4708525" cy="4794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2671"/>
          <a:stretch>
            <a:fillRect/>
          </a:stretch>
        </p:blipFill>
        <p:spPr>
          <a:xfrm>
            <a:off x="593725" y="1057275"/>
            <a:ext cx="5252720" cy="48704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200310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360" y="3025140"/>
            <a:ext cx="8566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着眼当下，热点把握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四线开花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分时异动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05" y="1075690"/>
            <a:ext cx="4666615" cy="4061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160" y="1149985"/>
            <a:ext cx="3154045" cy="35375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组 29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09440" y="1722120"/>
            <a:ext cx="6448425" cy="1056640"/>
          </a:xfrm>
          <a:prstGeom prst="rect">
            <a:avLst/>
          </a:prstGeom>
        </p:spPr>
      </p:pic>
      <p:pic>
        <p:nvPicPr>
          <p:cNvPr id="9" name="图片 8" descr="目录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370" y="2672715"/>
            <a:ext cx="2500630" cy="126936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4900930" y="203835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B7040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B7040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793865" y="214566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稳中求进，共振金叉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6"/>
            </p:custDataLst>
          </p:nvPr>
        </p:nvSpPr>
        <p:spPr>
          <a:xfrm>
            <a:off x="5053330" y="305625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B7040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B7040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7"/>
            </p:custDataLst>
          </p:nvPr>
        </p:nvGrpSpPr>
        <p:grpSpPr>
          <a:xfrm>
            <a:off x="4404995" y="2738755"/>
            <a:ext cx="6448425" cy="1056640"/>
            <a:chOff x="7213" y="3589"/>
            <a:chExt cx="10155" cy="1664"/>
          </a:xfrm>
        </p:grpSpPr>
        <p:pic>
          <p:nvPicPr>
            <p:cNvPr id="41" name="图片 40" descr="组 293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213" y="3589"/>
              <a:ext cx="10155" cy="1664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>
              <p:custDataLst>
                <p:tags r:id="rId9"/>
              </p:custDataLst>
            </p:nvPr>
          </p:nvSpPr>
          <p:spPr>
            <a:xfrm>
              <a:off x="7960" y="4113"/>
              <a:ext cx="27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B70403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第二章</a:t>
              </a:r>
              <a:endParaRPr lang="zh-CN" altLang="en-US" sz="3000">
                <a:solidFill>
                  <a:srgbClr val="B7040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0"/>
              </p:custDataLst>
            </p:nvPr>
          </p:nvSpPr>
          <p:spPr>
            <a:xfrm>
              <a:off x="10925" y="4282"/>
              <a:ext cx="6400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30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稳股市，促消费</a:t>
              </a:r>
              <a:endParaRPr 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45" name="文本框 44"/>
          <p:cNvSpPr txBox="1"/>
          <p:nvPr>
            <p:custDataLst>
              <p:tags r:id="rId11"/>
            </p:custDataLst>
          </p:nvPr>
        </p:nvSpPr>
        <p:spPr>
          <a:xfrm>
            <a:off x="5053330" y="412496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B7040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B7040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12"/>
            </p:custDataLst>
          </p:nvPr>
        </p:nvGrpSpPr>
        <p:grpSpPr>
          <a:xfrm>
            <a:off x="4404995" y="3766185"/>
            <a:ext cx="6448425" cy="1056640"/>
            <a:chOff x="7213" y="5272"/>
            <a:chExt cx="10155" cy="1664"/>
          </a:xfrm>
        </p:grpSpPr>
        <p:pic>
          <p:nvPicPr>
            <p:cNvPr id="47" name="图片 46" descr="组 293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213" y="5272"/>
              <a:ext cx="10155" cy="1664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>
              <p:custDataLst>
                <p:tags r:id="rId14"/>
              </p:custDataLst>
            </p:nvPr>
          </p:nvSpPr>
          <p:spPr>
            <a:xfrm>
              <a:off x="7960" y="5796"/>
              <a:ext cx="27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B70403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第三章</a:t>
              </a:r>
              <a:endParaRPr lang="zh-CN" altLang="en-US" sz="3000">
                <a:solidFill>
                  <a:srgbClr val="B7040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15"/>
              </p:custDataLst>
            </p:nvPr>
          </p:nvSpPr>
          <p:spPr>
            <a:xfrm>
              <a:off x="10925" y="5965"/>
              <a:ext cx="6400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着眼当下，热点把握</a:t>
              </a:r>
              <a:endPara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风口狙击，热点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突破拐点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977900"/>
            <a:ext cx="6196330" cy="288544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898390" y="2733675"/>
            <a:ext cx="3444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注意区分个股形态是否三阳开泰</a:t>
            </a:r>
            <a:endParaRPr lang="zh-CN" altLang="en-US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热点、拐点，买点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305" y="1111885"/>
            <a:ext cx="4855210" cy="1541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630" y="2791460"/>
            <a:ext cx="3188335" cy="3489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b="11159"/>
          <a:stretch>
            <a:fillRect/>
          </a:stretch>
        </p:blipFill>
        <p:spPr>
          <a:xfrm>
            <a:off x="774065" y="3863340"/>
            <a:ext cx="5541645" cy="25825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风口狙击，涨停热榜的风口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T+3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" y="1100455"/>
            <a:ext cx="6644005" cy="5038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845" y="1100455"/>
            <a:ext cx="3589020" cy="34321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200310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360" y="3025140"/>
            <a:ext cx="8566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稳中求进，共振金叉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675" y="963930"/>
            <a:ext cx="11296650" cy="5487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重提宽松政策，大周期金叉反弹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3910" y="5114290"/>
            <a:ext cx="5708650" cy="67627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/>
            <a:r>
              <a:rPr lang="en-US" altLang="zh-CN" sz="1800" b="0" i="0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2020年</a:t>
            </a:r>
            <a:r>
              <a:rPr lang="en-US" altLang="zh-CN" sz="1800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 sz="1800" b="0" i="0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在新冠的冲击下</a:t>
            </a:r>
            <a:r>
              <a:rPr lang="en-US" altLang="zh-CN" sz="1800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endParaRPr lang="en-US" altLang="zh-CN" sz="1800">
              <a:solidFill>
                <a:schemeClr val="tx1"/>
              </a:solidFill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marL="0" indent="0" algn="just"/>
            <a:r>
              <a:rPr lang="en-US" altLang="zh-CN" sz="1800" b="0" i="0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全球央行放</a:t>
            </a:r>
            <a:r>
              <a:rPr lang="zh-CN" altLang="en-US" sz="1800" b="0" i="0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水</a:t>
            </a:r>
            <a:endParaRPr lang="zh-CN" altLang="en-US" sz="1800" b="0" i="0">
              <a:solidFill>
                <a:schemeClr val="tx1"/>
              </a:solidFill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8239125" y="4619625"/>
            <a:ext cx="3505200" cy="183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490210" y="5165090"/>
            <a:ext cx="2565400" cy="676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时隔</a:t>
            </a:r>
            <a:r>
              <a:rPr lang="en-US" altLang="zh-CN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14</a:t>
            </a:r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年，重提</a:t>
            </a:r>
            <a:endParaRPr lang="zh-CN" altLang="en-US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适度宽松的货币政策</a:t>
            </a:r>
            <a:r>
              <a:rPr lang="en-US" altLang="zh-CN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endParaRPr lang="en-US" altLang="zh-CN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34935" y="1175385"/>
            <a:ext cx="3172460" cy="1469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技术面：</a:t>
            </a:r>
            <a:endParaRPr lang="zh-CN" altLang="en-US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每次</a:t>
            </a:r>
            <a:r>
              <a:rPr lang="en-US" altLang="zh-CN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120</a:t>
            </a:r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日线上穿</a:t>
            </a:r>
            <a:r>
              <a:rPr lang="en-US" altLang="zh-CN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250</a:t>
            </a:r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日线</a:t>
            </a:r>
            <a:endParaRPr lang="zh-CN" altLang="en-US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控盘趋势股引领赚钱效应。</a:t>
            </a:r>
            <a:endParaRPr lang="zh-CN" altLang="en-US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聚焦主线大于频繁换股</a:t>
            </a:r>
            <a:endParaRPr lang="zh-CN" altLang="en-US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4"/>
          <a:srcRect l="25976" t="7735" r="10747" b="13215"/>
          <a:stretch>
            <a:fillRect/>
          </a:stretch>
        </p:blipFill>
        <p:spPr>
          <a:xfrm>
            <a:off x="447675" y="963930"/>
            <a:ext cx="2618740" cy="27514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稳中求进，共振金叉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5" y="1040130"/>
            <a:ext cx="5436870" cy="3372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635" y="1040130"/>
            <a:ext cx="3642995" cy="3372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468755" y="4738370"/>
            <a:ext cx="4500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①平均股价</a:t>
            </a:r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年线金叉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，上一次在</a:t>
            </a:r>
            <a:r>
              <a:rPr lang="en-US" altLang="zh-CN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2020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年。</a:t>
            </a:r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29070" y="47383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①</a:t>
            </a:r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月线金叉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，催生更多趋势股</a:t>
            </a:r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控盘高位注意分化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" y="1042035"/>
            <a:ext cx="9284335" cy="50298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200310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360" y="3025140"/>
            <a:ext cx="856678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稳股市，促消费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p="http://schemas.openxmlformats.org/presentationml/2006/main">
  <p:tag name="KSO_WM_DIAGRAM_VIRTUALLY_FRAME" val="{&quot;height&quot;:420,&quot;left&quot;:346.4,&quot;top&quot;:65.6,&quot;width&quot;:521.0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DIAGRAM_VIRTUALLY_FRAME" val="{&quot;height&quot;:420,&quot;left&quot;:346.4,&quot;top&quot;:65.6,&quot;width&quot;:521.0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DIAGRAM_VIRTUALLY_FRAME" val="{&quot;height&quot;:420,&quot;left&quot;:346.4,&quot;top&quot;:65.6,&quot;width&quot;:521.05}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48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49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ZWQzZmNjMDY2MmQ2NmIyZjMyMjBjZGE5MGI3Y2EzNTg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WPS 演示</Application>
  <PresentationFormat>宽屏</PresentationFormat>
  <Paragraphs>83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Medium</vt:lpstr>
      <vt:lpstr>思源黑体 CN Bold</vt:lpstr>
      <vt:lpstr>思源黑体 CN Heavy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罗雪奎</cp:lastModifiedBy>
  <cp:revision>256</cp:revision>
  <dcterms:created xsi:type="dcterms:W3CDTF">2022-12-31T05:43:00Z</dcterms:created>
  <dcterms:modified xsi:type="dcterms:W3CDTF">2025-03-17T08:35:37Z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E7623102BCE943E19F3A80BEE4DB629E_13</vt:lpwstr>
  </property>
</Properties>
</file>