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406" r:id="rId7"/>
    <p:sldId id="4413" r:id="rId8"/>
    <p:sldId id="4417" r:id="rId9"/>
    <p:sldId id="4418" r:id="rId10"/>
    <p:sldId id="4229" r:id="rId11"/>
    <p:sldId id="4425" r:id="rId12"/>
    <p:sldId id="4423" r:id="rId13"/>
    <p:sldId id="4414" r:id="rId14"/>
    <p:sldId id="4426" r:id="rId15"/>
    <p:sldId id="4209" r:id="rId16"/>
    <p:sldId id="4183" r:id="rId17"/>
    <p:sldId id="4184" r:id="rId18"/>
    <p:sldId id="4401" r:id="rId19"/>
    <p:sldId id="4427" r:id="rId20"/>
    <p:sldId id="4402" r:id="rId21"/>
    <p:sldId id="4241" r:id="rId22"/>
    <p:sldId id="4428"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66.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7.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8.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7.xml"/><Relationship Id="rId6" Type="http://schemas.openxmlformats.org/officeDocument/2006/relationships/image" Target="../media/image49.png"/><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1.xml"/><Relationship Id="rId6" Type="http://schemas.openxmlformats.org/officeDocument/2006/relationships/image" Target="../media/image50.png"/><Relationship Id="rId5" Type="http://schemas.openxmlformats.org/officeDocument/2006/relationships/tags" Target="../tags/tag160.xml"/><Relationship Id="rId4" Type="http://schemas.openxmlformats.org/officeDocument/2006/relationships/image" Target="../media/image3.png"/><Relationship Id="rId3" Type="http://schemas.openxmlformats.org/officeDocument/2006/relationships/tags" Target="../tags/tag159.xml"/><Relationship Id="rId2" Type="http://schemas.openxmlformats.org/officeDocument/2006/relationships/image" Target="../media/image1.png"/><Relationship Id="rId1" Type="http://schemas.openxmlformats.org/officeDocument/2006/relationships/tags" Target="../tags/tag158.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image" Target="../media/image3.png"/><Relationship Id="rId3" Type="http://schemas.openxmlformats.org/officeDocument/2006/relationships/tags" Target="../tags/tag163.xml"/><Relationship Id="rId2" Type="http://schemas.openxmlformats.org/officeDocument/2006/relationships/image" Target="../media/image1.png"/><Relationship Id="rId1" Type="http://schemas.openxmlformats.org/officeDocument/2006/relationships/tags" Target="../tags/tag16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4.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10.png"/><Relationship Id="rId2" Type="http://schemas.openxmlformats.org/officeDocument/2006/relationships/tags" Target="../tags/tag131.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6.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7.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预选超跌股（受伤主力模型）</a:t>
            </a:r>
            <a:endPar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70815" y="867410"/>
            <a:ext cx="3210560" cy="3684270"/>
          </a:xfrm>
          <a:prstGeom prst="rect">
            <a:avLst/>
          </a:prstGeom>
          <a:ln>
            <a:solidFill>
              <a:schemeClr val="accent1"/>
            </a:solidFill>
          </a:ln>
        </p:spPr>
      </p:pic>
      <p:sp>
        <p:nvSpPr>
          <p:cNvPr id="5" name="文本框 4"/>
          <p:cNvSpPr txBox="1"/>
          <p:nvPr/>
        </p:nvSpPr>
        <p:spPr>
          <a:xfrm>
            <a:off x="1584960" y="953135"/>
            <a:ext cx="1572895" cy="645160"/>
          </a:xfrm>
          <a:prstGeom prst="rect">
            <a:avLst/>
          </a:prstGeom>
          <a:noFill/>
        </p:spPr>
        <p:txBody>
          <a:bodyPr wrap="square" rtlCol="0">
            <a:spAutoFit/>
          </a:bodyPr>
          <a:p>
            <a:r>
              <a:rPr lang="zh-CN" altLang="en-US">
                <a:highlight>
                  <a:srgbClr val="FFFF00"/>
                </a:highlight>
              </a:rPr>
              <a:t>如果市场像</a:t>
            </a:r>
            <a:endParaRPr lang="zh-CN" altLang="en-US">
              <a:highlight>
                <a:srgbClr val="FFFF00"/>
              </a:highlight>
            </a:endParaRPr>
          </a:p>
          <a:p>
            <a:r>
              <a:rPr lang="zh-CN" altLang="en-US">
                <a:highlight>
                  <a:srgbClr val="FFFF00"/>
                </a:highlight>
              </a:rPr>
              <a:t>去年那样超跌</a:t>
            </a:r>
            <a:endParaRPr lang="zh-CN" altLang="en-US">
              <a:highlight>
                <a:srgbClr val="FFFF00"/>
              </a:highlight>
            </a:endParaRPr>
          </a:p>
        </p:txBody>
      </p:sp>
      <p:pic>
        <p:nvPicPr>
          <p:cNvPr id="6" name="图片 5"/>
          <p:cNvPicPr>
            <a:picLocks noChangeAspect="1"/>
          </p:cNvPicPr>
          <p:nvPr/>
        </p:nvPicPr>
        <p:blipFill>
          <a:blip r:embed="rId2"/>
          <a:stretch>
            <a:fillRect/>
          </a:stretch>
        </p:blipFill>
        <p:spPr>
          <a:xfrm>
            <a:off x="3652520" y="1039495"/>
            <a:ext cx="3762375" cy="942975"/>
          </a:xfrm>
          <a:prstGeom prst="rect">
            <a:avLst/>
          </a:prstGeom>
          <a:ln>
            <a:solidFill>
              <a:schemeClr val="accent1"/>
            </a:solidFill>
          </a:ln>
        </p:spPr>
      </p:pic>
      <p:sp>
        <p:nvSpPr>
          <p:cNvPr id="7" name="文本框 6"/>
          <p:cNvSpPr txBox="1"/>
          <p:nvPr/>
        </p:nvSpPr>
        <p:spPr>
          <a:xfrm>
            <a:off x="4161790" y="1982470"/>
            <a:ext cx="3253740" cy="368300"/>
          </a:xfrm>
          <a:prstGeom prst="rect">
            <a:avLst/>
          </a:prstGeom>
          <a:noFill/>
        </p:spPr>
        <p:txBody>
          <a:bodyPr wrap="square" rtlCol="0">
            <a:spAutoFit/>
          </a:bodyPr>
          <a:p>
            <a:r>
              <a:rPr lang="zh-CN" altLang="en-US">
                <a:highlight>
                  <a:srgbClr val="FFFF00"/>
                </a:highlight>
              </a:rPr>
              <a:t>市场低点建立底部鱼苗股池</a:t>
            </a:r>
            <a:endParaRPr lang="zh-CN" altLang="en-US">
              <a:highlight>
                <a:srgbClr val="FFFF00"/>
              </a:highlight>
            </a:endParaRPr>
          </a:p>
        </p:txBody>
      </p:sp>
      <p:pic>
        <p:nvPicPr>
          <p:cNvPr id="8" name="图片 7"/>
          <p:cNvPicPr>
            <a:picLocks noChangeAspect="1"/>
          </p:cNvPicPr>
          <p:nvPr/>
        </p:nvPicPr>
        <p:blipFill>
          <a:blip r:embed="rId3"/>
          <a:srcRect r="42868"/>
          <a:stretch>
            <a:fillRect/>
          </a:stretch>
        </p:blipFill>
        <p:spPr>
          <a:xfrm>
            <a:off x="7909560" y="867410"/>
            <a:ext cx="3947160" cy="210756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3252470" y="2626995"/>
            <a:ext cx="6216015" cy="3600450"/>
          </a:xfrm>
          <a:prstGeom prst="rect">
            <a:avLst/>
          </a:prstGeom>
          <a:ln>
            <a:solidFill>
              <a:schemeClr val="accent1"/>
            </a:solidFill>
          </a:ln>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活跃绩优股</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91465" y="875665"/>
            <a:ext cx="4411345" cy="388239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099560" y="1430020"/>
            <a:ext cx="3476625" cy="342519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6608445" y="2045335"/>
            <a:ext cx="4508500" cy="326707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个月后</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x240 拷贝 2_1773819435589"/>
          <p:cNvPicPr>
            <a:picLocks noChangeAspect="1"/>
          </p:cNvPicPr>
          <p:nvPr/>
        </p:nvPicPr>
        <p:blipFill>
          <a:blip r:embed="rId6"/>
          <a:stretch>
            <a:fillRect/>
          </a:stretch>
        </p:blipFill>
        <p:spPr>
          <a:xfrm>
            <a:off x="0" y="15875"/>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3824886930"/>
          <p:cNvPicPr>
            <a:picLocks noChangeAspect="1"/>
          </p:cNvPicPr>
          <p:nvPr/>
        </p:nvPicPr>
        <p:blipFill>
          <a:blip r:embed="rId6"/>
          <a:stretch>
            <a:fillRect/>
          </a:stretch>
        </p:blipFill>
        <p:spPr>
          <a:xfrm>
            <a:off x="0" y="15875"/>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总_1773819454853"/>
          <p:cNvPicPr>
            <a:picLocks noChangeAspect="1"/>
          </p:cNvPicPr>
          <p:nvPr/>
        </p:nvPicPr>
        <p:blipFill>
          <a:blip r:embed="rId6"/>
          <a:stretch>
            <a:fillRect/>
          </a:stretch>
        </p:blipFill>
        <p:spPr>
          <a:xfrm>
            <a:off x="0" y="15875"/>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智尊版_1773819445145"/>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箱体构筑</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聚焦新异动</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2026.3.18</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86385" y="829310"/>
            <a:ext cx="3197860" cy="313245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大盘：大周期死叉，进入震荡</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3565525" y="829310"/>
            <a:ext cx="3310890" cy="3131820"/>
          </a:xfrm>
          <a:prstGeom prst="rect">
            <a:avLst/>
          </a:prstGeom>
          <a:ln>
            <a:solidFill>
              <a:schemeClr val="accent1"/>
            </a:solidFill>
          </a:ln>
        </p:spPr>
      </p:pic>
      <p:sp>
        <p:nvSpPr>
          <p:cNvPr id="7" name="文本框 6"/>
          <p:cNvSpPr txBox="1"/>
          <p:nvPr>
            <p:custDataLst>
              <p:tags r:id="rId4"/>
            </p:custDataLst>
          </p:nvPr>
        </p:nvSpPr>
        <p:spPr>
          <a:xfrm>
            <a:off x="2088515" y="3249930"/>
            <a:ext cx="752475" cy="377825"/>
          </a:xfrm>
          <a:prstGeom prst="rect">
            <a:avLst/>
          </a:prstGeom>
          <a:noFill/>
        </p:spPr>
        <p:txBody>
          <a:bodyPr wrap="square" rtlCol="0">
            <a:noAutofit/>
          </a:bodyPr>
          <a:p>
            <a:r>
              <a:rPr lang="zh-CN" altLang="en-US">
                <a:highlight>
                  <a:srgbClr val="FFFF00"/>
                </a:highlight>
              </a:rPr>
              <a:t>周线</a:t>
            </a:r>
            <a:endParaRPr lang="zh-CN" altLang="en-US">
              <a:highlight>
                <a:srgbClr val="FFFF00"/>
              </a:highlight>
            </a:endParaRPr>
          </a:p>
        </p:txBody>
      </p:sp>
      <p:sp>
        <p:nvSpPr>
          <p:cNvPr id="10" name="文本框 9"/>
          <p:cNvSpPr txBox="1"/>
          <p:nvPr>
            <p:custDataLst>
              <p:tags r:id="rId5"/>
            </p:custDataLst>
          </p:nvPr>
        </p:nvSpPr>
        <p:spPr>
          <a:xfrm>
            <a:off x="4897120" y="3429000"/>
            <a:ext cx="1198880" cy="368300"/>
          </a:xfrm>
          <a:prstGeom prst="rect">
            <a:avLst/>
          </a:prstGeom>
          <a:noFill/>
        </p:spPr>
        <p:txBody>
          <a:bodyPr wrap="square" rtlCol="0">
            <a:spAutoFit/>
          </a:bodyPr>
          <a:p>
            <a:r>
              <a:rPr lang="zh-CN" altLang="en-US">
                <a:highlight>
                  <a:srgbClr val="FFFF00"/>
                </a:highlight>
              </a:rPr>
              <a:t>月线</a:t>
            </a:r>
            <a:endParaRPr lang="zh-CN" altLang="en-US">
              <a:highlight>
                <a:srgbClr val="FFFF00"/>
              </a:highlight>
            </a:endParaRPr>
          </a:p>
        </p:txBody>
      </p:sp>
      <p:pic>
        <p:nvPicPr>
          <p:cNvPr id="11" name="图片 10"/>
          <p:cNvPicPr>
            <a:picLocks noChangeAspect="1"/>
          </p:cNvPicPr>
          <p:nvPr/>
        </p:nvPicPr>
        <p:blipFill>
          <a:blip r:embed="rId6"/>
          <a:stretch>
            <a:fillRect/>
          </a:stretch>
        </p:blipFill>
        <p:spPr>
          <a:xfrm>
            <a:off x="6957695" y="829310"/>
            <a:ext cx="4707255" cy="3131820"/>
          </a:xfrm>
          <a:prstGeom prst="rect">
            <a:avLst/>
          </a:prstGeom>
          <a:ln>
            <a:solidFill>
              <a:schemeClr val="accent1"/>
            </a:solidFill>
          </a:ln>
        </p:spPr>
      </p:pic>
      <p:sp>
        <p:nvSpPr>
          <p:cNvPr id="12" name="文本框 11"/>
          <p:cNvSpPr txBox="1"/>
          <p:nvPr/>
        </p:nvSpPr>
        <p:spPr>
          <a:xfrm>
            <a:off x="327025" y="4177030"/>
            <a:ext cx="5844540" cy="1170305"/>
          </a:xfrm>
          <a:prstGeom prst="rect">
            <a:avLst/>
          </a:prstGeom>
          <a:noFill/>
        </p:spPr>
        <p:txBody>
          <a:bodyPr wrap="square" rtlCol="0">
            <a:spAutoFit/>
          </a:bodyPr>
          <a:p>
            <a:pPr>
              <a:lnSpc>
                <a:spcPct val="130000"/>
              </a:lnSpc>
            </a:pPr>
            <a:r>
              <a:rPr lang="zh-CN" altLang="en-US"/>
              <a:t>①</a:t>
            </a:r>
            <a:r>
              <a:rPr lang="zh-CN" altLang="en-US">
                <a:solidFill>
                  <a:srgbClr val="FF0000"/>
                </a:solidFill>
              </a:rPr>
              <a:t>月线死叉首根：</a:t>
            </a:r>
            <a:r>
              <a:rPr lang="en-US" altLang="zh-CN"/>
              <a:t>3-5</a:t>
            </a:r>
            <a:r>
              <a:rPr lang="zh-CN" altLang="en-US"/>
              <a:t>月仓位不大于</a:t>
            </a:r>
            <a:r>
              <a:rPr lang="en-US" altLang="zh-CN"/>
              <a:t>5</a:t>
            </a:r>
            <a:r>
              <a:rPr lang="zh-CN" altLang="en-US"/>
              <a:t>成。</a:t>
            </a:r>
            <a:endParaRPr lang="zh-CN" altLang="en-US"/>
          </a:p>
          <a:p>
            <a:pPr>
              <a:lnSpc>
                <a:spcPct val="130000"/>
              </a:lnSpc>
            </a:pPr>
            <a:r>
              <a:rPr lang="zh-CN" altLang="en-US"/>
              <a:t>②</a:t>
            </a:r>
            <a:r>
              <a:rPr lang="zh-CN" altLang="en-US">
                <a:solidFill>
                  <a:srgbClr val="FF0000"/>
                </a:solidFill>
              </a:rPr>
              <a:t>周线死叉三根：</a:t>
            </a:r>
            <a:r>
              <a:rPr lang="zh-CN" altLang="en-US"/>
              <a:t>开始有完成周线死叉的个股出现。</a:t>
            </a:r>
            <a:endParaRPr lang="zh-CN" altLang="en-US"/>
          </a:p>
          <a:p>
            <a:pPr>
              <a:lnSpc>
                <a:spcPct val="130000"/>
              </a:lnSpc>
            </a:pPr>
            <a:r>
              <a:rPr lang="zh-CN" altLang="en-US"/>
              <a:t>③</a:t>
            </a:r>
            <a:r>
              <a:rPr lang="zh-CN" altLang="en-US">
                <a:solidFill>
                  <a:srgbClr val="0029DA"/>
                </a:solidFill>
              </a:rPr>
              <a:t>每次市场急跌：</a:t>
            </a:r>
            <a:r>
              <a:rPr lang="en-US" altLang="zh-CN"/>
              <a:t> </a:t>
            </a:r>
            <a:r>
              <a:rPr lang="zh-CN" altLang="en-US"/>
              <a:t>可以考虑指数类的基金布局。</a:t>
            </a:r>
            <a:endParaRPr lang="zh-CN" altLang="en-US"/>
          </a:p>
        </p:txBody>
      </p:sp>
      <p:pic>
        <p:nvPicPr>
          <p:cNvPr id="13" name="图片 12"/>
          <p:cNvPicPr>
            <a:picLocks noChangeAspect="1"/>
          </p:cNvPicPr>
          <p:nvPr/>
        </p:nvPicPr>
        <p:blipFill>
          <a:blip r:embed="rId7"/>
          <a:stretch>
            <a:fillRect/>
          </a:stretch>
        </p:blipFill>
        <p:spPr>
          <a:xfrm>
            <a:off x="7323455" y="4022090"/>
            <a:ext cx="4341495" cy="2357120"/>
          </a:xfrm>
          <a:prstGeom prst="rect">
            <a:avLst/>
          </a:prstGeom>
          <a:ln>
            <a:solidFill>
              <a:schemeClr val="accent1"/>
            </a:solidFill>
          </a:ln>
        </p:spPr>
      </p:pic>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短期：死叉三天后酝酿反弹</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nvPicPr>
        <p:blipFill>
          <a:blip r:embed="rId1"/>
          <a:stretch>
            <a:fillRect/>
          </a:stretch>
        </p:blipFill>
        <p:spPr>
          <a:xfrm>
            <a:off x="137795" y="768350"/>
            <a:ext cx="4084955" cy="4342130"/>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3902710" y="835660"/>
            <a:ext cx="4950460" cy="154813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3291205" y="2451735"/>
            <a:ext cx="4959985" cy="2163445"/>
          </a:xfrm>
          <a:prstGeom prst="rect">
            <a:avLst/>
          </a:prstGeom>
          <a:ln>
            <a:solidFill>
              <a:schemeClr val="accent1"/>
            </a:solidFill>
          </a:ln>
        </p:spPr>
      </p:pic>
      <p:sp>
        <p:nvSpPr>
          <p:cNvPr id="7" name="文本框 6"/>
          <p:cNvSpPr txBox="1"/>
          <p:nvPr/>
        </p:nvSpPr>
        <p:spPr>
          <a:xfrm>
            <a:off x="2941320" y="5310505"/>
            <a:ext cx="5852160" cy="922020"/>
          </a:xfrm>
          <a:prstGeom prst="rect">
            <a:avLst/>
          </a:prstGeom>
          <a:noFill/>
        </p:spPr>
        <p:txBody>
          <a:bodyPr wrap="square" rtlCol="0">
            <a:spAutoFit/>
          </a:bodyPr>
          <a:p>
            <a:r>
              <a:rPr lang="en-US" altLang="zh-CN"/>
              <a:t>1.</a:t>
            </a:r>
            <a:r>
              <a:rPr lang="zh-CN" altLang="en-US"/>
              <a:t>下半周金叉酝酿反弹（</a:t>
            </a:r>
            <a:r>
              <a:rPr lang="zh-CN" altLang="en-US">
                <a:solidFill>
                  <a:srgbClr val="0029DA"/>
                </a:solidFill>
              </a:rPr>
              <a:t>缩量超跌反弹</a:t>
            </a:r>
            <a:r>
              <a:rPr lang="zh-CN" altLang="en-US"/>
              <a:t>）。</a:t>
            </a:r>
            <a:endParaRPr lang="zh-CN" altLang="en-US"/>
          </a:p>
          <a:p>
            <a:r>
              <a:rPr lang="en-US" altLang="zh-CN"/>
              <a:t>2.</a:t>
            </a:r>
            <a:r>
              <a:rPr lang="zh-CN" altLang="en-US"/>
              <a:t>反弹没有上攻（</a:t>
            </a:r>
            <a:r>
              <a:rPr lang="zh-CN" altLang="en-US">
                <a:solidFill>
                  <a:srgbClr val="23B253"/>
                </a:solidFill>
              </a:rPr>
              <a:t>熊线上移</a:t>
            </a:r>
            <a:r>
              <a:rPr lang="zh-CN" altLang="en-US"/>
              <a:t>）板块，几乎都是超跌反弹。</a:t>
            </a:r>
            <a:endParaRPr lang="zh-CN" altLang="en-US"/>
          </a:p>
          <a:p>
            <a:r>
              <a:rPr lang="en-US" altLang="zh-CN"/>
              <a:t>3.</a:t>
            </a:r>
            <a:r>
              <a:rPr lang="zh-CN" altLang="en-US"/>
              <a:t>反弹很多个股</a:t>
            </a:r>
            <a:r>
              <a:rPr lang="zh-CN" altLang="en-US">
                <a:solidFill>
                  <a:srgbClr val="0029DA"/>
                </a:solidFill>
              </a:rPr>
              <a:t>承压回落</a:t>
            </a:r>
            <a:r>
              <a:rPr lang="zh-CN" altLang="en-US"/>
              <a:t>，极少部分</a:t>
            </a:r>
            <a:r>
              <a:rPr lang="zh-CN" altLang="en-US">
                <a:solidFill>
                  <a:srgbClr val="F315F3"/>
                </a:solidFill>
              </a:rPr>
              <a:t>补量方向</a:t>
            </a:r>
            <a:r>
              <a:rPr lang="zh-CN" altLang="en-US"/>
              <a:t>有操作性。</a:t>
            </a:r>
            <a:endParaRPr lang="zh-CN" altLang="en-US"/>
          </a:p>
        </p:txBody>
      </p:sp>
      <p:pic>
        <p:nvPicPr>
          <p:cNvPr id="12" name="图片 11"/>
          <p:cNvPicPr>
            <a:picLocks noChangeAspect="1"/>
          </p:cNvPicPr>
          <p:nvPr/>
        </p:nvPicPr>
        <p:blipFill>
          <a:blip r:embed="rId4"/>
          <a:stretch>
            <a:fillRect/>
          </a:stretch>
        </p:blipFill>
        <p:spPr>
          <a:xfrm>
            <a:off x="7868920" y="2721610"/>
            <a:ext cx="4116070" cy="2779395"/>
          </a:xfrm>
          <a:prstGeom prst="rect">
            <a:avLst/>
          </a:prstGeom>
          <a:ln>
            <a:solidFill>
              <a:schemeClr val="accent1"/>
            </a:solidFill>
          </a:ln>
        </p:spPr>
      </p:pic>
      <p:sp>
        <p:nvSpPr>
          <p:cNvPr id="13" name="文本框 12"/>
          <p:cNvSpPr txBox="1"/>
          <p:nvPr/>
        </p:nvSpPr>
        <p:spPr>
          <a:xfrm>
            <a:off x="6005830" y="3828415"/>
            <a:ext cx="4064000" cy="368300"/>
          </a:xfrm>
          <a:prstGeom prst="rect">
            <a:avLst/>
          </a:prstGeom>
          <a:noFill/>
        </p:spPr>
        <p:txBody>
          <a:bodyPr wrap="square" rtlCol="0">
            <a:spAutoFit/>
          </a:bodyPr>
          <a:p>
            <a:r>
              <a:rPr lang="zh-CN" altLang="en-US">
                <a:highlight>
                  <a:srgbClr val="FFFF00"/>
                </a:highlight>
              </a:rPr>
              <a:t>承压分时</a:t>
            </a:r>
            <a:endParaRPr lang="zh-CN" altLang="en-US">
              <a:highlight>
                <a:srgbClr val="FFFF00"/>
              </a:highlight>
            </a:endParaRPr>
          </a:p>
        </p:txBody>
      </p:sp>
      <p:sp>
        <p:nvSpPr>
          <p:cNvPr id="14" name="文本框 13"/>
          <p:cNvSpPr txBox="1"/>
          <p:nvPr/>
        </p:nvSpPr>
        <p:spPr>
          <a:xfrm>
            <a:off x="10611485" y="3755390"/>
            <a:ext cx="1478280" cy="368300"/>
          </a:xfrm>
          <a:prstGeom prst="rect">
            <a:avLst/>
          </a:prstGeom>
          <a:noFill/>
        </p:spPr>
        <p:txBody>
          <a:bodyPr wrap="square" rtlCol="0">
            <a:spAutoFit/>
          </a:bodyPr>
          <a:p>
            <a:r>
              <a:rPr lang="zh-CN" altLang="en-US">
                <a:highlight>
                  <a:srgbClr val="FFFF00"/>
                </a:highlight>
              </a:rPr>
              <a:t>突破分时</a:t>
            </a:r>
            <a:endParaRPr lang="zh-CN" altLang="en-US">
              <a:highlight>
                <a:srgbClr val="FFFF00"/>
              </a:highlight>
            </a:endParaRPr>
          </a:p>
        </p:txBody>
      </p:sp>
      <p:pic>
        <p:nvPicPr>
          <p:cNvPr id="4" name="图片 3"/>
          <p:cNvPicPr>
            <a:picLocks noChangeAspect="1"/>
          </p:cNvPicPr>
          <p:nvPr/>
        </p:nvPicPr>
        <p:blipFill>
          <a:blip r:embed="rId5"/>
          <a:stretch>
            <a:fillRect/>
          </a:stretch>
        </p:blipFill>
        <p:spPr>
          <a:xfrm>
            <a:off x="7712075" y="1011555"/>
            <a:ext cx="4272915" cy="1532255"/>
          </a:xfrm>
          <a:prstGeom prst="rect">
            <a:avLst/>
          </a:prstGeom>
          <a:ln>
            <a:solidFill>
              <a:schemeClr val="accent1"/>
            </a:solidFill>
          </a:ln>
        </p:spPr>
      </p:pic>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逆周期的对冲</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4645660" y="883920"/>
            <a:ext cx="2897505" cy="2980690"/>
          </a:xfrm>
          <a:prstGeom prst="rect">
            <a:avLst/>
          </a:prstGeom>
          <a:ln>
            <a:solidFill>
              <a:schemeClr val="accent1"/>
            </a:solidFill>
          </a:ln>
        </p:spPr>
      </p:pic>
      <p:pic>
        <p:nvPicPr>
          <p:cNvPr id="11" name="图片 10"/>
          <p:cNvPicPr>
            <a:picLocks noChangeAspect="1"/>
          </p:cNvPicPr>
          <p:nvPr/>
        </p:nvPicPr>
        <p:blipFill>
          <a:blip r:embed="rId2"/>
          <a:srcRect r="22976"/>
          <a:stretch>
            <a:fillRect/>
          </a:stretch>
        </p:blipFill>
        <p:spPr>
          <a:xfrm>
            <a:off x="174625" y="883920"/>
            <a:ext cx="4375785" cy="3560445"/>
          </a:xfrm>
          <a:prstGeom prst="rect">
            <a:avLst/>
          </a:prstGeom>
          <a:ln>
            <a:solidFill>
              <a:schemeClr val="accent1"/>
            </a:solidFill>
          </a:ln>
        </p:spPr>
      </p:pic>
      <p:pic>
        <p:nvPicPr>
          <p:cNvPr id="12" name="图片 11"/>
          <p:cNvPicPr>
            <a:picLocks noChangeAspect="1"/>
          </p:cNvPicPr>
          <p:nvPr/>
        </p:nvPicPr>
        <p:blipFill>
          <a:blip r:embed="rId3"/>
          <a:stretch>
            <a:fillRect/>
          </a:stretch>
        </p:blipFill>
        <p:spPr>
          <a:xfrm>
            <a:off x="7658100" y="883920"/>
            <a:ext cx="2848610" cy="2980690"/>
          </a:xfrm>
          <a:prstGeom prst="rect">
            <a:avLst/>
          </a:prstGeom>
          <a:ln>
            <a:solidFill>
              <a:schemeClr val="accent1"/>
            </a:solidFill>
          </a:ln>
        </p:spPr>
      </p:pic>
      <p:pic>
        <p:nvPicPr>
          <p:cNvPr id="13" name="图片 12"/>
          <p:cNvPicPr>
            <a:picLocks noChangeAspect="1"/>
          </p:cNvPicPr>
          <p:nvPr/>
        </p:nvPicPr>
        <p:blipFill>
          <a:blip r:embed="rId4"/>
          <a:stretch>
            <a:fillRect/>
          </a:stretch>
        </p:blipFill>
        <p:spPr>
          <a:xfrm>
            <a:off x="1365250" y="3914775"/>
            <a:ext cx="3648710" cy="2265680"/>
          </a:xfrm>
          <a:prstGeom prst="rect">
            <a:avLst/>
          </a:prstGeom>
          <a:ln>
            <a:solidFill>
              <a:schemeClr val="accent1"/>
            </a:solidFill>
          </a:ln>
        </p:spPr>
      </p:pic>
      <p:pic>
        <p:nvPicPr>
          <p:cNvPr id="14" name="图片 13"/>
          <p:cNvPicPr>
            <a:picLocks noChangeAspect="1"/>
          </p:cNvPicPr>
          <p:nvPr/>
        </p:nvPicPr>
        <p:blipFill>
          <a:blip r:embed="rId5"/>
          <a:stretch>
            <a:fillRect/>
          </a:stretch>
        </p:blipFill>
        <p:spPr>
          <a:xfrm>
            <a:off x="5166360" y="3914775"/>
            <a:ext cx="3187065" cy="2219325"/>
          </a:xfrm>
          <a:prstGeom prst="rect">
            <a:avLst/>
          </a:prstGeom>
          <a:ln>
            <a:solidFill>
              <a:schemeClr val="accent1"/>
            </a:solidFill>
          </a:ln>
        </p:spPr>
      </p:pic>
      <p:sp>
        <p:nvSpPr>
          <p:cNvPr id="15" name="文本框 14"/>
          <p:cNvSpPr txBox="1"/>
          <p:nvPr/>
        </p:nvSpPr>
        <p:spPr>
          <a:xfrm>
            <a:off x="8411845" y="5139055"/>
            <a:ext cx="2258695" cy="1198880"/>
          </a:xfrm>
          <a:prstGeom prst="rect">
            <a:avLst/>
          </a:prstGeom>
          <a:noFill/>
        </p:spPr>
        <p:txBody>
          <a:bodyPr wrap="square" rtlCol="0">
            <a:spAutoFit/>
          </a:bodyPr>
          <a:p>
            <a:r>
              <a:rPr lang="zh-CN" altLang="en-US" sz="1200">
                <a:solidFill>
                  <a:schemeClr val="bg1">
                    <a:lumMod val="50000"/>
                  </a:schemeClr>
                </a:solidFill>
              </a:rPr>
              <a:t>以上为特定客户、特定时间区间的历史业绩，个别情况不代表普遍现象，个股历史涨幅不预示其未来表现，过往收益亦不代表未来收益承诺。市场有风险，投资需谨慎！</a:t>
            </a:r>
            <a:endParaRPr lang="zh-CN" altLang="en-US" sz="1200">
              <a:solidFill>
                <a:schemeClr val="bg1">
                  <a:lumMod val="50000"/>
                </a:schemeClr>
              </a:solidFill>
            </a:endParaRPr>
          </a:p>
        </p:txBody>
      </p:sp>
      <p:sp>
        <p:nvSpPr>
          <p:cNvPr id="16" name="文本框 15"/>
          <p:cNvSpPr txBox="1"/>
          <p:nvPr/>
        </p:nvSpPr>
        <p:spPr>
          <a:xfrm>
            <a:off x="9083040" y="3980180"/>
            <a:ext cx="2611120" cy="922020"/>
          </a:xfrm>
          <a:prstGeom prst="rect">
            <a:avLst/>
          </a:prstGeom>
          <a:noFill/>
        </p:spPr>
        <p:txBody>
          <a:bodyPr wrap="square" rtlCol="0">
            <a:spAutoFit/>
          </a:bodyPr>
          <a:p>
            <a:r>
              <a:rPr lang="zh-CN" altLang="en-US">
                <a:highlight>
                  <a:srgbClr val="FFFF00"/>
                </a:highlight>
              </a:rPr>
              <a:t>大盘周线死叉，逆周期刚周线金叉个股反而具备操作性。</a:t>
            </a:r>
            <a:endParaRPr lang="zh-CN" altLang="en-US">
              <a:highlight>
                <a:srgbClr val="FFFF00"/>
              </a:highlight>
            </a:endParaRPr>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84480" y="1007110"/>
            <a:ext cx="5513705" cy="421513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220980" y="4702175"/>
            <a:ext cx="4797425" cy="174117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周线金叉行业（防守权重居多）</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3"/>
          <a:srcRect t="5730"/>
          <a:stretch>
            <a:fillRect/>
          </a:stretch>
        </p:blipFill>
        <p:spPr>
          <a:xfrm>
            <a:off x="5224780" y="768350"/>
            <a:ext cx="5463540" cy="2768600"/>
          </a:xfrm>
          <a:prstGeom prst="rect">
            <a:avLst/>
          </a:prstGeom>
          <a:ln>
            <a:solidFill>
              <a:schemeClr val="accent1"/>
            </a:solidFill>
          </a:ln>
        </p:spPr>
      </p:pic>
      <p:pic>
        <p:nvPicPr>
          <p:cNvPr id="5" name="图片 4"/>
          <p:cNvPicPr>
            <a:picLocks noChangeAspect="1"/>
          </p:cNvPicPr>
          <p:nvPr/>
        </p:nvPicPr>
        <p:blipFill>
          <a:blip r:embed="rId4"/>
          <a:stretch>
            <a:fillRect/>
          </a:stretch>
        </p:blipFill>
        <p:spPr>
          <a:xfrm>
            <a:off x="5277485" y="3486150"/>
            <a:ext cx="4747895" cy="2957195"/>
          </a:xfrm>
          <a:prstGeom prst="rect">
            <a:avLst/>
          </a:prstGeom>
          <a:ln>
            <a:solidFill>
              <a:schemeClr val="accent1"/>
            </a:solidFill>
          </a:ln>
        </p:spPr>
      </p:pic>
      <p:sp>
        <p:nvSpPr>
          <p:cNvPr id="6" name="文本框 5"/>
          <p:cNvSpPr txBox="1"/>
          <p:nvPr/>
        </p:nvSpPr>
        <p:spPr>
          <a:xfrm>
            <a:off x="568325" y="3536950"/>
            <a:ext cx="2677795" cy="922020"/>
          </a:xfrm>
          <a:prstGeom prst="rect">
            <a:avLst/>
          </a:prstGeom>
          <a:noFill/>
        </p:spPr>
        <p:txBody>
          <a:bodyPr wrap="square" rtlCol="0">
            <a:spAutoFit/>
          </a:bodyPr>
          <a:p>
            <a:r>
              <a:rPr lang="en-US" altLang="zh-CN">
                <a:highlight>
                  <a:srgbClr val="FFFF00"/>
                </a:highlight>
              </a:rPr>
              <a:t>3-4</a:t>
            </a:r>
            <a:r>
              <a:rPr lang="zh-CN" altLang="en-US">
                <a:highlight>
                  <a:srgbClr val="FFFF00"/>
                </a:highlight>
              </a:rPr>
              <a:t>月高位题材补跌，低位超跌权重护指数概率大，题材操作难度加大。</a:t>
            </a:r>
            <a:endParaRPr lang="zh-CN" altLang="en-US">
              <a:highlight>
                <a:srgbClr val="FFFF00"/>
              </a:highlight>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短期异动</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54940" y="792480"/>
            <a:ext cx="5334635" cy="5353685"/>
          </a:xfrm>
          <a:prstGeom prst="rect">
            <a:avLst/>
          </a:prstGeom>
          <a:ln>
            <a:solidFill>
              <a:schemeClr val="accent1"/>
            </a:solidFill>
          </a:ln>
        </p:spPr>
      </p:pic>
      <p:pic>
        <p:nvPicPr>
          <p:cNvPr id="10" name="图片 9"/>
          <p:cNvPicPr>
            <a:picLocks noChangeAspect="1"/>
          </p:cNvPicPr>
          <p:nvPr/>
        </p:nvPicPr>
        <p:blipFill>
          <a:blip r:embed="rId2"/>
          <a:stretch>
            <a:fillRect/>
          </a:stretch>
        </p:blipFill>
        <p:spPr>
          <a:xfrm>
            <a:off x="4903470" y="727710"/>
            <a:ext cx="3508375" cy="365950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8656955" y="727710"/>
            <a:ext cx="3108325" cy="3660140"/>
          </a:xfrm>
          <a:prstGeom prst="rect">
            <a:avLst/>
          </a:prstGeom>
          <a:ln>
            <a:solidFill>
              <a:schemeClr val="accent1"/>
            </a:solidFill>
          </a:ln>
        </p:spPr>
      </p:pic>
      <p:pic>
        <p:nvPicPr>
          <p:cNvPr id="12" name="图片 11"/>
          <p:cNvPicPr>
            <a:picLocks noChangeAspect="1"/>
          </p:cNvPicPr>
          <p:nvPr/>
        </p:nvPicPr>
        <p:blipFill>
          <a:blip r:embed="rId4"/>
          <a:stretch>
            <a:fillRect/>
          </a:stretch>
        </p:blipFill>
        <p:spPr>
          <a:xfrm>
            <a:off x="6209030" y="3354705"/>
            <a:ext cx="3176270" cy="3055620"/>
          </a:xfrm>
          <a:prstGeom prst="rect">
            <a:avLst/>
          </a:prstGeom>
          <a:ln>
            <a:solidFill>
              <a:schemeClr val="accent1"/>
            </a:solidFill>
          </a:ln>
        </p:spPr>
      </p:pic>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DIAGRAM_VIRTUALLY_FRAME" val="{&quot;height&quot;:247,&quot;left&quot;:13.75,&quot;top&quot;:65.3,&quot;width&quot;:527.7}"/>
</p:tagLst>
</file>

<file path=ppt/tags/tag132.xml><?xml version="1.0" encoding="utf-8"?>
<p:tagLst xmlns:p="http://schemas.openxmlformats.org/presentationml/2006/main">
  <p:tag name="KSO_WM_DIAGRAM_VIRTUALLY_FRAME" val="{&quot;height&quot;:247,&quot;left&quot;:13.75,&quot;top&quot;:65.3,&quot;width&quot;:527.7}"/>
</p:tagLst>
</file>

<file path=ppt/tags/tag133.xml><?xml version="1.0" encoding="utf-8"?>
<p:tagLst xmlns:p="http://schemas.openxmlformats.org/presentationml/2006/main">
  <p:tag name="KSO_WM_DIAGRAM_VIRTUALLY_FRAME" val="{&quot;height&quot;:247,&quot;left&quot;:13.75,&quot;top&quot;:65.3,&quot;width&quot;:527.7}"/>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05081"/>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wm#"/>
  <p:tag name="KSO_WM_TEMPLATE_CATEGORY" val="custom"/>
  <p:tag name="KSO_WM_TEMPLATE_INDEX" val="20205081"/>
</p:tagLst>
</file>

<file path=ppt/tags/tag166.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1993</Words>
  <Application>WPS 演示</Application>
  <PresentationFormat>宽屏</PresentationFormat>
  <Paragraphs>150</Paragraphs>
  <Slides>20</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20</vt:i4>
      </vt:variant>
    </vt:vector>
  </HeadingPairs>
  <TitlesOfParts>
    <vt:vector size="33"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1188</cp:revision>
  <dcterms:created xsi:type="dcterms:W3CDTF">2019-06-19T02:08:00Z</dcterms:created>
  <dcterms:modified xsi:type="dcterms:W3CDTF">2026-03-18T09:29:40Z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