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354" r:id="rId6"/>
    <p:sldId id="1253" r:id="rId8"/>
    <p:sldId id="1075" r:id="rId9"/>
    <p:sldId id="607" r:id="rId10"/>
    <p:sldId id="1325" r:id="rId11"/>
    <p:sldId id="1337" r:id="rId12"/>
    <p:sldId id="1355" r:id="rId13"/>
    <p:sldId id="1356" r:id="rId14"/>
    <p:sldId id="1357" r:id="rId15"/>
    <p:sldId id="1362" r:id="rId16"/>
    <p:sldId id="1350" r:id="rId17"/>
    <p:sldId id="1358" r:id="rId18"/>
    <p:sldId id="1343" r:id="rId19"/>
    <p:sldId id="1363" r:id="rId20"/>
    <p:sldId id="614" r:id="rId21"/>
    <p:sldId id="1342" r:id="rId22"/>
    <p:sldId id="615" r:id="rId23"/>
    <p:sldId id="635" r:id="rId24"/>
    <p:sldId id="616" r:id="rId25"/>
    <p:sldId id="1365" r:id="rId26"/>
    <p:sldId id="1364" r:id="rId27"/>
    <p:sldId id="1144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2" userDrawn="1">
          <p15:clr>
            <a:srgbClr val="A4A3A4"/>
          </p15:clr>
        </p15:guide>
        <p15:guide id="2" pos="3910" userDrawn="1">
          <p15:clr>
            <a:srgbClr val="A4A3A4"/>
          </p15:clr>
        </p15:guide>
        <p15:guide id="3" pos="487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42"/>
        <p:guide pos="3910"/>
        <p:guide pos="487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93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9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0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1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7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7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74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5.xml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83.xml"/><Relationship Id="rId6" Type="http://schemas.openxmlformats.org/officeDocument/2006/relationships/image" Target="../media/image46.png"/><Relationship Id="rId5" Type="http://schemas.openxmlformats.org/officeDocument/2006/relationships/tags" Target="../tags/tag82.xml"/><Relationship Id="rId4" Type="http://schemas.openxmlformats.org/officeDocument/2006/relationships/image" Target="../media/image45.pn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tags" Target="../tags/tag88.xml"/><Relationship Id="rId7" Type="http://schemas.openxmlformats.org/officeDocument/2006/relationships/image" Target="../media/image49.png"/><Relationship Id="rId6" Type="http://schemas.openxmlformats.org/officeDocument/2006/relationships/tags" Target="../tags/tag87.xml"/><Relationship Id="rId5" Type="http://schemas.openxmlformats.org/officeDocument/2006/relationships/image" Target="../media/image48.png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image" Target="../media/image47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89.xml"/><Relationship Id="rId1" Type="http://schemas.openxmlformats.org/officeDocument/2006/relationships/tags" Target="../tags/tag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0.xml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1.xml"/><Relationship Id="rId1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5.xml"/><Relationship Id="rId7" Type="http://schemas.openxmlformats.org/officeDocument/2006/relationships/tags" Target="../tags/tag4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5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8675" y="1501140"/>
            <a:ext cx="869251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热点主升操作①</a:t>
            </a:r>
            <a:endParaRPr lang="en-US" alt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04520" y="96520"/>
            <a:ext cx="10605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         大消费</a:t>
            </a:r>
            <a:r>
              <a:rPr lang="en-US" alt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大科技，跷跷板效应</a:t>
            </a:r>
            <a:endParaRPr lang="zh-CN" altLang="en-US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6640" y="838200"/>
            <a:ext cx="10079355" cy="5805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842010"/>
            <a:ext cx="10610850" cy="57473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-604520" y="96520"/>
            <a:ext cx="10605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         </a:t>
            </a: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大消费</a:t>
            </a:r>
            <a:endParaRPr lang="zh-CN" altLang="en-US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5295" y="6125845"/>
            <a:ext cx="8844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选股思路：业绩好，方向对，控盘反复，底部做起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观察阴线回踩是机会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001250" y="1151890"/>
            <a:ext cx="786130" cy="39306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04520" y="96520"/>
            <a:ext cx="10605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         主升到结束，三买和三卖</a:t>
            </a:r>
            <a:endParaRPr lang="zh-CN" altLang="en-US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买卖点-三买三卖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010" y="803910"/>
            <a:ext cx="10593070" cy="58058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04520" y="96520"/>
            <a:ext cx="10605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         逢高降仓，落袋为安</a:t>
            </a:r>
            <a:endParaRPr lang="zh-CN" altLang="en-US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3705" y="902335"/>
            <a:ext cx="8545195" cy="5722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60" y="1631950"/>
            <a:ext cx="5962650" cy="3755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年报一季报密集，优选业绩成长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2180" y="45529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b="1">
                <a:highlight>
                  <a:srgbClr val="FFFF00"/>
                </a:highlight>
                <a:sym typeface="+mn-ea"/>
              </a:rPr>
              <a:t>短线上涨看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消息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，长线新高看业绩</a:t>
            </a:r>
            <a:endParaRPr lang="zh-CN" altLang="en-US" b="1">
              <a:highlight>
                <a:srgbClr val="FFFF00"/>
              </a:highlight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850" y="935355"/>
            <a:ext cx="4300220" cy="2767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80" y="3702685"/>
            <a:ext cx="6014720" cy="28371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价值龙头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趋势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160" y="826770"/>
            <a:ext cx="10611485" cy="5748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0" y="3347720"/>
            <a:ext cx="2819400" cy="30575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主题猎手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风口龙头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6025" y="815975"/>
            <a:ext cx="9760585" cy="5801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230" y="4216400"/>
            <a:ext cx="1966595" cy="10248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811530"/>
            <a:ext cx="9992360" cy="58407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-604520" y="96520"/>
            <a:ext cx="10605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         </a:t>
            </a: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大科技</a:t>
            </a:r>
            <a:endParaRPr lang="zh-CN" altLang="en-US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46045" y="6195695"/>
            <a:ext cx="8844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选股思路：业绩好，方向对，控盘反复，底部做起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观察阴线回踩是机会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71050" y="1151890"/>
            <a:ext cx="786130" cy="39306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复盘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月猎手用户操作情况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" y="866775"/>
            <a:ext cx="4577080" cy="57296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0" y="866775"/>
            <a:ext cx="4642485" cy="29375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50" y="3901440"/>
            <a:ext cx="4713605" cy="18986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285" y="4048125"/>
            <a:ext cx="1184910" cy="3898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790" y="866775"/>
            <a:ext cx="3077210" cy="37617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550" y="5053330"/>
            <a:ext cx="5042535" cy="16148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5790" y="4791075"/>
            <a:ext cx="3966210" cy="18770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9745" y="3491230"/>
            <a:ext cx="2064385" cy="4146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7440" y="5266690"/>
            <a:ext cx="1749425" cy="5334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亏损股业绩雷，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做好风控第一位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2075" y="841375"/>
            <a:ext cx="7019925" cy="5407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810" y="2647315"/>
            <a:ext cx="6330315" cy="36887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08075" y="17100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天雷滚滚我好怕怕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市场方向：急跌慢涨向上，节奏很重要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 descr="仓位控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265" y="1139190"/>
            <a:ext cx="7576820" cy="37572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495935" y="5081905"/>
            <a:ext cx="7243445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①</a:t>
            </a:r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月震荡行情，</a:t>
            </a:r>
            <a:r>
              <a:rPr lang="en-US" altLang="zh-CN" b="1">
                <a:highlight>
                  <a:srgbClr val="FFFF00"/>
                </a:highlight>
              </a:rPr>
              <a:t>B</a:t>
            </a:r>
            <a:r>
              <a:rPr lang="zh-CN" altLang="en-US" b="1">
                <a:highlight>
                  <a:srgbClr val="FFFF00"/>
                </a:highlight>
              </a:rPr>
              <a:t>点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资金绿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金叉，仓位控制</a:t>
            </a:r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成左右；</a:t>
            </a:r>
            <a:endParaRPr lang="zh-CN" altLang="en-US" b="1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②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逢高降仓，落袋为安</a:t>
            </a:r>
            <a:r>
              <a:rPr lang="zh-CN" altLang="en-US" b="1">
                <a:highlight>
                  <a:srgbClr val="FFFF00"/>
                </a:highlight>
              </a:rPr>
              <a:t>；</a:t>
            </a:r>
            <a:endParaRPr lang="zh-CN" altLang="en-US" b="1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③回避个股资金背离风险，执行力原则：拿到</a:t>
            </a:r>
            <a:r>
              <a:rPr lang="en-US" altLang="zh-CN" b="1">
                <a:highlight>
                  <a:srgbClr val="FFFF00"/>
                </a:highlight>
              </a:rPr>
              <a:t>5</a:t>
            </a:r>
            <a:r>
              <a:rPr lang="zh-CN" altLang="en-US" b="1">
                <a:highlight>
                  <a:srgbClr val="FFFF00"/>
                </a:highlight>
              </a:rPr>
              <a:t>个点以上利润点止盈！不贪，买阴不买阳；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035" y="984885"/>
            <a:ext cx="4189095" cy="53352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7225" y="929640"/>
            <a:ext cx="3914775" cy="5592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1828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时时刻刻监督提醒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625"/>
            <a:ext cx="4253865" cy="5833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405" y="1224280"/>
            <a:ext cx="4147820" cy="1196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800" y="2728595"/>
            <a:ext cx="4162425" cy="1474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865" y="4709160"/>
            <a:ext cx="4182745" cy="1389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040" y="3000375"/>
            <a:ext cx="857250" cy="2857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045" y="3742055"/>
            <a:ext cx="1005205" cy="3352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213225" y="609854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【以上为部分客户较好的反馈展示，个别情况不代表普遍现象。市场有风险，投资需谨慎！】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猎手选股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748155" y="79375"/>
            <a:ext cx="7426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2025</a:t>
            </a: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年值得投资的四大主线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9" name="圆角矩形 1"/>
          <p:cNvSpPr/>
          <p:nvPr>
            <p:custDataLst>
              <p:tags r:id="rId1"/>
            </p:custDataLst>
          </p:nvPr>
        </p:nvSpPr>
        <p:spPr>
          <a:xfrm>
            <a:off x="1251903" y="1153478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5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766888" y="1815783"/>
            <a:ext cx="3651495" cy="1392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12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月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18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日至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20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日，中共中央政治局常委、国务院总理李强在浙江调研时表示，要主动拥抱科技变革浪潮，大力开展基础研究和共性关键技术研究，加强算力等新型基础设施布局建设。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1766888" y="1251268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AI</a:t>
            </a: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离不开算力</a:t>
            </a:r>
            <a:endParaRPr lang="zh-CN" altLang="en-US" sz="2200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649288" y="1153478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 dirty="0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5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1</a:t>
            </a:r>
            <a:endParaRPr lang="en-US" altLang="zh-CN" sz="11500" b="1" dirty="0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5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35" name="圆角矩形 1"/>
          <p:cNvSpPr/>
          <p:nvPr>
            <p:custDataLst>
              <p:tags r:id="rId5"/>
            </p:custDataLst>
          </p:nvPr>
        </p:nvSpPr>
        <p:spPr>
          <a:xfrm>
            <a:off x="6939598" y="1153478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6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6336348" y="1145858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6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2</a:t>
            </a:r>
            <a:endParaRPr lang="en-US" altLang="zh-CN" sz="11500" b="1"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6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41" name="圆角矩形 1"/>
          <p:cNvSpPr/>
          <p:nvPr>
            <p:custDataLst>
              <p:tags r:id="rId7"/>
            </p:custDataLst>
          </p:nvPr>
        </p:nvSpPr>
        <p:spPr>
          <a:xfrm>
            <a:off x="1251903" y="3647123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5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1722755" y="4309745"/>
            <a:ext cx="3874135" cy="16497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中央经济工作会议把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大力提振消费、提高投资效益，全方位扩大国内需求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作为明年经济工作九大任务之首，凸显了明年扩大内需的重要性和政策决心。在全球政治经济环境面临巨大不确定性的背景下，扩大内需是经济增长保持韧性的主要引擎，消费增长伴随牛市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开启！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1766888" y="3710623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扩大内需第一</a:t>
            </a: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要务</a:t>
            </a:r>
            <a:endParaRPr lang="zh-CN" altLang="en-US" sz="2200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648653" y="3647123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5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3</a:t>
            </a:r>
            <a:endParaRPr lang="en-US" altLang="zh-CN" sz="11500" b="1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5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45" name="圆角矩形 1"/>
          <p:cNvSpPr/>
          <p:nvPr>
            <p:custDataLst>
              <p:tags r:id="rId11"/>
            </p:custDataLst>
          </p:nvPr>
        </p:nvSpPr>
        <p:spPr>
          <a:xfrm>
            <a:off x="6939598" y="3647123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6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6335713" y="3639503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 dirty="0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6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4</a:t>
            </a:r>
            <a:endParaRPr lang="en-US" altLang="zh-CN" sz="11500" b="1" dirty="0"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6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3"/>
            </p:custDataLst>
          </p:nvPr>
        </p:nvSpPr>
        <p:spPr>
          <a:xfrm>
            <a:off x="7454583" y="1726883"/>
            <a:ext cx="3651495" cy="1392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人形机器人产业快速发展，全球主要整机厂商陆续开始出货，人形机器人迎来商业化。近年以来，全球及中国主流科技及制造巨头纷纷开始布局机器人产业，近期迎来了密集期，产业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升级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4"/>
            </p:custDataLst>
          </p:nvPr>
        </p:nvSpPr>
        <p:spPr>
          <a:xfrm>
            <a:off x="7454583" y="1215708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加速部署</a:t>
            </a: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人形机器人</a:t>
            </a:r>
            <a:endParaRPr lang="zh-CN" altLang="en-US" sz="2200" b="1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5"/>
            </p:custDataLst>
          </p:nvPr>
        </p:nvSpPr>
        <p:spPr>
          <a:xfrm>
            <a:off x="7454583" y="4309428"/>
            <a:ext cx="3651495" cy="1392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会议强调通过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人工智能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AI+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行动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”“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培育未来产业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等举措推动新质生产力发展，显示出科技创新对经济结构转型的关键作用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低空经济，量子通信，智能驾驶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等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6"/>
            </p:custDataLst>
          </p:nvPr>
        </p:nvSpPr>
        <p:spPr>
          <a:xfrm>
            <a:off x="7454583" y="3744913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未来</a:t>
            </a: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产业</a:t>
            </a:r>
            <a:endParaRPr lang="zh-CN" altLang="en-US" sz="2200" b="1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两会掘金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0395" y="1749425"/>
            <a:ext cx="5527675" cy="25844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政府工作报告中明确了今年的目标：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/>
          </a:p>
          <a:p>
            <a:r>
              <a:rPr lang="zh-CN" altLang="en-US" b="1"/>
              <a:t>【扩大内需消费】</a:t>
            </a:r>
            <a:r>
              <a:rPr lang="zh-CN" altLang="en-US"/>
              <a:t>和</a:t>
            </a:r>
            <a:r>
              <a:rPr lang="zh-CN" altLang="en-US" b="1"/>
              <a:t>【科技</a:t>
            </a:r>
            <a:r>
              <a:rPr lang="zh-CN" altLang="en-US" b="1">
                <a:sym typeface="+mn-ea"/>
              </a:rPr>
              <a:t>发展</a:t>
            </a:r>
            <a:r>
              <a:rPr lang="zh-CN" altLang="en-US" b="1"/>
              <a:t>】</a:t>
            </a:r>
            <a:r>
              <a:rPr lang="zh-CN" altLang="en-US"/>
              <a:t>仍然是主推的两大方向，这俩就是现在关税战</a:t>
            </a:r>
            <a:r>
              <a:rPr lang="en-US" altLang="zh-CN"/>
              <a:t>+</a:t>
            </a:r>
            <a:r>
              <a:rPr lang="zh-CN" altLang="en-US"/>
              <a:t>科技卡脖子的大环境下的破局之道。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关于资本市场，说要“</a:t>
            </a:r>
            <a:r>
              <a:rPr lang="zh-CN" altLang="en-US" b="1"/>
              <a:t>稳住楼市股市</a:t>
            </a:r>
            <a:r>
              <a:rPr lang="zh-CN" altLang="en-US"/>
              <a:t>”、“大力推动中长期资金入市，加强战略性力量储备和稳市机制建设”，都不是新提法，没有太多增量信息。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68325" y="5534660"/>
            <a:ext cx="10661015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具身智能、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6G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、生物制造、量子科技</a:t>
            </a:r>
            <a:r>
              <a:rPr lang="zh-CN" altLang="en-US"/>
              <a:t>等未来产业，是首次写入政府工作报告，包括人工智能、</a:t>
            </a:r>
            <a:r>
              <a:rPr lang="en-US" altLang="zh-CN"/>
              <a:t>AI+</a:t>
            </a:r>
            <a:r>
              <a:rPr lang="zh-CN" altLang="en-US"/>
              <a:t>的提及次数也较多，新质生产力是政府报告重点方向，在</a:t>
            </a:r>
            <a:r>
              <a:rPr lang="en-US" altLang="zh-CN"/>
              <a:t>AI</a:t>
            </a:r>
            <a:r>
              <a:rPr lang="zh-CN" altLang="en-US"/>
              <a:t>、机器人板块依然是</a:t>
            </a:r>
            <a:r>
              <a:rPr lang="en-US" altLang="zh-CN"/>
              <a:t>2025</a:t>
            </a:r>
            <a:r>
              <a:rPr lang="zh-CN" altLang="en-US"/>
              <a:t>年的大主线。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4885" y="871855"/>
            <a:ext cx="3401695" cy="4587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722995" y="50946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F0000"/>
                </a:solidFill>
              </a:rPr>
              <a:t>图片来源：中国政府网</a:t>
            </a:r>
            <a:endParaRPr lang="zh-CN" altLang="en-US" sz="1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68_3*l_h_i*1_1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868_3*l_h_f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68_3*l_h_a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1_1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68_3*l_h_i*1_2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2_1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868_3*l_h_i*1_3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868_3*l_h_f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868_3*l_h_a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3_1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868_3*l_h_i*1_4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4_1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868_3*l_h_f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68_3*l_h_a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868_3*l_h_f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868_3*l_h_a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1841</Words>
  <Application>WPS 演示</Application>
  <PresentationFormat>宽屏</PresentationFormat>
  <Paragraphs>136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1314</cp:revision>
  <dcterms:created xsi:type="dcterms:W3CDTF">2019-06-19T02:08:00Z</dcterms:created>
  <dcterms:modified xsi:type="dcterms:W3CDTF">2025-03-18T09:45:03Z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98B0645011BC43B0BFB9BFC8374894E3</vt:lpwstr>
  </property>
</Properties>
</file>