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7"/>
  </p:notesMasterIdLst>
  <p:sldIdLst>
    <p:sldId id="280" r:id="rId5"/>
    <p:sldId id="383" r:id="rId6"/>
    <p:sldId id="266" r:id="rId7"/>
    <p:sldId id="267" r:id="rId8"/>
    <p:sldId id="269" r:id="rId9"/>
    <p:sldId id="532" r:id="rId10"/>
    <p:sldId id="420" r:id="rId11"/>
    <p:sldId id="550" r:id="rId12"/>
    <p:sldId id="563" r:id="rId13"/>
    <p:sldId id="564" r:id="rId14"/>
    <p:sldId id="433" r:id="rId15"/>
    <p:sldId id="496" r:id="rId16"/>
    <p:sldId id="421" r:id="rId17"/>
    <p:sldId id="529" r:id="rId18"/>
    <p:sldId id="544" r:id="rId19"/>
    <p:sldId id="530" r:id="rId20"/>
    <p:sldId id="531" r:id="rId21"/>
    <p:sldId id="477" r:id="rId22"/>
    <p:sldId id="565" r:id="rId23"/>
    <p:sldId id="566" r:id="rId24"/>
    <p:sldId id="567" r:id="rId25"/>
    <p:sldId id="271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3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90"/>
      </p:cViewPr>
      <p:guideLst>
        <p:guide orient="horz" pos="2103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//192.168.10.86/素材/营销策划/7.课程/炒股进阶班课程项目/2024年/2024年6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经传多赢资深顾问：王延龙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丨执业编号：A1120615060002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风险提示：观点基于软件数据和理论模型分析，仅供参考，不构成投资建议，股市有风险，投资需谨慎。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86/素材/营销策划/7.课程/炒股进阶班课程项目/2024年/2024年6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3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4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5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0.xml"/><Relationship Id="rId1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1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44.xml"/><Relationship Id="rId3" Type="http://schemas.openxmlformats.org/officeDocument/2006/relationships/image" Target="../media/image26.png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5.xml"/><Relationship Id="rId2" Type="http://schemas.openxmlformats.org/officeDocument/2006/relationships/image" Target="../media/image11.png"/><Relationship Id="rId1" Type="http://schemas.openxmlformats.org/officeDocument/2006/relationships/tags" Target="../tags/tag24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45.xml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46.xml"/><Relationship Id="rId2" Type="http://schemas.openxmlformats.org/officeDocument/2006/relationships/image" Target="../media/image28.png"/><Relationship Id="rId1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8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9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1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2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绩优股的几个重点条件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2150" y="775970"/>
            <a:ext cx="5523865" cy="58699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绩优股（仍然用年报选择）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右箭头 3"/>
          <p:cNvSpPr/>
          <p:nvPr/>
        </p:nvSpPr>
        <p:spPr>
          <a:xfrm>
            <a:off x="5330825" y="2769235"/>
            <a:ext cx="1668145" cy="1138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150485" y="4495165"/>
            <a:ext cx="2029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理解选择的逻辑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17765" y="929005"/>
            <a:ext cx="3583940" cy="55556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185" y="929005"/>
            <a:ext cx="3583940" cy="55556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戴维斯双击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2570" y="861695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2469515"/>
            <a:ext cx="9839325" cy="1586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54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戴维斯双击和财报潜伏的区别</a:t>
            </a:r>
            <a:endParaRPr lang="zh-CN" altLang="en-US" sz="54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财报潜伏短线思维，每次财报披露</a:t>
            </a:r>
            <a:endParaRPr lang="zh-CN" altLang="en-US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1250" y="932815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适用阶段和业绩披露时间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75815" y="1927860"/>
            <a:ext cx="6355080" cy="31381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每一次业绩披露的时间。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戴维斯双击重点是年报，每一年都是增长的。稳定的绩优股。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一季报</a:t>
            </a:r>
            <a:r>
              <a:rPr lang="en-US" altLang="zh-CN"/>
              <a:t>——</a:t>
            </a:r>
            <a:r>
              <a:rPr lang="zh-CN" altLang="en-US"/>
              <a:t>最晚</a:t>
            </a:r>
            <a:r>
              <a:rPr lang="en-US" altLang="zh-CN"/>
              <a:t>4.30</a:t>
            </a:r>
            <a:r>
              <a:rPr lang="zh-CN" altLang="en-US"/>
              <a:t>日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半年报</a:t>
            </a:r>
            <a:r>
              <a:rPr lang="en-US" altLang="zh-CN"/>
              <a:t>——</a:t>
            </a:r>
            <a:r>
              <a:rPr lang="zh-CN" altLang="en-US"/>
              <a:t>最晚</a:t>
            </a:r>
            <a:r>
              <a:rPr lang="en-US" altLang="zh-CN"/>
              <a:t>8.30</a:t>
            </a:r>
            <a:r>
              <a:rPr lang="zh-CN" altLang="en-US"/>
              <a:t>日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三季报</a:t>
            </a:r>
            <a:r>
              <a:rPr lang="en-US" altLang="zh-CN"/>
              <a:t>——</a:t>
            </a:r>
            <a:r>
              <a:rPr lang="zh-CN" altLang="en-US"/>
              <a:t>最晚</a:t>
            </a:r>
            <a:r>
              <a:rPr lang="en-US" altLang="zh-CN"/>
              <a:t>10.31</a:t>
            </a:r>
            <a:r>
              <a:rPr lang="zh-CN" altLang="en-US"/>
              <a:t>日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年报</a:t>
            </a:r>
            <a:r>
              <a:rPr lang="en-US" altLang="zh-CN"/>
              <a:t>——</a:t>
            </a:r>
            <a:r>
              <a:rPr lang="zh-CN" altLang="en-US"/>
              <a:t>最晚</a:t>
            </a:r>
            <a:r>
              <a:rPr lang="en-US" altLang="zh-CN"/>
              <a:t>4.30</a:t>
            </a:r>
            <a:r>
              <a:rPr lang="zh-CN" altLang="en-US"/>
              <a:t>日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戴维斯双击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7780" y="1706245"/>
            <a:ext cx="7077075" cy="20002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943225" y="4154805"/>
            <a:ext cx="3840480" cy="1476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大盘大级别的拐点可遇不可求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低估绩优股最好而且可叠加短线热点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长线思维，可有短打策略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业绩同比参考</a:t>
            </a:r>
            <a:endParaRPr 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1740" y="882015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2" name="图片 1" descr="猎手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920x10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王延龙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执业编号:A1120615060002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443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1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10多年行业从业经验，擅长把握市场节奏和筹码理论，以及热点跟踪及板块分析和龙头晋级、淘汰、卡位等细节判断。推崇趋势跟踪论，主张躲避风险为第一，获取利润是第二。是盈利模式《钝化转势法》、《分金弱转强》、《一眼看高点》等创始人。对投资者心理的操作过程解剖，深受广大股民用户的认可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46860" y="1546860"/>
            <a:ext cx="7754620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戴维斯双击</a:t>
            </a:r>
            <a:endParaRPr lang="zh-CN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 descr="wa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056880" y="617220"/>
            <a:ext cx="3632200" cy="57232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微信图片_20241205160703"/>
          <p:cNvPicPr>
            <a:picLocks noChangeAspect="1"/>
          </p:cNvPicPr>
          <p:nvPr/>
        </p:nvPicPr>
        <p:blipFill>
          <a:blip r:embed="rId1"/>
          <a:srcRect t="17500" r="11736"/>
          <a:stretch>
            <a:fillRect/>
          </a:stretch>
        </p:blipFill>
        <p:spPr>
          <a:xfrm>
            <a:off x="282575" y="701675"/>
            <a:ext cx="8070850" cy="56578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456930" y="2460625"/>
            <a:ext cx="3300730" cy="1423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1</a:t>
            </a:r>
            <a:r>
              <a:rPr lang="zh-CN" altLang="en-US"/>
              <a:t>台主机，</a:t>
            </a:r>
            <a:r>
              <a:rPr lang="en-US" altLang="zh-CN"/>
              <a:t>4</a:t>
            </a:r>
            <a:r>
              <a:rPr lang="zh-CN" altLang="en-US"/>
              <a:t>个显示器（</a:t>
            </a:r>
            <a:r>
              <a:rPr lang="en-US" altLang="zh-CN"/>
              <a:t>24</a:t>
            </a:r>
            <a:r>
              <a:rPr lang="zh-CN" altLang="en-US"/>
              <a:t>英寸）</a:t>
            </a:r>
            <a:endParaRPr lang="zh-CN" altLang="en-US"/>
          </a:p>
          <a:p>
            <a:r>
              <a:rPr lang="zh-CN" altLang="en-US"/>
              <a:t>长度</a:t>
            </a:r>
            <a:r>
              <a:rPr lang="en-US" altLang="zh-CN"/>
              <a:t>1.1m</a:t>
            </a:r>
            <a:endParaRPr lang="en-US" altLang="zh-CN"/>
          </a:p>
          <a:p>
            <a:r>
              <a:rPr lang="zh-CN" altLang="en-US"/>
              <a:t>高度</a:t>
            </a:r>
            <a:r>
              <a:rPr lang="en-US" altLang="zh-CN"/>
              <a:t>66cm</a:t>
            </a:r>
            <a:r>
              <a:rPr lang="zh-CN" altLang="en-US"/>
              <a:t>（不含支架）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支架支持左右，上下调节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834640" y="4762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</a:pPr>
            <a:r>
              <a:rPr lang="zh-CN" altLang="en-US" sz="3000">
                <a:solidFill>
                  <a:schemeClr val="tx1"/>
                </a:solidFill>
                <a:latin typeface="Lucida Sans Unicode" panose="020B0602030504020204" charset="0"/>
                <a:ea typeface="黑体" panose="02010609060101010101" charset="-122"/>
                <a:sym typeface="+mn-ea"/>
              </a:rPr>
              <a:t>四屏炒股电脑图</a:t>
            </a:r>
            <a:endParaRPr lang="zh-CN" altLang="en-US" sz="3000">
              <a:solidFill>
                <a:schemeClr val="tx1"/>
              </a:solidFill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  <p:pic>
        <p:nvPicPr>
          <p:cNvPr id="8" name="图片 7" descr="6b942d2b48cac11423c3fdf990c75552364ff401d98f-GMvmb6_fw12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430" y="701675"/>
            <a:ext cx="2499995" cy="19373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95365" y="1289685"/>
            <a:ext cx="1863725" cy="598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000" b="1">
                <a:sym typeface="+mn-ea"/>
              </a:rPr>
              <a:t>上门安装</a:t>
            </a:r>
            <a:endParaRPr lang="zh-CN" altLang="en-US" sz="2000" b="1">
              <a:sym typeface="+mn-ea"/>
            </a:endParaRPr>
          </a:p>
          <a:p>
            <a:pPr algn="ctr"/>
            <a:r>
              <a:rPr lang="zh-CN" altLang="en-US" sz="2000" b="1">
                <a:sym typeface="+mn-ea"/>
              </a:rPr>
              <a:t>整机三年质保</a:t>
            </a:r>
            <a:endParaRPr lang="zh-CN" altLang="en-US" sz="2000" b="1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微信图片_20241205160648"/>
          <p:cNvPicPr>
            <a:picLocks noChangeAspect="1"/>
          </p:cNvPicPr>
          <p:nvPr/>
        </p:nvPicPr>
        <p:blipFill>
          <a:blip r:embed="rId1"/>
          <a:srcRect t="22648"/>
          <a:stretch>
            <a:fillRect/>
          </a:stretch>
        </p:blipFill>
        <p:spPr>
          <a:xfrm>
            <a:off x="273685" y="884555"/>
            <a:ext cx="9144000" cy="53047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535795" y="2649220"/>
            <a:ext cx="2426970" cy="2184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台主机，</a:t>
            </a:r>
            <a:r>
              <a:rPr lang="en-US" altLang="zh-CN">
                <a:sym typeface="+mn-ea"/>
              </a:rPr>
              <a:t>6</a:t>
            </a:r>
            <a:r>
              <a:rPr lang="zh-CN" altLang="en-US">
                <a:sym typeface="+mn-ea"/>
              </a:rPr>
              <a:t>个显示器（</a:t>
            </a:r>
            <a:r>
              <a:rPr lang="en-US" altLang="zh-CN">
                <a:sym typeface="+mn-ea"/>
              </a:rPr>
              <a:t>24</a:t>
            </a:r>
            <a:r>
              <a:rPr lang="zh-CN" altLang="en-US">
                <a:sym typeface="+mn-ea"/>
              </a:rPr>
              <a:t>英寸）</a:t>
            </a:r>
            <a:endParaRPr lang="zh-CN" altLang="en-US"/>
          </a:p>
          <a:p>
            <a:r>
              <a:rPr lang="zh-CN" altLang="en-US">
                <a:sym typeface="+mn-ea"/>
              </a:rPr>
              <a:t>长度</a:t>
            </a:r>
            <a:r>
              <a:rPr lang="en-US" altLang="zh-CN">
                <a:sym typeface="+mn-ea"/>
              </a:rPr>
              <a:t>1.6m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高度</a:t>
            </a:r>
            <a:r>
              <a:rPr lang="en-US" altLang="zh-CN">
                <a:sym typeface="+mn-ea"/>
              </a:rPr>
              <a:t>66cm</a:t>
            </a:r>
            <a:r>
              <a:rPr lang="zh-CN" altLang="en-US">
                <a:sym typeface="+mn-ea"/>
              </a:rPr>
              <a:t>（不含支架）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支架支持左右，上下调节</a:t>
            </a:r>
            <a:endParaRPr lang="zh-CN" altLang="en-US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34640" y="4762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</a:pPr>
            <a:r>
              <a:rPr lang="zh-CN" altLang="en-US" sz="3000">
                <a:solidFill>
                  <a:schemeClr val="tx1"/>
                </a:solidFill>
                <a:latin typeface="Lucida Sans Unicode" panose="020B0602030504020204" charset="0"/>
                <a:ea typeface="黑体" panose="02010609060101010101" charset="-122"/>
                <a:sym typeface="+mn-ea"/>
              </a:rPr>
              <a:t>六屏炒股电脑图</a:t>
            </a:r>
            <a:endParaRPr lang="zh-CN" altLang="en-US" sz="3000">
              <a:solidFill>
                <a:schemeClr val="tx1"/>
              </a:solidFill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  <p:pic>
        <p:nvPicPr>
          <p:cNvPr id="8" name="图片 7" descr="6b942d2b48cac11423c3fdf990c75552364ff401d98f-GMvmb6_fw12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525" y="884555"/>
            <a:ext cx="2499995" cy="19373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347460" y="1472565"/>
            <a:ext cx="1863725" cy="598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000" b="1">
                <a:sym typeface="+mn-ea"/>
              </a:rPr>
              <a:t>上门安装</a:t>
            </a:r>
            <a:endParaRPr lang="zh-CN" altLang="en-US" sz="2000" b="1">
              <a:sym typeface="+mn-ea"/>
            </a:endParaRPr>
          </a:p>
          <a:p>
            <a:pPr algn="ctr"/>
            <a:r>
              <a:rPr lang="zh-CN" altLang="en-US" sz="2000" b="1">
                <a:sym typeface="+mn-ea"/>
              </a:rPr>
              <a:t>整机三年质保</a:t>
            </a:r>
            <a:endParaRPr lang="zh-CN" altLang="en-US" sz="2000" b="1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3285" y="183642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21075" y="367284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162877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154559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331216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242887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257429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为什么用戴维斯双击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338645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戴维斯双击和财报潜伏的区别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1450" y="1007110"/>
            <a:ext cx="1012945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大盘分析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(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反复搞心态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)</a:t>
            </a:r>
            <a:endParaRPr lang="en-US" alt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795" y="991870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6655" y="2640330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为什么用戴维斯双击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924</a:t>
            </a:r>
            <a:r>
              <a:rPr lang="zh-CN" altLang="en-US" sz="3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载入史册</a:t>
            </a:r>
            <a:endParaRPr lang="zh-CN" sz="3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3175" y="1490345"/>
            <a:ext cx="7105650" cy="38766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5w</a:t>
            </a:r>
            <a:r>
              <a:rPr lang="zh-CN" altLang="en-US" sz="3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房群中的</a:t>
            </a:r>
            <a:r>
              <a:rPr lang="en-US" altLang="zh-CN" sz="3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3w</a:t>
            </a:r>
            <a:r>
              <a:rPr lang="zh-CN" altLang="en-US" sz="3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价格</a:t>
            </a:r>
            <a:endParaRPr lang="zh-CN" altLang="en-US" sz="3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28745" y="925195"/>
            <a:ext cx="4887591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607</Words>
  <Application>WPS 演示</Application>
  <PresentationFormat>宽屏</PresentationFormat>
  <Paragraphs>96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42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Medium</vt:lpstr>
      <vt:lpstr>思源黑体 CN Normal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Lucida Sans Unicode</vt:lpstr>
      <vt:lpstr>黑体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C_Hokcheung</cp:lastModifiedBy>
  <cp:revision>298</cp:revision>
  <dcterms:created xsi:type="dcterms:W3CDTF">2019-06-19T02:08:00Z</dcterms:created>
  <dcterms:modified xsi:type="dcterms:W3CDTF">2025-03-20T08:50:08Z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244ACA2EB60840989A6E7AD0DF89266E</vt:lpwstr>
  </property>
</Properties>
</file>