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9"/>
  </p:notesMasterIdLst>
  <p:handoutMasterIdLst>
    <p:handoutMasterId r:id="rId30"/>
  </p:handoutMasterIdLst>
  <p:sldIdLst>
    <p:sldId id="263" r:id="rId4"/>
    <p:sldId id="271" r:id="rId5"/>
    <p:sldId id="296" r:id="rId6"/>
    <p:sldId id="3425" r:id="rId7"/>
    <p:sldId id="2169" r:id="rId8"/>
    <p:sldId id="4001" r:id="rId9"/>
    <p:sldId id="4010" r:id="rId10"/>
    <p:sldId id="4009" r:id="rId11"/>
    <p:sldId id="1591" r:id="rId12"/>
    <p:sldId id="4011" r:id="rId13"/>
    <p:sldId id="4022" r:id="rId14"/>
    <p:sldId id="4021" r:id="rId15"/>
    <p:sldId id="4017" r:id="rId16"/>
    <p:sldId id="4018" r:id="rId17"/>
    <p:sldId id="4023" r:id="rId18"/>
    <p:sldId id="3657" r:id="rId19"/>
    <p:sldId id="3510" r:id="rId20"/>
    <p:sldId id="3082" r:id="rId21"/>
    <p:sldId id="3565" r:id="rId22"/>
    <p:sldId id="1932" r:id="rId23"/>
    <p:sldId id="615" r:id="rId24"/>
    <p:sldId id="2279" r:id="rId25"/>
    <p:sldId id="3690" r:id="rId26"/>
    <p:sldId id="3689" r:id="rId27"/>
    <p:sldId id="270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FFFFFF"/>
    <a:srgbClr val="0029DA"/>
    <a:srgbClr val="D7000F"/>
    <a:srgbClr val="3422E2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15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4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5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0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5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6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低位黄金三角（补涨突破）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3.18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" y="916305"/>
            <a:ext cx="4658360" cy="4015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70" y="916305"/>
            <a:ext cx="5974080" cy="2842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070" y="3849370"/>
            <a:ext cx="5974080" cy="27476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黄金三角的起爆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67557" t="4855"/>
          <a:stretch>
            <a:fillRect/>
          </a:stretch>
        </p:blipFill>
        <p:spPr>
          <a:xfrm>
            <a:off x="227330" y="874395"/>
            <a:ext cx="3289935" cy="405257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76530" y="4983480"/>
            <a:ext cx="3011805" cy="1554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/>
          <p:nvPr/>
        </p:nvPicPr>
        <p:blipFill>
          <a:blip r:embed="rId4"/>
          <a:stretch>
            <a:fillRect/>
          </a:stretch>
        </p:blipFill>
        <p:spPr>
          <a:xfrm>
            <a:off x="3816350" y="5215255"/>
            <a:ext cx="2954020" cy="1034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305" y="874395"/>
            <a:ext cx="3060065" cy="4049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/>
          <p:nvPr/>
        </p:nvPicPr>
        <p:blipFill>
          <a:blip r:embed="rId6"/>
          <a:stretch>
            <a:fillRect/>
          </a:stretch>
        </p:blipFill>
        <p:spPr>
          <a:xfrm>
            <a:off x="7246938" y="5230178"/>
            <a:ext cx="3343275" cy="10191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7575" y="874395"/>
            <a:ext cx="3322955" cy="41090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注意墓碑量对反弹的影响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895985"/>
            <a:ext cx="3681730" cy="4048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5" y="5081270"/>
            <a:ext cx="3220085" cy="1083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45" y="5213985"/>
            <a:ext cx="3381375" cy="819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545" y="895985"/>
            <a:ext cx="3055620" cy="4049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505" y="5137150"/>
            <a:ext cx="2903855" cy="895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95" y="890905"/>
            <a:ext cx="2844165" cy="40538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黄金三角的区分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" y="1519555"/>
            <a:ext cx="5250815" cy="1960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76605" y="3750310"/>
            <a:ext cx="406400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0023FA"/>
                </a:solidFill>
              </a:rPr>
              <a:t>易失败形态：</a:t>
            </a:r>
            <a:endParaRPr lang="zh-CN" altLang="en-US">
              <a:solidFill>
                <a:srgbClr val="0023FA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/>
              <a:t>①深</a:t>
            </a:r>
            <a:r>
              <a:rPr lang="en-US" altLang="zh-CN"/>
              <a:t>V </a:t>
            </a:r>
            <a:r>
              <a:rPr lang="zh-CN" altLang="en-US"/>
              <a:t>后突破</a:t>
            </a:r>
            <a:r>
              <a:rPr lang="en-US" altLang="zh-CN"/>
              <a:t>60</a:t>
            </a:r>
            <a:r>
              <a:rPr lang="zh-CN" altLang="en-US"/>
              <a:t>日线（</a:t>
            </a:r>
            <a:r>
              <a:rPr lang="zh-CN" altLang="en-US">
                <a:solidFill>
                  <a:srgbClr val="E61ADA"/>
                </a:solidFill>
              </a:rPr>
              <a:t>假突破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②突破平台后持续</a:t>
            </a:r>
            <a:r>
              <a:rPr lang="zh-CN" altLang="en-US">
                <a:solidFill>
                  <a:srgbClr val="E61ADA"/>
                </a:solidFill>
              </a:rPr>
              <a:t>上引线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③击穿启动阳线（</a:t>
            </a:r>
            <a:r>
              <a:rPr lang="zh-CN" altLang="en-US">
                <a:solidFill>
                  <a:srgbClr val="E61ADA"/>
                </a:solidFill>
              </a:rPr>
              <a:t>阴包阳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010" y="1519555"/>
            <a:ext cx="4455795" cy="1960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347460" y="3783330"/>
            <a:ext cx="487680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</a:rPr>
              <a:t>易成功形态：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/>
              <a:t>①前</a:t>
            </a:r>
            <a:r>
              <a:rPr lang="en-US" altLang="zh-CN"/>
              <a:t>2</a:t>
            </a:r>
            <a:r>
              <a:rPr lang="zh-CN" altLang="en-US"/>
              <a:t>个月</a:t>
            </a:r>
            <a:r>
              <a:rPr lang="zh-CN" altLang="en-US">
                <a:solidFill>
                  <a:srgbClr val="E61ADA"/>
                </a:solidFill>
              </a:rPr>
              <a:t>底部抬高</a:t>
            </a:r>
            <a:r>
              <a:rPr lang="zh-CN" altLang="en-US"/>
              <a:t>或者</a:t>
            </a:r>
            <a:r>
              <a:rPr lang="zh-CN" altLang="en-US">
                <a:solidFill>
                  <a:srgbClr val="E61ADA"/>
                </a:solidFill>
              </a:rPr>
              <a:t>震荡箱体</a:t>
            </a:r>
            <a:r>
              <a:rPr lang="zh-CN" altLang="en-US"/>
              <a:t>吸筹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②突破</a:t>
            </a:r>
            <a:r>
              <a:rPr lang="en-US" altLang="zh-CN"/>
              <a:t>60</a:t>
            </a:r>
            <a:r>
              <a:rPr lang="zh-CN" altLang="en-US"/>
              <a:t>日线是</a:t>
            </a:r>
            <a:r>
              <a:rPr lang="zh-CN" altLang="en-US">
                <a:solidFill>
                  <a:srgbClr val="E61ADA"/>
                </a:solidFill>
              </a:rPr>
              <a:t>大阳线</a:t>
            </a:r>
            <a:r>
              <a:rPr lang="zh-CN" altLang="en-US"/>
              <a:t>形式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③不击穿启动阳线实体的一半，继续出新阳线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黄金三角的选择（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3.19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" y="941705"/>
            <a:ext cx="4691380" cy="5222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220" y="941705"/>
            <a:ext cx="4582795" cy="4130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375" y="2307590"/>
            <a:ext cx="4304665" cy="3856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372475" y="386270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低位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首次变黄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首次大单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90" y="1023620"/>
            <a:ext cx="5974080" cy="4233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黄金三角的选择（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3.20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8933180" y="3134995"/>
            <a:ext cx="16503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低位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首次变黄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首次大单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" y="972185"/>
            <a:ext cx="5401945" cy="42856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分化加剧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把握低位轮动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2025.3.20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社群海报 拷贝_17324365428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二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7_17324365359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猎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1975" y="88201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中线上攻走强，短线上攻低位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拉指数，热点持续性降低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高切低防守策略，去弱留强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 rot="1920000">
            <a:off x="8594725" y="3405505"/>
            <a:ext cx="1214120" cy="1905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902065" y="3985895"/>
            <a:ext cx="259715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无（低）控盘走弱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①周线死叉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②光头彩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③墓碑量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④筹码松动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分化加剧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" y="3622040"/>
            <a:ext cx="3815715" cy="2482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540" y="1003300"/>
            <a:ext cx="4403090" cy="2383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540" y="3622040"/>
            <a:ext cx="4340860" cy="2482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720455" y="426783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①板块分化加剧</a:t>
            </a:r>
            <a:endParaRPr lang="zh-CN" altLang="en-US"/>
          </a:p>
          <a:p>
            <a:r>
              <a:rPr lang="zh-CN" altLang="en-US"/>
              <a:t>②风格</a:t>
            </a:r>
            <a:r>
              <a:rPr lang="zh-CN" altLang="en-US">
                <a:solidFill>
                  <a:srgbClr val="F315F3"/>
                </a:solidFill>
              </a:rPr>
              <a:t>高切低</a:t>
            </a:r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B050"/>
                </a:solidFill>
              </a:rPr>
              <a:t>资金背离</a:t>
            </a:r>
            <a:r>
              <a:rPr lang="zh-CN" altLang="en-US"/>
              <a:t>加剧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170" y="1217295"/>
            <a:ext cx="3665220" cy="2068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r="863"/>
          <a:stretch>
            <a:fillRect/>
          </a:stretch>
        </p:blipFill>
        <p:spPr>
          <a:xfrm>
            <a:off x="224790" y="1003300"/>
            <a:ext cx="3791585" cy="23742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高标个股注意盘弱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888365"/>
            <a:ext cx="4114800" cy="4123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55" y="888365"/>
            <a:ext cx="3602990" cy="4124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630" y="887730"/>
            <a:ext cx="3313430" cy="4124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70" y="5463540"/>
            <a:ext cx="2392680" cy="772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595" y="5132070"/>
            <a:ext cx="2220595" cy="1241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对比控盘阶段的强弱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25195"/>
            <a:ext cx="5195570" cy="39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665" y="1046480"/>
            <a:ext cx="6510020" cy="3114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6471285" y="3589655"/>
            <a:ext cx="2025015" cy="413385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657975" y="2309495"/>
            <a:ext cx="1838325" cy="413385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833</Words>
  <Application>WPS 演示</Application>
  <PresentationFormat>宽屏</PresentationFormat>
  <Paragraphs>146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876</cp:revision>
  <dcterms:created xsi:type="dcterms:W3CDTF">2019-06-19T02:08:00Z</dcterms:created>
  <dcterms:modified xsi:type="dcterms:W3CDTF">2025-03-20T09:23:38Z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