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3"/>
    <p:sldId id="417" r:id="rId4"/>
    <p:sldId id="433" r:id="rId5"/>
    <p:sldId id="434" r:id="rId6"/>
    <p:sldId id="462" r:id="rId7"/>
    <p:sldId id="463" r:id="rId8"/>
    <p:sldId id="439" r:id="rId9"/>
    <p:sldId id="437" r:id="rId10"/>
    <p:sldId id="440" r:id="rId11"/>
    <p:sldId id="436" r:id="rId12"/>
    <p:sldId id="444" r:id="rId13"/>
    <p:sldId id="464" r:id="rId14"/>
    <p:sldId id="465" r:id="rId15"/>
    <p:sldId id="466" r:id="rId16"/>
    <p:sldId id="467" r:id="rId17"/>
    <p:sldId id="468" r:id="rId18"/>
    <p:sldId id="469" r:id="rId19"/>
    <p:sldId id="470" r:id="rId20"/>
    <p:sldId id="425" r:id="rId21"/>
    <p:sldId id="426" r:id="rId22"/>
    <p:sldId id="272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01" autoAdjust="0"/>
    <p:restoredTop sz="99761" autoAdjust="0"/>
  </p:normalViewPr>
  <p:slideViewPr>
    <p:cSldViewPr snapToGrid="0" showGuides="1">
      <p:cViewPr varScale="1">
        <p:scale>
          <a:sx n="87" d="100"/>
          <a:sy n="87" d="100"/>
        </p:scale>
        <p:origin x="-66" y="-252"/>
      </p:cViewPr>
      <p:guideLst>
        <p:guide orient="horz" pos="2193"/>
        <p:guide pos="3840"/>
        <p:guide pos="4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86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-3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资深投顾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 | 执业编号:A1120619080002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635"/>
            <a:ext cx="12193270" cy="6858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920x108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55.xml"/><Relationship Id="rId4" Type="http://schemas.openxmlformats.org/officeDocument/2006/relationships/image" Target="../media/image20.png"/><Relationship Id="rId3" Type="http://schemas.openxmlformats.org/officeDocument/2006/relationships/tags" Target="../tags/tag54.xml"/><Relationship Id="rId2" Type="http://schemas.openxmlformats.org/officeDocument/2006/relationships/image" Target="../media/image19.png"/><Relationship Id="rId1" Type="http://schemas.openxmlformats.org/officeDocument/2006/relationships/tags" Target="../tags/tag53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image" Target="../media/image21.png"/><Relationship Id="rId1" Type="http://schemas.openxmlformats.org/officeDocument/2006/relationships/tags" Target="../tags/tag56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image" Target="../media/image22.png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image" Target="../media/image24.png"/><Relationship Id="rId4" Type="http://schemas.openxmlformats.org/officeDocument/2006/relationships/tags" Target="../tags/tag66.xml"/><Relationship Id="rId3" Type="http://schemas.openxmlformats.org/officeDocument/2006/relationships/image" Target="../media/image23.png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71.xml"/><Relationship Id="rId4" Type="http://schemas.openxmlformats.org/officeDocument/2006/relationships/image" Target="../media/image26.png"/><Relationship Id="rId3" Type="http://schemas.openxmlformats.org/officeDocument/2006/relationships/tags" Target="../tags/tag70.xml"/><Relationship Id="rId2" Type="http://schemas.openxmlformats.org/officeDocument/2006/relationships/image" Target="../media/image25.png"/><Relationship Id="rId1" Type="http://schemas.openxmlformats.org/officeDocument/2006/relationships/tags" Target="../tags/tag69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74.xml"/><Relationship Id="rId4" Type="http://schemas.openxmlformats.org/officeDocument/2006/relationships/image" Target="../media/image28.png"/><Relationship Id="rId3" Type="http://schemas.openxmlformats.org/officeDocument/2006/relationships/tags" Target="../tags/tag73.xml"/><Relationship Id="rId2" Type="http://schemas.openxmlformats.org/officeDocument/2006/relationships/image" Target="../media/image27.png"/><Relationship Id="rId1" Type="http://schemas.openxmlformats.org/officeDocument/2006/relationships/tags" Target="../tags/tag72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image" Target="../media/image29.png"/><Relationship Id="rId1" Type="http://schemas.openxmlformats.org/officeDocument/2006/relationships/tags" Target="../tags/tag75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83.xml"/><Relationship Id="rId2" Type="http://schemas.openxmlformats.org/officeDocument/2006/relationships/image" Target="../media/image30.png"/><Relationship Id="rId1" Type="http://schemas.openxmlformats.org/officeDocument/2006/relationships/tags" Target="../tags/tag8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image" Target="../media/image14.png"/><Relationship Id="rId2" Type="http://schemas.openxmlformats.org/officeDocument/2006/relationships/tags" Target="../tags/tag34.xml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8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42.xml"/><Relationship Id="rId5" Type="http://schemas.openxmlformats.org/officeDocument/2006/relationships/image" Target="../media/image16.png"/><Relationship Id="rId4" Type="http://schemas.openxmlformats.org/officeDocument/2006/relationships/tags" Target="../tags/tag41.xml"/><Relationship Id="rId3" Type="http://schemas.openxmlformats.org/officeDocument/2006/relationships/image" Target="../media/image15.png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46.xml"/><Relationship Id="rId5" Type="http://schemas.openxmlformats.org/officeDocument/2006/relationships/image" Target="../media/image18.png"/><Relationship Id="rId4" Type="http://schemas.openxmlformats.org/officeDocument/2006/relationships/tags" Target="../tags/tag45.xml"/><Relationship Id="rId3" Type="http://schemas.openxmlformats.org/officeDocument/2006/relationships/image" Target="../media/image17.png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涨停狙击功能运用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涨停狙击之涨停基因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44295" y="791210"/>
            <a:ext cx="9503410" cy="57899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3995" y="1483995"/>
            <a:ext cx="2766695" cy="26060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涨停基因</a:t>
            </a:r>
            <a:r>
              <a:rPr lang="en-US" alt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捕捉主题强势股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3235" y="876935"/>
            <a:ext cx="8214995" cy="556514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8930640" y="1813560"/>
            <a:ext cx="2954020" cy="3692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pitchFamily="34" charset="-122"/>
              </a:rPr>
              <a:t>阶段涨停板数据较多的主题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pitchFamily="34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pitchFamily="34" charset="-122"/>
              </a:rPr>
              <a:t>代表资金集中，赚钱效应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pitchFamily="34" charset="-122"/>
            </a:endParaRPr>
          </a:p>
          <a:p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pitchFamily="34" charset="-122"/>
            </a:endParaRPr>
          </a:p>
          <a:p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pitchFamily="34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pitchFamily="34" charset="-122"/>
              </a:rPr>
              <a:t>国企改革、一带一路、人工智能、军工、数字经济、云计算、国产软件等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pitchFamily="34" charset="-122"/>
            </a:endParaRPr>
          </a:p>
          <a:p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pitchFamily="34" charset="-122"/>
            </a:endParaRPr>
          </a:p>
          <a:p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pitchFamily="34" charset="-122"/>
            </a:endParaRPr>
          </a:p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pitchFamily="34" charset="-122"/>
                <a:sym typeface="+mn-ea"/>
              </a:rPr>
              <a:t>盈利模型：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pitchFamily="34" charset="-122"/>
            </a:endParaRPr>
          </a:p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pitchFamily="34" charset="-122"/>
                <a:sym typeface="+mn-ea"/>
              </a:rPr>
              <a:t>涨停复制、连板加速、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pitchFamily="34" charset="-122"/>
                <a:sym typeface="+mn-ea"/>
              </a:rPr>
              <a:t>强者恒强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pitchFamily="34" charset="-122"/>
            </a:endParaRPr>
          </a:p>
          <a:p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8869045" y="3780155"/>
            <a:ext cx="25704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涨停基因</a:t>
            </a:r>
            <a:r>
              <a:rPr lang="en-US" alt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阶段内涨停板最多主题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8869045" y="3780155"/>
            <a:ext cx="25704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4840" y="1231900"/>
            <a:ext cx="6804025" cy="42741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8152765" y="1231900"/>
            <a:ext cx="3579495" cy="4384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统计阶段：</a:t>
            </a:r>
            <a:endParaRPr lang="zh-CN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当日、</a:t>
            </a:r>
            <a:r>
              <a:rPr lang="en-US" altLang="zh-CN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日、</a:t>
            </a:r>
            <a:r>
              <a:rPr lang="en-US" altLang="zh-CN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5</a:t>
            </a:r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日、</a:t>
            </a:r>
            <a:r>
              <a:rPr lang="en-US" altLang="zh-CN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10</a:t>
            </a:r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日出现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涨停股的主题情况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主题的涨停数排名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涨停板越多，说明主题阶段内越强势，资金炒作越活跃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主题的延续性越强，主题持续涨停股的可能性越大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选择最强主题后对应个股机会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8869045" y="3780155"/>
            <a:ext cx="25704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366510" y="941070"/>
            <a:ext cx="5184140" cy="36366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90880" y="941070"/>
            <a:ext cx="5390515" cy="49758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193790" y="4989195"/>
            <a:ext cx="55302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结合个股不同形态的涨停板投资机会</a:t>
            </a:r>
            <a:endParaRPr lang="zh-CN" b="1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关于买卖：趋势金叉的个股找60分钟买点，卖点死叉减仓做波段，双</a:t>
            </a:r>
            <a:r>
              <a:rPr lang="en-US" altLang="zh-CN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S</a:t>
            </a:r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点破位止盈！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ctr"/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涨停狙击之涨停打板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2640" y="843280"/>
            <a:ext cx="10586720" cy="5734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05375" y="843280"/>
            <a:ext cx="2731135" cy="23387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涨停晴雨表</a:t>
            </a:r>
            <a:r>
              <a:rPr lang="en-US" alt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打板情绪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64945" y="885825"/>
            <a:ext cx="3657600" cy="52292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97930" y="885825"/>
            <a:ext cx="4050665" cy="51428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涨停打板</a:t>
            </a:r>
            <a:r>
              <a:rPr lang="en-US" alt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最懂游资的打板工具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6095" y="923290"/>
            <a:ext cx="6459855" cy="4384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7442835" y="1330960"/>
            <a:ext cx="441515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叠加L2资金选股，大资金精准锁定</a:t>
            </a:r>
            <a:endParaRPr lang="zh-CN" altLang="en-US" b="1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 b="1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龙头股捕捉机会</a:t>
            </a:r>
            <a:endParaRPr lang="zh-CN" altLang="en-US" b="1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主力拉升：</a:t>
            </a:r>
            <a:r>
              <a:rPr lang="zh-CN" altLang="en-US" b="1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今日</a:t>
            </a:r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超大单与大单向上拉升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龙虎博弈：</a:t>
            </a:r>
            <a:r>
              <a:rPr lang="zh-CN" altLang="en-US" b="1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近3日</a:t>
            </a:r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出现龙虎榜席位成交，龙虎榜数据于交易日当天的下午5点左右更新。结合当前个股主题概念，判断是否有溢价机会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01" name="文本框 100"/>
          <p:cNvSpPr txBox="1"/>
          <p:nvPr>
            <p:custDataLst>
              <p:tags r:id="rId4"/>
            </p:custDataLst>
          </p:nvPr>
        </p:nvSpPr>
        <p:spPr>
          <a:xfrm>
            <a:off x="1579880" y="5307330"/>
            <a:ext cx="9031605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defTabSz="685800" fontAlgn="auto">
              <a:lnSpc>
                <a:spcPct val="130000"/>
              </a:lnSpc>
            </a:pPr>
            <a:r>
              <a:rPr lang="en-US" altLang="zh-CN" sz="20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L2</a:t>
            </a:r>
            <a:r>
              <a:rPr lang="zh-CN" altLang="en-US" sz="20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资金</a:t>
            </a:r>
            <a:r>
              <a:rPr lang="en-US" altLang="zh-CN" sz="20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+</a:t>
            </a:r>
            <a:r>
              <a:rPr lang="zh-CN" altLang="en-US" sz="20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游资资金结合打板投资机会</a:t>
            </a:r>
            <a:endParaRPr lang="zh-CN" altLang="en-US" sz="2000" b="1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ctr" defTabSz="685800" fontAlgn="auto">
              <a:lnSpc>
                <a:spcPct val="130000"/>
              </a:lnSpc>
            </a:pPr>
            <a:r>
              <a:rPr lang="zh-CN" altLang="en-US" sz="20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主力拉升：超大单资金流入</a:t>
            </a:r>
            <a:r>
              <a:rPr lang="en-US" altLang="zh-CN" sz="20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+</a:t>
            </a:r>
            <a:r>
              <a:rPr lang="zh-CN" altLang="en-US" sz="20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大单资金流入</a:t>
            </a:r>
            <a:endParaRPr lang="zh-CN" altLang="en-US" sz="2000" b="1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ctr" defTabSz="685800" fontAlgn="auto">
              <a:lnSpc>
                <a:spcPct val="130000"/>
              </a:lnSpc>
            </a:pPr>
            <a:r>
              <a:rPr lang="zh-CN" altLang="en-US" sz="20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龙虎博弈：游资资金大幅参与</a:t>
            </a:r>
            <a:endParaRPr lang="zh-CN" altLang="en-US" sz="2000" b="1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涨停打板</a:t>
            </a:r>
            <a:r>
              <a:rPr lang="en-US" alt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涨停栏目说明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84530" y="843280"/>
            <a:ext cx="11238865" cy="53695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1600" b="1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涨停板监控</a:t>
            </a:r>
            <a:endParaRPr lang="zh-CN" altLang="en-US" sz="1600" b="1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情绪热股：</a:t>
            </a:r>
            <a:r>
              <a:rPr lang="en-US" altLang="zh-CN" sz="16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N</a:t>
            </a:r>
            <a:r>
              <a:rPr lang="zh-CN" altLang="en-US" sz="16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</a:t>
            </a:r>
            <a:r>
              <a:rPr lang="en-US" altLang="zh-CN" sz="16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N</a:t>
            </a:r>
            <a:r>
              <a:rPr lang="zh-CN" altLang="en-US" sz="16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板，市场热度人气高</a:t>
            </a:r>
            <a:endParaRPr lang="zh-CN" altLang="en-US" sz="160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涨停板：当前涨停的个股</a:t>
            </a:r>
            <a:endParaRPr lang="zh-CN" altLang="en-US" sz="160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b="1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烂板：当天涨停开板后重新涨停，俗话说</a:t>
            </a:r>
            <a:r>
              <a:rPr lang="en-US" altLang="zh-CN" sz="1600" b="1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“</a:t>
            </a:r>
            <a:r>
              <a:rPr lang="zh-CN" altLang="en-US" sz="1600" b="1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烂板出大妖</a:t>
            </a:r>
            <a:r>
              <a:rPr lang="en-US" altLang="zh-CN" sz="1600" b="1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”</a:t>
            </a:r>
            <a:r>
              <a:rPr lang="zh-CN" altLang="en-US" sz="1600" b="1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，只有经历过涨停价分歧，参与人数足够多，妖股才能形成。</a:t>
            </a:r>
            <a:endParaRPr lang="zh-CN" altLang="en-US" sz="1600" b="1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b="1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反包板：前日涨停，昨日收阴线，今日涨停反包，表示经历过主力洗盘，再次拉升，强势做多！</a:t>
            </a:r>
            <a:endParaRPr lang="zh-CN" altLang="en-US" sz="1600" b="1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b="1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换手板：高换手率的涨停板，高换手意味着大量资金进出，交易相对活跃。</a:t>
            </a:r>
            <a:endParaRPr lang="zh-CN" altLang="en-US" sz="1600" b="1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160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b="1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打板监控</a:t>
            </a:r>
            <a:endParaRPr lang="zh-CN" altLang="en-US" sz="1600" b="1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炸板：当天涨停后开板，未涨停，开板后如果主力资金持续吸筹，强势做多！</a:t>
            </a:r>
            <a:endParaRPr lang="zh-CN" altLang="en-US" sz="160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b="1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低吸板：昨日收盘涨停，今日出现股价低走的情况，热门股状况下，主力资金反炒做多！</a:t>
            </a:r>
            <a:endParaRPr lang="zh-CN" altLang="en-US" sz="1600" b="1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b="1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二板定龙：赵老哥独门心法口诀！连续出现两个涨停板后，继续高开！主力资金加速，结合热门概念，寻找溢价机会</a:t>
            </a:r>
            <a:endParaRPr lang="zh-CN" altLang="en-US" sz="1600" b="1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b="1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潜力板：今天潜力涨停个股，叠加主力资金精准锁定强势龙头股！</a:t>
            </a:r>
            <a:endParaRPr lang="zh-CN" altLang="en-US" sz="1600" b="1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ts val="2200"/>
              </a:lnSpc>
            </a:pPr>
            <a:r>
              <a:rPr lang="zh-CN" altLang="en-US" sz="16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潜力反包：前日涨停，昨日收阴线，今日股价有涨停反包趋势，</a:t>
            </a:r>
            <a:r>
              <a:rPr lang="zh-CN" altLang="en-US" sz="16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表示经历过主力洗盘，再次拉升，强势做多！</a:t>
            </a:r>
            <a:endParaRPr lang="zh-CN" altLang="en-US" sz="160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ts val="2200"/>
              </a:lnSpc>
            </a:pPr>
            <a:r>
              <a:rPr lang="zh-CN" altLang="en-US" sz="16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昨日涨停板：昨日收盘涨停个股</a:t>
            </a:r>
            <a:endParaRPr lang="zh-CN" altLang="en-US" sz="160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ts val="2200"/>
              </a:lnSpc>
            </a:pPr>
            <a:endParaRPr lang="zh-CN" altLang="en-US" sz="160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987550" y="5998845"/>
            <a:ext cx="7021195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defTabSz="685800" fontAlgn="auto">
              <a:lnSpc>
                <a:spcPct val="130000"/>
              </a:lnSpc>
            </a:pPr>
            <a:r>
              <a:rPr lang="zh-CN" sz="2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游资打板独门心法</a:t>
            </a:r>
            <a:endParaRPr lang="zh-CN" sz="2400" b="1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54760" y="4012565"/>
            <a:ext cx="152209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执业编号:A1120619080002</a:t>
            </a:r>
            <a:endParaRPr lang="zh-CN" altLang="en-US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21</a:t>
            </a:r>
            <a:r>
              <a:rPr sz="3000" smtClean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</a:t>
            </a:r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endParaRPr lang="en-US" sz="30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89610" y="1763395"/>
            <a:ext cx="865822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sz="7000" smtClean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涨停晴雨表</a:t>
            </a:r>
            <a:r>
              <a:rPr lang="en-US" altLang="zh-CN" sz="7000" smtClean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  </a:t>
            </a:r>
            <a:r>
              <a:rPr lang="zh-CN" altLang="en-US" sz="7000" smtClean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情绪热股</a:t>
            </a:r>
            <a:r>
              <a:rPr lang="en-US" altLang="zh-CN" sz="7000" smtClean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  </a:t>
            </a:r>
            <a:endParaRPr lang="en-US" altLang="zh-CN" sz="7000" smtClean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169035" y="4561205"/>
            <a:ext cx="65335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经传多赢投资顾问，金融专业出身，坚持以资金推动论为研究核心，擅长主题风口擒龙头，独创软件经典战法：三色/三紫战法、价值龙头战法等，提倡用简单的方法稳健获利，同获2022年度经传金牌投顾。</a:t>
            </a: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97251" y="157459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行情解读</a:t>
            </a:r>
            <a:endParaRPr lang="en-US" altLang="zh-CN" sz="320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确认投资主题拐点</a:t>
            </a:r>
            <a:endParaRPr lang="en-US" altLang="zh-CN" sz="320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涨停狙击功能运用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67281" y="1635873"/>
            <a:ext cx="955040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 smtClean="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行情解读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指数涨跌，做资金的主题</a:t>
            </a:r>
            <a:endParaRPr lang="zh-CN" altLang="en-US" sz="4200" spc="-20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1135" y="5594985"/>
            <a:ext cx="11604625" cy="1045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平均股价关键信号：</a:t>
            </a:r>
            <a:r>
              <a:rPr lang="en-US" altLang="zh-CN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</a:t>
            </a:r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、牛熊线走平，</a:t>
            </a:r>
            <a:r>
              <a:rPr lang="en-US" altLang="zh-CN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、捕捞金叉，</a:t>
            </a:r>
            <a:r>
              <a:rPr lang="en-US" altLang="zh-CN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</a:t>
            </a:r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、</a:t>
            </a:r>
            <a:r>
              <a:rPr lang="en-US" altLang="zh-CN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B</a:t>
            </a:r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点信号。代表振兴牛二次启动</a:t>
            </a:r>
            <a:endParaRPr lang="zh-CN" altLang="en-US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科创板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B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点，科技创新代表，全面注册制背景下，结构性行情愈发明显，资金推动论的重要性、价值成长的重要性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ctr"/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做有资金的主题主线，才能大概率跑赢市场</a:t>
            </a:r>
            <a:endParaRPr lang="zh-CN" altLang="en-US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218565"/>
            <a:ext cx="6096000" cy="4130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48705" y="1222375"/>
            <a:ext cx="6085205" cy="41230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政策</a:t>
            </a:r>
            <a:r>
              <a:rPr lang="en-US" altLang="zh-CN" sz="42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+</a:t>
            </a:r>
            <a:r>
              <a:rPr lang="zh-CN" altLang="en-US" sz="42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资金</a:t>
            </a:r>
            <a:r>
              <a:rPr lang="en-US" altLang="zh-CN" sz="42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+</a:t>
            </a:r>
            <a:r>
              <a:rPr lang="zh-CN" altLang="en-US" sz="42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涨停，赚钱效应</a:t>
            </a:r>
            <a:endParaRPr lang="zh-CN" altLang="en-US" sz="4200" spc="-20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139190"/>
            <a:ext cx="7230745" cy="49187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309485" y="1254125"/>
            <a:ext cx="4882515" cy="46882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2023</a:t>
            </a: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三大关键词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95170" y="2699385"/>
            <a:ext cx="8503285" cy="26384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>
                <a:latin typeface="思源黑体 CN Medium" panose="020B0600000000000000" charset="-122"/>
                <a:ea typeface="思源黑体 CN Medium" panose="020B0600000000000000" charset="-122"/>
              </a:rPr>
              <a:t>三大关键词：行业龙头、国企混改、科技创新</a:t>
            </a:r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endParaRPr lang="zh-CN" altLang="en-US" sz="320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l">
              <a:buClrTx/>
              <a:buSzTx/>
              <a:buFontTx/>
            </a:pPr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具有持续增长及创新能力的行业头部企业，把握混合所有制改革机会的国有企业，领先的科技创新企业及产业链上下游优质标的</a:t>
            </a:r>
            <a:endParaRPr lang="zh-CN" altLang="en-US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确认投资主题拐点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中短期如何确认主题拐点？</a:t>
            </a:r>
            <a:endParaRPr lang="zh-CN" altLang="en-US" sz="4200" spc="-20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513205" y="1679575"/>
            <a:ext cx="971867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1，主题事件同步驱动；（</a:t>
            </a:r>
            <a:r>
              <a:rPr lang="zh-CN" altLang="en-US" sz="200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政策或消息面</a:t>
            </a: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</a:t>
            </a:r>
            <a:endParaRPr lang="zh-CN" altLang="en-US" sz="20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2，规模资金大幅流入此事件主题；（</a:t>
            </a:r>
            <a:r>
              <a:rPr lang="zh-CN" altLang="en-US" sz="200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资金推动论</a:t>
            </a: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</a:t>
            </a:r>
            <a:endParaRPr lang="zh-CN" altLang="en-US" sz="20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3，龙头个股出现，联动效应明显！（</a:t>
            </a:r>
            <a:r>
              <a:rPr lang="zh-CN" altLang="en-US" sz="200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龙头效应</a:t>
            </a: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</a:t>
            </a:r>
            <a:endParaRPr lang="zh-CN" altLang="en-US" sz="20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最好的热点主题，一定是市场状态，基本面（事件），资金面，趋势形成共振的方向！</a:t>
            </a: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(</a:t>
            </a:r>
            <a:r>
              <a:rPr lang="zh-CN" altLang="en-US" sz="20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选好主题就用主题猎手</a:t>
            </a: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）</a:t>
            </a:r>
            <a:endParaRPr lang="zh-CN" altLang="en-US" sz="20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4.xml><?xml version="1.0" encoding="utf-8"?>
<p:tagLst xmlns:p="http://schemas.openxmlformats.org/presentationml/2006/main">
  <p:tag name="KSO_WM_UNIT_PLACING_PICTURE_USER_VIEWPORT" val="{&quot;height&quot;:10800,&quot;width&quot;:6737}"/>
</p:tagLst>
</file>

<file path=ppt/tags/tag35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  <p:tag name="KSO_WM_UNIT_PLACING_PICTURE_USER_VIEWPORT" val="{&quot;height&quot;:12255,&quot;width&quot;:18015}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COMMONDATA" val="eyJoZGlkIjoiOTM4MGQ4MDgwOTU2MWIxMDlkMjEyNTBiYzdkODM4MjQifQ=="/>
  <p:tag name="KSO_WPP_MARK_KEY" val="257877f6-fe8c-4c47-ab4c-274c99a6a79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1378</Words>
  <Application>WPS 演示</Application>
  <PresentationFormat>自定义</PresentationFormat>
  <Paragraphs>132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Noto Sans S Chinese Medium</vt:lpstr>
      <vt:lpstr>DIN Black</vt:lpstr>
      <vt:lpstr>Calibri</vt:lpstr>
      <vt:lpstr>Arial Unicode MS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368</cp:revision>
  <dcterms:created xsi:type="dcterms:W3CDTF">2019-06-19T02:08:00Z</dcterms:created>
  <dcterms:modified xsi:type="dcterms:W3CDTF">2023-03-21T09:17:29Z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2471D2BCCC2F47519734FE3A4D7105F1</vt:lpwstr>
  </property>
</Properties>
</file>