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2"/>
  </p:notesMasterIdLst>
  <p:handoutMasterIdLst>
    <p:handoutMasterId r:id="rId23"/>
  </p:handoutMasterIdLst>
  <p:sldIdLst>
    <p:sldId id="4166" r:id="rId4"/>
    <p:sldId id="4167" r:id="rId5"/>
    <p:sldId id="4168" r:id="rId6"/>
    <p:sldId id="4406" r:id="rId7"/>
    <p:sldId id="4429" r:id="rId8"/>
    <p:sldId id="4428" r:id="rId9"/>
    <p:sldId id="4417" r:id="rId10"/>
    <p:sldId id="4418" r:id="rId11"/>
    <p:sldId id="4229" r:id="rId12"/>
    <p:sldId id="4425" r:id="rId13"/>
    <p:sldId id="4430" r:id="rId14"/>
    <p:sldId id="4426" r:id="rId15"/>
    <p:sldId id="4209" r:id="rId16"/>
    <p:sldId id="4183" r:id="rId17"/>
    <p:sldId id="4184" r:id="rId18"/>
    <p:sldId id="4241" r:id="rId19"/>
    <p:sldId id="4401" r:id="rId20"/>
    <p:sldId id="4402" r:id="rId21"/>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0" userDrawn="1">
          <p15:clr>
            <a:srgbClr val="A4A3A4"/>
          </p15:clr>
        </p15:guide>
        <p15:guide id="2" pos="383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F315F3"/>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0"/>
        <p:guide pos="383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gs" Target="tags/tag158.xml"/><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notesMaster" Target="notesMasters/notesMaster1.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0.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1.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9.xml"/><Relationship Id="rId6" Type="http://schemas.openxmlformats.org/officeDocument/2006/relationships/image" Target="../media/image53.png"/><Relationship Id="rId5" Type="http://schemas.openxmlformats.org/officeDocument/2006/relationships/tags" Target="../tags/tag148.xml"/><Relationship Id="rId4" Type="http://schemas.openxmlformats.org/officeDocument/2006/relationships/image" Target="../media/image3.png"/><Relationship Id="rId3" Type="http://schemas.openxmlformats.org/officeDocument/2006/relationships/tags" Target="../tags/tag147.xml"/><Relationship Id="rId2" Type="http://schemas.openxmlformats.org/officeDocument/2006/relationships/image" Target="../media/image1.png"/><Relationship Id="rId1" Type="http://schemas.openxmlformats.org/officeDocument/2006/relationships/tags" Target="../tags/tag146.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3.xml"/><Relationship Id="rId6" Type="http://schemas.openxmlformats.org/officeDocument/2006/relationships/image" Target="../media/image54.png"/><Relationship Id="rId5" Type="http://schemas.openxmlformats.org/officeDocument/2006/relationships/tags" Target="../tags/tag152.xml"/><Relationship Id="rId4" Type="http://schemas.openxmlformats.org/officeDocument/2006/relationships/image" Target="../media/image3.png"/><Relationship Id="rId3" Type="http://schemas.openxmlformats.org/officeDocument/2006/relationships/tags" Target="../tags/tag151.xml"/><Relationship Id="rId2" Type="http://schemas.openxmlformats.org/officeDocument/2006/relationships/image" Target="../media/image1.png"/><Relationship Id="rId1" Type="http://schemas.openxmlformats.org/officeDocument/2006/relationships/tags" Target="../tags/tag150.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image" Target="../media/image3.png"/><Relationship Id="rId3" Type="http://schemas.openxmlformats.org/officeDocument/2006/relationships/tags" Target="../tags/tag155.xml"/><Relationship Id="rId2" Type="http://schemas.openxmlformats.org/officeDocument/2006/relationships/image" Target="../media/image1.png"/><Relationship Id="rId1" Type="http://schemas.openxmlformats.org/officeDocument/2006/relationships/tags" Target="../tags/tag154.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34.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image" Target="../media/image10.png"/><Relationship Id="rId2" Type="http://schemas.openxmlformats.org/officeDocument/2006/relationships/tags" Target="../tags/tag131.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1" Type="http://schemas.openxmlformats.org/officeDocument/2006/relationships/slideLayout" Target="../slideLayouts/slideLayout2.xml"/><Relationship Id="rId10" Type="http://schemas.openxmlformats.org/officeDocument/2006/relationships/tags" Target="../tags/tag135.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6.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7.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牛线走平</a:t>
            </a: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超跌反弹</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184150" y="884555"/>
            <a:ext cx="4321175" cy="2337435"/>
          </a:xfrm>
          <a:prstGeom prst="rect">
            <a:avLst/>
          </a:prstGeom>
          <a:ln>
            <a:solidFill>
              <a:schemeClr val="accent1"/>
            </a:solidFill>
          </a:ln>
        </p:spPr>
      </p:pic>
      <p:pic>
        <p:nvPicPr>
          <p:cNvPr id="9" name="图片 8"/>
          <p:cNvPicPr>
            <a:picLocks noChangeAspect="1"/>
          </p:cNvPicPr>
          <p:nvPr/>
        </p:nvPicPr>
        <p:blipFill>
          <a:blip r:embed="rId2"/>
          <a:stretch>
            <a:fillRect/>
          </a:stretch>
        </p:blipFill>
        <p:spPr>
          <a:xfrm>
            <a:off x="1600835" y="2148840"/>
            <a:ext cx="4830445" cy="4139565"/>
          </a:xfrm>
          <a:prstGeom prst="rect">
            <a:avLst/>
          </a:prstGeom>
          <a:ln>
            <a:solidFill>
              <a:schemeClr val="accent1"/>
            </a:solidFill>
          </a:ln>
        </p:spPr>
      </p:pic>
      <p:pic>
        <p:nvPicPr>
          <p:cNvPr id="10" name="图片 9"/>
          <p:cNvPicPr>
            <a:picLocks noChangeAspect="1"/>
          </p:cNvPicPr>
          <p:nvPr/>
        </p:nvPicPr>
        <p:blipFill>
          <a:blip r:embed="rId3"/>
          <a:stretch>
            <a:fillRect/>
          </a:stretch>
        </p:blipFill>
        <p:spPr>
          <a:xfrm>
            <a:off x="8884920" y="3687445"/>
            <a:ext cx="3066415" cy="2543175"/>
          </a:xfrm>
          <a:prstGeom prst="rect">
            <a:avLst/>
          </a:prstGeom>
          <a:ln>
            <a:solidFill>
              <a:schemeClr val="accent1"/>
            </a:solidFill>
          </a:ln>
        </p:spPr>
      </p:pic>
      <p:pic>
        <p:nvPicPr>
          <p:cNvPr id="11" name="图片 10"/>
          <p:cNvPicPr>
            <a:picLocks noChangeAspect="1"/>
          </p:cNvPicPr>
          <p:nvPr/>
        </p:nvPicPr>
        <p:blipFill>
          <a:blip r:embed="rId4"/>
          <a:stretch>
            <a:fillRect/>
          </a:stretch>
        </p:blipFill>
        <p:spPr>
          <a:xfrm>
            <a:off x="5902325" y="727710"/>
            <a:ext cx="4455160" cy="3580130"/>
          </a:xfrm>
          <a:prstGeom prst="rect">
            <a:avLst/>
          </a:prstGeom>
          <a:ln>
            <a:solidFill>
              <a:schemeClr val="accent1"/>
            </a:solidFill>
          </a:ln>
        </p:spPr>
      </p:pic>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大波段超跌（海洋状态低位）</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170815" y="844550"/>
            <a:ext cx="5384800" cy="3335655"/>
          </a:xfrm>
          <a:prstGeom prst="rect">
            <a:avLst/>
          </a:prstGeom>
          <a:ln>
            <a:solidFill>
              <a:schemeClr val="accent1"/>
            </a:solidFill>
          </a:ln>
        </p:spPr>
      </p:pic>
      <p:pic>
        <p:nvPicPr>
          <p:cNvPr id="9" name="图片 8"/>
          <p:cNvPicPr>
            <a:picLocks noChangeAspect="1"/>
          </p:cNvPicPr>
          <p:nvPr/>
        </p:nvPicPr>
        <p:blipFill>
          <a:blip r:embed="rId2"/>
          <a:stretch>
            <a:fillRect/>
          </a:stretch>
        </p:blipFill>
        <p:spPr>
          <a:xfrm>
            <a:off x="5166995" y="727710"/>
            <a:ext cx="5810885" cy="2990850"/>
          </a:xfrm>
          <a:prstGeom prst="rect">
            <a:avLst/>
          </a:prstGeom>
          <a:ln>
            <a:solidFill>
              <a:schemeClr val="accent1"/>
            </a:solidFill>
          </a:ln>
        </p:spPr>
      </p:pic>
      <p:pic>
        <p:nvPicPr>
          <p:cNvPr id="10" name="图片 9"/>
          <p:cNvPicPr>
            <a:picLocks noChangeAspect="1"/>
          </p:cNvPicPr>
          <p:nvPr/>
        </p:nvPicPr>
        <p:blipFill>
          <a:blip r:embed="rId3"/>
          <a:stretch>
            <a:fillRect/>
          </a:stretch>
        </p:blipFill>
        <p:spPr>
          <a:xfrm>
            <a:off x="1770380" y="3329940"/>
            <a:ext cx="4473575" cy="3023235"/>
          </a:xfrm>
          <a:prstGeom prst="rect">
            <a:avLst/>
          </a:prstGeom>
          <a:ln>
            <a:solidFill>
              <a:schemeClr val="accent1"/>
            </a:solidFill>
          </a:ln>
        </p:spPr>
      </p:pic>
      <p:pic>
        <p:nvPicPr>
          <p:cNvPr id="11" name="图片 10"/>
          <p:cNvPicPr>
            <a:picLocks noChangeAspect="1"/>
          </p:cNvPicPr>
          <p:nvPr/>
        </p:nvPicPr>
        <p:blipFill>
          <a:blip r:embed="rId4"/>
          <a:stretch>
            <a:fillRect/>
          </a:stretch>
        </p:blipFill>
        <p:spPr>
          <a:xfrm>
            <a:off x="7009130" y="3147060"/>
            <a:ext cx="4777740" cy="3147060"/>
          </a:xfrm>
          <a:prstGeom prst="rect">
            <a:avLst/>
          </a:prstGeom>
          <a:ln>
            <a:solidFill>
              <a:schemeClr val="accent1"/>
            </a:solidFill>
          </a:ln>
        </p:spPr>
      </p:pic>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个月后</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实物"/>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154045" y="1625600"/>
            <a:ext cx="9107170" cy="2108835"/>
          </a:xfrm>
          <a:prstGeom prst="rect">
            <a:avLst/>
          </a:prstGeom>
          <a:noFill/>
        </p:spPr>
        <p:txBody>
          <a:bodyPr wrap="square" rtlCol="0">
            <a:noAutofit/>
          </a:bodyPr>
          <a:p>
            <a:pPr algn="ctr">
              <a:lnSpc>
                <a:spcPct val="90000"/>
              </a:lnSpc>
            </a:pPr>
            <a:r>
              <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情绪释放，反弹在即</a:t>
            </a:r>
            <a:endPar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2026.3.22</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286385" y="829310"/>
            <a:ext cx="3197860" cy="3132455"/>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大盘：大周期死叉，进入震荡</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custDataLst>
              <p:tags r:id="rId2"/>
            </p:custDataLst>
          </p:nvPr>
        </p:nvPicPr>
        <p:blipFill>
          <a:blip r:embed="rId3"/>
          <a:stretch>
            <a:fillRect/>
          </a:stretch>
        </p:blipFill>
        <p:spPr>
          <a:xfrm>
            <a:off x="3565525" y="829310"/>
            <a:ext cx="3310890" cy="3131820"/>
          </a:xfrm>
          <a:prstGeom prst="rect">
            <a:avLst/>
          </a:prstGeom>
          <a:ln>
            <a:solidFill>
              <a:schemeClr val="accent1"/>
            </a:solidFill>
          </a:ln>
        </p:spPr>
      </p:pic>
      <p:sp>
        <p:nvSpPr>
          <p:cNvPr id="7" name="文本框 6"/>
          <p:cNvSpPr txBox="1"/>
          <p:nvPr>
            <p:custDataLst>
              <p:tags r:id="rId4"/>
            </p:custDataLst>
          </p:nvPr>
        </p:nvSpPr>
        <p:spPr>
          <a:xfrm>
            <a:off x="2088515" y="3249930"/>
            <a:ext cx="752475" cy="377825"/>
          </a:xfrm>
          <a:prstGeom prst="rect">
            <a:avLst/>
          </a:prstGeom>
          <a:noFill/>
        </p:spPr>
        <p:txBody>
          <a:bodyPr wrap="square" rtlCol="0">
            <a:noAutofit/>
          </a:bodyPr>
          <a:p>
            <a:r>
              <a:rPr lang="zh-CN" altLang="en-US">
                <a:highlight>
                  <a:srgbClr val="FFFF00"/>
                </a:highlight>
              </a:rPr>
              <a:t>周线</a:t>
            </a:r>
            <a:endParaRPr lang="zh-CN" altLang="en-US">
              <a:highlight>
                <a:srgbClr val="FFFF00"/>
              </a:highlight>
            </a:endParaRPr>
          </a:p>
        </p:txBody>
      </p:sp>
      <p:sp>
        <p:nvSpPr>
          <p:cNvPr id="10" name="文本框 9"/>
          <p:cNvSpPr txBox="1"/>
          <p:nvPr>
            <p:custDataLst>
              <p:tags r:id="rId5"/>
            </p:custDataLst>
          </p:nvPr>
        </p:nvSpPr>
        <p:spPr>
          <a:xfrm>
            <a:off x="4897120" y="3429000"/>
            <a:ext cx="1198880" cy="368300"/>
          </a:xfrm>
          <a:prstGeom prst="rect">
            <a:avLst/>
          </a:prstGeom>
          <a:noFill/>
        </p:spPr>
        <p:txBody>
          <a:bodyPr wrap="square" rtlCol="0">
            <a:spAutoFit/>
          </a:bodyPr>
          <a:p>
            <a:r>
              <a:rPr lang="zh-CN" altLang="en-US">
                <a:highlight>
                  <a:srgbClr val="FFFF00"/>
                </a:highlight>
              </a:rPr>
              <a:t>月线</a:t>
            </a:r>
            <a:endParaRPr lang="zh-CN" altLang="en-US">
              <a:highlight>
                <a:srgbClr val="FFFF00"/>
              </a:highlight>
            </a:endParaRPr>
          </a:p>
        </p:txBody>
      </p:sp>
      <p:sp>
        <p:nvSpPr>
          <p:cNvPr id="12" name="文本框 11"/>
          <p:cNvSpPr txBox="1"/>
          <p:nvPr/>
        </p:nvSpPr>
        <p:spPr>
          <a:xfrm>
            <a:off x="95885" y="4177030"/>
            <a:ext cx="5844540" cy="1529715"/>
          </a:xfrm>
          <a:prstGeom prst="rect">
            <a:avLst/>
          </a:prstGeom>
          <a:noFill/>
        </p:spPr>
        <p:txBody>
          <a:bodyPr wrap="square" rtlCol="0">
            <a:spAutoFit/>
          </a:bodyPr>
          <a:p>
            <a:pPr>
              <a:lnSpc>
                <a:spcPct val="130000"/>
              </a:lnSpc>
            </a:pPr>
            <a:r>
              <a:rPr lang="zh-CN" altLang="en-US"/>
              <a:t>①技术面：周期共振死叉调整释放。（</a:t>
            </a:r>
            <a:r>
              <a:rPr lang="zh-CN" altLang="en-US">
                <a:solidFill>
                  <a:srgbClr val="0029DA"/>
                </a:solidFill>
              </a:rPr>
              <a:t>回档破位</a:t>
            </a:r>
            <a:r>
              <a:rPr lang="zh-CN" altLang="en-US"/>
              <a:t>）</a:t>
            </a:r>
            <a:endParaRPr lang="zh-CN" altLang="en-US"/>
          </a:p>
          <a:p>
            <a:pPr>
              <a:lnSpc>
                <a:spcPct val="130000"/>
              </a:lnSpc>
            </a:pPr>
            <a:r>
              <a:rPr lang="zh-CN" altLang="en-US"/>
              <a:t>②外围：中东战事持续影响全球市场。（</a:t>
            </a:r>
            <a:r>
              <a:rPr lang="zh-CN" altLang="en-US">
                <a:solidFill>
                  <a:srgbClr val="0029DA"/>
                </a:solidFill>
              </a:rPr>
              <a:t>通胀，金属跌</a:t>
            </a:r>
            <a:r>
              <a:rPr lang="zh-CN" altLang="en-US"/>
              <a:t>）</a:t>
            </a:r>
            <a:endParaRPr lang="zh-CN" altLang="en-US"/>
          </a:p>
          <a:p>
            <a:pPr>
              <a:lnSpc>
                <a:spcPct val="130000"/>
              </a:lnSpc>
            </a:pPr>
            <a:r>
              <a:rPr lang="zh-CN" altLang="en-US"/>
              <a:t>③情绪面：</a:t>
            </a:r>
            <a:r>
              <a:rPr lang="en-US" altLang="zh-CN"/>
              <a:t>KDJ-8</a:t>
            </a:r>
            <a:r>
              <a:rPr lang="zh-CN" altLang="en-US"/>
              <a:t>，超跌易产生反弹。（</a:t>
            </a:r>
            <a:r>
              <a:rPr lang="zh-CN" altLang="en-US">
                <a:solidFill>
                  <a:srgbClr val="0029DA"/>
                </a:solidFill>
              </a:rPr>
              <a:t>基金左侧</a:t>
            </a:r>
            <a:r>
              <a:rPr lang="zh-CN" altLang="en-US"/>
              <a:t>）</a:t>
            </a:r>
            <a:endParaRPr lang="zh-CN" altLang="en-US"/>
          </a:p>
          <a:p>
            <a:pPr>
              <a:lnSpc>
                <a:spcPct val="130000"/>
              </a:lnSpc>
            </a:pPr>
            <a:r>
              <a:rPr lang="zh-CN" altLang="en-US"/>
              <a:t>④量化干扰：触及量化平仓线（</a:t>
            </a:r>
            <a:r>
              <a:rPr lang="zh-CN" altLang="en-US">
                <a:solidFill>
                  <a:srgbClr val="0029DA"/>
                </a:solidFill>
                <a:sym typeface="+mn-ea"/>
              </a:rPr>
              <a:t>短期</a:t>
            </a:r>
            <a:r>
              <a:rPr lang="zh-CN" altLang="en-US">
                <a:solidFill>
                  <a:srgbClr val="0029DA"/>
                </a:solidFill>
              </a:rPr>
              <a:t>跌幅扩大</a:t>
            </a:r>
            <a:r>
              <a:rPr lang="zh-CN" altLang="en-US"/>
              <a:t>）</a:t>
            </a:r>
            <a:endParaRPr lang="zh-CN" altLang="en-US"/>
          </a:p>
        </p:txBody>
      </p:sp>
      <p:pic>
        <p:nvPicPr>
          <p:cNvPr id="4" name="图片 3"/>
          <p:cNvPicPr>
            <a:picLocks noChangeAspect="1"/>
          </p:cNvPicPr>
          <p:nvPr/>
        </p:nvPicPr>
        <p:blipFill>
          <a:blip r:embed="rId6"/>
          <a:stretch>
            <a:fillRect/>
          </a:stretch>
        </p:blipFill>
        <p:spPr>
          <a:xfrm>
            <a:off x="5854065" y="3138805"/>
            <a:ext cx="6040120" cy="3246755"/>
          </a:xfrm>
          <a:prstGeom prst="rect">
            <a:avLst/>
          </a:prstGeom>
          <a:ln>
            <a:solidFill>
              <a:schemeClr val="accent1"/>
            </a:solidFill>
          </a:ln>
        </p:spPr>
      </p:pic>
      <p:sp>
        <p:nvSpPr>
          <p:cNvPr id="5" name="文本框 4"/>
          <p:cNvSpPr txBox="1"/>
          <p:nvPr/>
        </p:nvSpPr>
        <p:spPr>
          <a:xfrm>
            <a:off x="8189595" y="4523740"/>
            <a:ext cx="3704590" cy="922020"/>
          </a:xfrm>
          <a:prstGeom prst="rect">
            <a:avLst/>
          </a:prstGeom>
          <a:noFill/>
        </p:spPr>
        <p:txBody>
          <a:bodyPr wrap="square" rtlCol="0">
            <a:spAutoFit/>
          </a:bodyPr>
          <a:p>
            <a:r>
              <a:rPr lang="zh-CN" altLang="en-US">
                <a:highlight>
                  <a:srgbClr val="FFFF00"/>
                </a:highlight>
              </a:rPr>
              <a:t>每次市场跌破</a:t>
            </a:r>
            <a:r>
              <a:rPr lang="en-US" altLang="zh-CN">
                <a:highlight>
                  <a:srgbClr val="FFFF00"/>
                </a:highlight>
              </a:rPr>
              <a:t>60</a:t>
            </a:r>
            <a:r>
              <a:rPr lang="zh-CN" altLang="en-US">
                <a:highlight>
                  <a:srgbClr val="FFFF00"/>
                </a:highlight>
              </a:rPr>
              <a:t>日线都是黄金坑</a:t>
            </a:r>
            <a:endParaRPr lang="zh-CN" altLang="en-US">
              <a:highlight>
                <a:srgbClr val="FFFF00"/>
              </a:highlight>
            </a:endParaRPr>
          </a:p>
          <a:p>
            <a:r>
              <a:rPr lang="en-US" altLang="zh-CN">
                <a:highlight>
                  <a:srgbClr val="FFFF00"/>
                </a:highlight>
              </a:rPr>
              <a:t>a.</a:t>
            </a:r>
            <a:r>
              <a:rPr lang="zh-CN" altLang="en-US">
                <a:highlight>
                  <a:srgbClr val="FFFF00"/>
                </a:highlight>
              </a:rPr>
              <a:t>时间调整</a:t>
            </a:r>
            <a:endParaRPr lang="zh-CN" altLang="en-US">
              <a:highlight>
                <a:srgbClr val="FFFF00"/>
              </a:highlight>
            </a:endParaRPr>
          </a:p>
          <a:p>
            <a:r>
              <a:rPr lang="en-US" altLang="zh-CN">
                <a:highlight>
                  <a:srgbClr val="FFFF00"/>
                </a:highlight>
              </a:rPr>
              <a:t>b.</a:t>
            </a:r>
            <a:r>
              <a:rPr lang="zh-CN" altLang="en-US">
                <a:highlight>
                  <a:srgbClr val="FFFF00"/>
                </a:highlight>
              </a:rPr>
              <a:t>空间调整</a:t>
            </a:r>
            <a:endParaRPr lang="zh-CN" altLang="en-US">
              <a:highlight>
                <a:srgbClr val="FFFF00"/>
              </a:highlight>
            </a:endParaRPr>
          </a:p>
        </p:txBody>
      </p:sp>
      <p:pic>
        <p:nvPicPr>
          <p:cNvPr id="8" name="图片 7"/>
          <p:cNvPicPr>
            <a:picLocks noChangeAspect="1"/>
          </p:cNvPicPr>
          <p:nvPr/>
        </p:nvPicPr>
        <p:blipFill>
          <a:blip r:embed="rId7"/>
          <a:stretch>
            <a:fillRect/>
          </a:stretch>
        </p:blipFill>
        <p:spPr>
          <a:xfrm>
            <a:off x="6876415" y="768350"/>
            <a:ext cx="4458335" cy="2239645"/>
          </a:xfrm>
          <a:prstGeom prst="rect">
            <a:avLst/>
          </a:prstGeom>
          <a:ln>
            <a:solidFill>
              <a:schemeClr val="accent1"/>
            </a:solidFill>
          </a:ln>
        </p:spPr>
      </p:pic>
    </p:spTree>
    <p:custDataLst>
      <p:tags r:id="rId8"/>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大盘：短期风险仍在释放</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8" name="图片 7"/>
          <p:cNvPicPr>
            <a:picLocks noChangeAspect="1"/>
          </p:cNvPicPr>
          <p:nvPr/>
        </p:nvPicPr>
        <p:blipFill>
          <a:blip r:embed="rId1"/>
          <a:stretch>
            <a:fillRect/>
          </a:stretch>
        </p:blipFill>
        <p:spPr>
          <a:xfrm>
            <a:off x="551815" y="967740"/>
            <a:ext cx="3086100" cy="2409825"/>
          </a:xfrm>
          <a:prstGeom prst="rect">
            <a:avLst/>
          </a:prstGeom>
          <a:ln>
            <a:solidFill>
              <a:schemeClr val="accent1"/>
            </a:solidFill>
          </a:ln>
        </p:spPr>
      </p:pic>
      <p:pic>
        <p:nvPicPr>
          <p:cNvPr id="9" name="图片 8"/>
          <p:cNvPicPr>
            <a:picLocks noChangeAspect="1"/>
          </p:cNvPicPr>
          <p:nvPr/>
        </p:nvPicPr>
        <p:blipFill>
          <a:blip r:embed="rId2"/>
          <a:stretch>
            <a:fillRect/>
          </a:stretch>
        </p:blipFill>
        <p:spPr>
          <a:xfrm>
            <a:off x="3900170" y="967740"/>
            <a:ext cx="7582535" cy="2386965"/>
          </a:xfrm>
          <a:prstGeom prst="rect">
            <a:avLst/>
          </a:prstGeom>
          <a:ln>
            <a:solidFill>
              <a:schemeClr val="accent1"/>
            </a:solidFill>
          </a:ln>
        </p:spPr>
      </p:pic>
      <p:pic>
        <p:nvPicPr>
          <p:cNvPr id="11" name="图片 10"/>
          <p:cNvPicPr>
            <a:picLocks noChangeAspect="1"/>
          </p:cNvPicPr>
          <p:nvPr/>
        </p:nvPicPr>
        <p:blipFill>
          <a:blip r:embed="rId3"/>
          <a:srcRect t="5505"/>
          <a:stretch>
            <a:fillRect/>
          </a:stretch>
        </p:blipFill>
        <p:spPr>
          <a:xfrm>
            <a:off x="138430" y="3651250"/>
            <a:ext cx="4213860" cy="2654935"/>
          </a:xfrm>
          <a:prstGeom prst="rect">
            <a:avLst/>
          </a:prstGeom>
          <a:ln>
            <a:solidFill>
              <a:schemeClr val="accent1"/>
            </a:solidFill>
          </a:ln>
        </p:spPr>
      </p:pic>
      <p:pic>
        <p:nvPicPr>
          <p:cNvPr id="13" name="图片 12"/>
          <p:cNvPicPr>
            <a:picLocks noChangeAspect="1"/>
          </p:cNvPicPr>
          <p:nvPr/>
        </p:nvPicPr>
        <p:blipFill>
          <a:blip r:embed="rId4"/>
          <a:stretch>
            <a:fillRect/>
          </a:stretch>
        </p:blipFill>
        <p:spPr>
          <a:xfrm>
            <a:off x="4375785" y="3554095"/>
            <a:ext cx="3440430" cy="1558290"/>
          </a:xfrm>
          <a:prstGeom prst="rect">
            <a:avLst/>
          </a:prstGeom>
          <a:ln>
            <a:solidFill>
              <a:schemeClr val="accent1"/>
            </a:solidFill>
          </a:ln>
        </p:spPr>
      </p:pic>
      <p:pic>
        <p:nvPicPr>
          <p:cNvPr id="15" name="图片 14"/>
          <p:cNvPicPr>
            <a:picLocks noChangeAspect="1"/>
          </p:cNvPicPr>
          <p:nvPr/>
        </p:nvPicPr>
        <p:blipFill>
          <a:blip r:embed="rId5"/>
          <a:stretch>
            <a:fillRect/>
          </a:stretch>
        </p:blipFill>
        <p:spPr>
          <a:xfrm>
            <a:off x="4295775" y="5163185"/>
            <a:ext cx="4029075" cy="1143000"/>
          </a:xfrm>
          <a:prstGeom prst="rect">
            <a:avLst/>
          </a:prstGeom>
          <a:ln>
            <a:solidFill>
              <a:schemeClr val="accent1"/>
            </a:solidFill>
          </a:ln>
        </p:spPr>
      </p:pic>
      <p:pic>
        <p:nvPicPr>
          <p:cNvPr id="16" name="图片 15"/>
          <p:cNvPicPr>
            <a:picLocks noChangeAspect="1"/>
          </p:cNvPicPr>
          <p:nvPr/>
        </p:nvPicPr>
        <p:blipFill>
          <a:blip r:embed="rId6"/>
          <a:stretch>
            <a:fillRect/>
          </a:stretch>
        </p:blipFill>
        <p:spPr>
          <a:xfrm>
            <a:off x="7839710" y="3043555"/>
            <a:ext cx="3009900" cy="771525"/>
          </a:xfrm>
          <a:prstGeom prst="rect">
            <a:avLst/>
          </a:prstGeom>
          <a:ln>
            <a:solidFill>
              <a:schemeClr val="accent1"/>
            </a:solidFill>
          </a:ln>
        </p:spPr>
      </p:pic>
      <p:pic>
        <p:nvPicPr>
          <p:cNvPr id="17" name="图片 16"/>
          <p:cNvPicPr>
            <a:picLocks noChangeAspect="1"/>
          </p:cNvPicPr>
          <p:nvPr/>
        </p:nvPicPr>
        <p:blipFill>
          <a:blip r:embed="rId7"/>
          <a:stretch>
            <a:fillRect/>
          </a:stretch>
        </p:blipFill>
        <p:spPr>
          <a:xfrm>
            <a:off x="7816215" y="3893185"/>
            <a:ext cx="3933825" cy="1009650"/>
          </a:xfrm>
          <a:prstGeom prst="rect">
            <a:avLst/>
          </a:prstGeom>
          <a:ln>
            <a:solidFill>
              <a:schemeClr val="accent1"/>
            </a:solidFill>
          </a:ln>
        </p:spPr>
      </p:pic>
      <p:pic>
        <p:nvPicPr>
          <p:cNvPr id="18" name="图片 17"/>
          <p:cNvPicPr>
            <a:picLocks noChangeAspect="1"/>
          </p:cNvPicPr>
          <p:nvPr/>
        </p:nvPicPr>
        <p:blipFill>
          <a:blip r:embed="rId8"/>
          <a:stretch>
            <a:fillRect/>
          </a:stretch>
        </p:blipFill>
        <p:spPr>
          <a:xfrm>
            <a:off x="8081010" y="4980940"/>
            <a:ext cx="3566795" cy="1273175"/>
          </a:xfrm>
          <a:prstGeom prst="rect">
            <a:avLst/>
          </a:prstGeom>
          <a:ln>
            <a:solidFill>
              <a:schemeClr val="accent1"/>
            </a:solidFill>
          </a:ln>
        </p:spPr>
      </p:pic>
      <p:pic>
        <p:nvPicPr>
          <p:cNvPr id="3" name="图片 2"/>
          <p:cNvPicPr>
            <a:picLocks noChangeAspect="1"/>
          </p:cNvPicPr>
          <p:nvPr/>
        </p:nvPicPr>
        <p:blipFill>
          <a:blip r:embed="rId9"/>
          <a:stretch>
            <a:fillRect/>
          </a:stretch>
        </p:blipFill>
        <p:spPr>
          <a:xfrm>
            <a:off x="6674485" y="967740"/>
            <a:ext cx="4808220" cy="1050290"/>
          </a:xfrm>
          <a:prstGeom prst="rect">
            <a:avLst/>
          </a:prstGeom>
          <a:ln>
            <a:solidFill>
              <a:schemeClr val="accent1"/>
            </a:solidFill>
          </a:ln>
        </p:spPr>
      </p:pic>
    </p:spTree>
    <p:custDataLst>
      <p:tags r:id="rId10"/>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大盘风格：红利</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防守</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权重</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8" name="图片 7"/>
          <p:cNvPicPr>
            <a:picLocks noChangeAspect="1"/>
          </p:cNvPicPr>
          <p:nvPr/>
        </p:nvPicPr>
        <p:blipFill>
          <a:blip r:embed="rId1"/>
          <a:stretch>
            <a:fillRect/>
          </a:stretch>
        </p:blipFill>
        <p:spPr>
          <a:xfrm>
            <a:off x="222250" y="881380"/>
            <a:ext cx="4812665" cy="342773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5097780" y="881380"/>
            <a:ext cx="4930775" cy="2395855"/>
          </a:xfrm>
          <a:prstGeom prst="rect">
            <a:avLst/>
          </a:prstGeom>
          <a:ln>
            <a:solidFill>
              <a:schemeClr val="accent1"/>
            </a:solidFill>
          </a:ln>
        </p:spPr>
      </p:pic>
      <p:pic>
        <p:nvPicPr>
          <p:cNvPr id="3" name="图片 2"/>
          <p:cNvPicPr>
            <a:picLocks noChangeAspect="1"/>
          </p:cNvPicPr>
          <p:nvPr/>
        </p:nvPicPr>
        <p:blipFill>
          <a:blip r:embed="rId3"/>
          <a:stretch>
            <a:fillRect/>
          </a:stretch>
        </p:blipFill>
        <p:spPr>
          <a:xfrm>
            <a:off x="5466080" y="3429000"/>
            <a:ext cx="2769870" cy="2702560"/>
          </a:xfrm>
          <a:prstGeom prst="rect">
            <a:avLst/>
          </a:prstGeom>
          <a:ln>
            <a:solidFill>
              <a:schemeClr val="accent1"/>
            </a:solidFill>
          </a:ln>
        </p:spPr>
      </p:pic>
      <p:sp>
        <p:nvSpPr>
          <p:cNvPr id="5" name="文本框 4"/>
          <p:cNvSpPr txBox="1"/>
          <p:nvPr/>
        </p:nvSpPr>
        <p:spPr>
          <a:xfrm>
            <a:off x="8553450" y="3681095"/>
            <a:ext cx="3132455" cy="1476375"/>
          </a:xfrm>
          <a:prstGeom prst="rect">
            <a:avLst/>
          </a:prstGeom>
          <a:noFill/>
        </p:spPr>
        <p:txBody>
          <a:bodyPr wrap="square" rtlCol="0">
            <a:spAutoFit/>
          </a:bodyPr>
          <a:p>
            <a:r>
              <a:rPr lang="zh-CN" altLang="en-US">
                <a:solidFill>
                  <a:srgbClr val="FF0000"/>
                </a:solidFill>
              </a:rPr>
              <a:t>目前坚挺板块</a:t>
            </a:r>
            <a:endParaRPr lang="en-US" altLang="zh-CN">
              <a:solidFill>
                <a:srgbClr val="FF0000"/>
              </a:solidFill>
            </a:endParaRPr>
          </a:p>
          <a:p>
            <a:r>
              <a:rPr lang="en-US" altLang="zh-CN"/>
              <a:t>1.</a:t>
            </a:r>
            <a:r>
              <a:rPr lang="zh-CN" altLang="en-US"/>
              <a:t>光模块</a:t>
            </a:r>
            <a:endParaRPr lang="zh-CN" altLang="en-US"/>
          </a:p>
          <a:p>
            <a:r>
              <a:rPr lang="en-US" altLang="zh-CN"/>
              <a:t>2.</a:t>
            </a:r>
            <a:r>
              <a:rPr lang="zh-CN" altLang="en-US"/>
              <a:t>电力（火电、风电、光伏等）</a:t>
            </a:r>
            <a:endParaRPr lang="zh-CN" altLang="en-US"/>
          </a:p>
          <a:p>
            <a:r>
              <a:rPr lang="en-US" altLang="zh-CN"/>
              <a:t>3.</a:t>
            </a:r>
            <a:r>
              <a:rPr lang="zh-CN" altLang="en-US"/>
              <a:t>银行</a:t>
            </a:r>
            <a:endParaRPr lang="zh-CN" altLang="en-US"/>
          </a:p>
          <a:p>
            <a:r>
              <a:rPr lang="en-US" altLang="zh-CN"/>
              <a:t>4.</a:t>
            </a:r>
            <a:r>
              <a:rPr lang="zh-CN" altLang="en-US"/>
              <a:t>存储芯片</a:t>
            </a:r>
            <a:endParaRPr lang="zh-CN" altLang="en-US"/>
          </a:p>
        </p:txBody>
      </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逆周期模型的对冲</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11" name="图片 10"/>
          <p:cNvPicPr>
            <a:picLocks noChangeAspect="1"/>
          </p:cNvPicPr>
          <p:nvPr/>
        </p:nvPicPr>
        <p:blipFill>
          <a:blip r:embed="rId1"/>
          <a:srcRect r="22976"/>
          <a:stretch>
            <a:fillRect/>
          </a:stretch>
        </p:blipFill>
        <p:spPr>
          <a:xfrm>
            <a:off x="174625" y="883920"/>
            <a:ext cx="4375785" cy="3560445"/>
          </a:xfrm>
          <a:prstGeom prst="rect">
            <a:avLst/>
          </a:prstGeom>
          <a:ln>
            <a:solidFill>
              <a:schemeClr val="accent1"/>
            </a:solidFill>
          </a:ln>
        </p:spPr>
      </p:pic>
      <p:pic>
        <p:nvPicPr>
          <p:cNvPr id="13" name="图片 12"/>
          <p:cNvPicPr>
            <a:picLocks noChangeAspect="1"/>
          </p:cNvPicPr>
          <p:nvPr/>
        </p:nvPicPr>
        <p:blipFill>
          <a:blip r:embed="rId2"/>
          <a:stretch>
            <a:fillRect/>
          </a:stretch>
        </p:blipFill>
        <p:spPr>
          <a:xfrm>
            <a:off x="1208405" y="3914775"/>
            <a:ext cx="3648710" cy="2265680"/>
          </a:xfrm>
          <a:prstGeom prst="rect">
            <a:avLst/>
          </a:prstGeom>
          <a:ln>
            <a:solidFill>
              <a:schemeClr val="accent1"/>
            </a:solidFill>
          </a:ln>
        </p:spPr>
      </p:pic>
      <p:sp>
        <p:nvSpPr>
          <p:cNvPr id="15" name="文本框 14"/>
          <p:cNvSpPr txBox="1"/>
          <p:nvPr/>
        </p:nvSpPr>
        <p:spPr>
          <a:xfrm>
            <a:off x="8411845" y="5139055"/>
            <a:ext cx="2258695" cy="1198880"/>
          </a:xfrm>
          <a:prstGeom prst="rect">
            <a:avLst/>
          </a:prstGeom>
          <a:noFill/>
        </p:spPr>
        <p:txBody>
          <a:bodyPr wrap="square" rtlCol="0">
            <a:spAutoFit/>
          </a:bodyPr>
          <a:p>
            <a:r>
              <a:rPr lang="zh-CN" altLang="en-US" sz="1200">
                <a:solidFill>
                  <a:schemeClr val="bg1">
                    <a:lumMod val="50000"/>
                  </a:schemeClr>
                </a:solidFill>
              </a:rPr>
              <a:t>以上为特定客户、特定时间区间的历史业绩，个别情况不代表普遍现象，个股历史涨幅不预示其未来表现，过往收益亦不代表未来收益承诺。市场有风险，投资需谨慎！</a:t>
            </a:r>
            <a:endParaRPr lang="zh-CN" altLang="en-US" sz="1200">
              <a:solidFill>
                <a:schemeClr val="bg1">
                  <a:lumMod val="50000"/>
                </a:schemeClr>
              </a:solidFill>
            </a:endParaRPr>
          </a:p>
        </p:txBody>
      </p:sp>
      <p:sp>
        <p:nvSpPr>
          <p:cNvPr id="16" name="文本框 15"/>
          <p:cNvSpPr txBox="1"/>
          <p:nvPr/>
        </p:nvSpPr>
        <p:spPr>
          <a:xfrm>
            <a:off x="9083040" y="3980180"/>
            <a:ext cx="2611120" cy="922020"/>
          </a:xfrm>
          <a:prstGeom prst="rect">
            <a:avLst/>
          </a:prstGeom>
          <a:noFill/>
        </p:spPr>
        <p:txBody>
          <a:bodyPr wrap="square" rtlCol="0">
            <a:spAutoFit/>
          </a:bodyPr>
          <a:p>
            <a:r>
              <a:rPr lang="zh-CN" altLang="en-US">
                <a:highlight>
                  <a:srgbClr val="FFFF00"/>
                </a:highlight>
              </a:rPr>
              <a:t>大盘周线死叉，逆周期刚周线金叉个股反而具备操作性。</a:t>
            </a:r>
            <a:endParaRPr lang="zh-CN" altLang="en-US">
              <a:highlight>
                <a:srgbClr val="FFFF00"/>
              </a:highlight>
            </a:endParaRPr>
          </a:p>
        </p:txBody>
      </p:sp>
      <p:pic>
        <p:nvPicPr>
          <p:cNvPr id="4" name="图片 3"/>
          <p:cNvPicPr>
            <a:picLocks noChangeAspect="1"/>
          </p:cNvPicPr>
          <p:nvPr/>
        </p:nvPicPr>
        <p:blipFill>
          <a:blip r:embed="rId3"/>
          <a:stretch>
            <a:fillRect/>
          </a:stretch>
        </p:blipFill>
        <p:spPr>
          <a:xfrm>
            <a:off x="4775200" y="883920"/>
            <a:ext cx="3298190" cy="2894965"/>
          </a:xfrm>
          <a:prstGeom prst="rect">
            <a:avLst/>
          </a:prstGeom>
          <a:ln>
            <a:solidFill>
              <a:schemeClr val="accent1"/>
            </a:solidFill>
          </a:ln>
        </p:spPr>
      </p:pic>
      <p:pic>
        <p:nvPicPr>
          <p:cNvPr id="6" name="图片 5"/>
          <p:cNvPicPr>
            <a:picLocks noChangeAspect="1"/>
          </p:cNvPicPr>
          <p:nvPr/>
        </p:nvPicPr>
        <p:blipFill>
          <a:blip r:embed="rId4"/>
          <a:stretch>
            <a:fillRect/>
          </a:stretch>
        </p:blipFill>
        <p:spPr>
          <a:xfrm>
            <a:off x="5035550" y="3894455"/>
            <a:ext cx="2891790" cy="2354580"/>
          </a:xfrm>
          <a:prstGeom prst="rect">
            <a:avLst/>
          </a:prstGeom>
          <a:ln>
            <a:solidFill>
              <a:schemeClr val="accent1"/>
            </a:solidFill>
          </a:ln>
        </p:spPr>
      </p:pic>
      <p:pic>
        <p:nvPicPr>
          <p:cNvPr id="3" name="图片 2"/>
          <p:cNvPicPr>
            <a:picLocks noChangeAspect="1"/>
          </p:cNvPicPr>
          <p:nvPr/>
        </p:nvPicPr>
        <p:blipFill>
          <a:blip r:embed="rId5"/>
          <a:stretch>
            <a:fillRect/>
          </a:stretch>
        </p:blipFill>
        <p:spPr>
          <a:xfrm>
            <a:off x="8298180" y="906145"/>
            <a:ext cx="3274060" cy="2859405"/>
          </a:xfrm>
          <a:prstGeom prst="rect">
            <a:avLst/>
          </a:prstGeom>
          <a:ln>
            <a:solidFill>
              <a:schemeClr val="accent1"/>
            </a:solidFill>
          </a:ln>
        </p:spPr>
      </p:pic>
    </p:spTree>
    <p:custDataLst>
      <p:tags r:id="rId6"/>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短期节奏：风电</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T+3</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8" name="图片 7"/>
          <p:cNvPicPr>
            <a:picLocks noChangeAspect="1"/>
          </p:cNvPicPr>
          <p:nvPr/>
        </p:nvPicPr>
        <p:blipFill>
          <a:blip r:embed="rId1"/>
          <a:stretch>
            <a:fillRect/>
          </a:stretch>
        </p:blipFill>
        <p:spPr>
          <a:xfrm>
            <a:off x="0" y="898525"/>
            <a:ext cx="4479290" cy="3975735"/>
          </a:xfrm>
          <a:prstGeom prst="rect">
            <a:avLst/>
          </a:prstGeom>
          <a:ln>
            <a:solidFill>
              <a:schemeClr val="accent1"/>
            </a:solidFill>
          </a:ln>
        </p:spPr>
      </p:pic>
      <p:pic>
        <p:nvPicPr>
          <p:cNvPr id="9" name="图片 8"/>
          <p:cNvPicPr>
            <a:picLocks noChangeAspect="1"/>
          </p:cNvPicPr>
          <p:nvPr/>
        </p:nvPicPr>
        <p:blipFill>
          <a:blip r:embed="rId2"/>
          <a:stretch>
            <a:fillRect/>
          </a:stretch>
        </p:blipFill>
        <p:spPr>
          <a:xfrm>
            <a:off x="3997960" y="846455"/>
            <a:ext cx="2990215" cy="3037840"/>
          </a:xfrm>
          <a:prstGeom prst="rect">
            <a:avLst/>
          </a:prstGeom>
          <a:ln>
            <a:solidFill>
              <a:schemeClr val="accent1"/>
            </a:solidFill>
          </a:ln>
        </p:spPr>
      </p:pic>
      <p:pic>
        <p:nvPicPr>
          <p:cNvPr id="10" name="图片 9"/>
          <p:cNvPicPr>
            <a:picLocks noChangeAspect="1"/>
          </p:cNvPicPr>
          <p:nvPr/>
        </p:nvPicPr>
        <p:blipFill>
          <a:blip r:embed="rId3"/>
          <a:stretch>
            <a:fillRect/>
          </a:stretch>
        </p:blipFill>
        <p:spPr>
          <a:xfrm>
            <a:off x="720725" y="5063490"/>
            <a:ext cx="2600325" cy="962025"/>
          </a:xfrm>
          <a:prstGeom prst="rect">
            <a:avLst/>
          </a:prstGeom>
        </p:spPr>
      </p:pic>
      <p:pic>
        <p:nvPicPr>
          <p:cNvPr id="11" name="图片 10"/>
          <p:cNvPicPr>
            <a:picLocks noChangeAspect="1"/>
          </p:cNvPicPr>
          <p:nvPr/>
        </p:nvPicPr>
        <p:blipFill>
          <a:blip r:embed="rId4"/>
          <a:stretch>
            <a:fillRect/>
          </a:stretch>
        </p:blipFill>
        <p:spPr>
          <a:xfrm>
            <a:off x="4707255" y="3429000"/>
            <a:ext cx="3202940" cy="2942590"/>
          </a:xfrm>
          <a:prstGeom prst="rect">
            <a:avLst/>
          </a:prstGeom>
          <a:ln>
            <a:solidFill>
              <a:schemeClr val="accent1"/>
            </a:solidFill>
          </a:ln>
        </p:spPr>
      </p:pic>
      <p:pic>
        <p:nvPicPr>
          <p:cNvPr id="12" name="图片 11"/>
          <p:cNvPicPr>
            <a:picLocks noChangeAspect="1"/>
          </p:cNvPicPr>
          <p:nvPr/>
        </p:nvPicPr>
        <p:blipFill>
          <a:blip r:embed="rId5"/>
          <a:stretch>
            <a:fillRect/>
          </a:stretch>
        </p:blipFill>
        <p:spPr>
          <a:xfrm>
            <a:off x="8307070" y="768350"/>
            <a:ext cx="3579495" cy="2823210"/>
          </a:xfrm>
          <a:prstGeom prst="rect">
            <a:avLst/>
          </a:prstGeom>
          <a:ln>
            <a:solidFill>
              <a:schemeClr val="accent1"/>
            </a:solidFill>
          </a:ln>
        </p:spPr>
      </p:pic>
      <p:pic>
        <p:nvPicPr>
          <p:cNvPr id="13" name="图片 12"/>
          <p:cNvPicPr>
            <a:picLocks noChangeAspect="1"/>
          </p:cNvPicPr>
          <p:nvPr/>
        </p:nvPicPr>
        <p:blipFill>
          <a:blip r:embed="rId6"/>
          <a:stretch>
            <a:fillRect/>
          </a:stretch>
        </p:blipFill>
        <p:spPr>
          <a:xfrm>
            <a:off x="8236585" y="3591560"/>
            <a:ext cx="3246120" cy="2607945"/>
          </a:xfrm>
          <a:prstGeom prst="rect">
            <a:avLst/>
          </a:prstGeom>
        </p:spPr>
      </p:pic>
    </p:spTree>
    <p:custDataLst>
      <p:tags r:id="rId7"/>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DIAGRAM_VIRTUALLY_FRAME" val="{&quot;height&quot;:247,&quot;left&quot;:13.75,&quot;top&quot;:65.3,&quot;width&quot;:527.7}"/>
</p:tagLst>
</file>

<file path=ppt/tags/tag132.xml><?xml version="1.0" encoding="utf-8"?>
<p:tagLst xmlns:p="http://schemas.openxmlformats.org/presentationml/2006/main">
  <p:tag name="KSO_WM_DIAGRAM_VIRTUALLY_FRAME" val="{&quot;height&quot;:247,&quot;left&quot;:13.75,&quot;top&quot;:65.3,&quot;width&quot;:527.7}"/>
</p:tagLst>
</file>

<file path=ppt/tags/tag133.xml><?xml version="1.0" encoding="utf-8"?>
<p:tagLst xmlns:p="http://schemas.openxmlformats.org/presentationml/2006/main">
  <p:tag name="KSO_WM_DIAGRAM_VIRTUALLY_FRAME" val="{&quot;height&quot;:247,&quot;left&quot;:13.75,&quot;top&quot;:65.3,&quot;width&quot;:527.7}"/>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wm#"/>
  <p:tag name="KSO_WM_TEMPLATE_CATEGORY" val="custom"/>
  <p:tag name="KSO_WM_TEMPLATE_INDEX" val="20205081"/>
</p:tagLst>
</file>

<file path=ppt/tags/tag158.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1564</Words>
  <Application>WPS 演示</Application>
  <PresentationFormat>宽屏</PresentationFormat>
  <Paragraphs>133</Paragraphs>
  <Slides>18</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18</vt:i4>
      </vt:variant>
    </vt:vector>
  </HeadingPairs>
  <TitlesOfParts>
    <vt:vector size="31"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武</cp:lastModifiedBy>
  <cp:revision>1191</cp:revision>
  <dcterms:created xsi:type="dcterms:W3CDTF">2019-06-19T02:08:00Z</dcterms:created>
  <dcterms:modified xsi:type="dcterms:W3CDTF">2026-03-22T09:44:45Z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67F8E99CA25843CDBAFD0150A9FB820A</vt:lpwstr>
  </property>
</Properties>
</file>