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media/image22.svg" ContentType="image/svg+xml"/>
  <Override PartName="/ppt/media/image2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3"/>
    <p:sldId id="258" r:id="rId4"/>
    <p:sldId id="267" r:id="rId5"/>
    <p:sldId id="263" r:id="rId6"/>
    <p:sldId id="327" r:id="rId7"/>
    <p:sldId id="317" r:id="rId8"/>
    <p:sldId id="328" r:id="rId9"/>
    <p:sldId id="330" r:id="rId10"/>
    <p:sldId id="331" r:id="rId11"/>
    <p:sldId id="333" r:id="rId12"/>
    <p:sldId id="335" r:id="rId13"/>
    <p:sldId id="334" r:id="rId14"/>
    <p:sldId id="336" r:id="rId15"/>
    <p:sldId id="269" r:id="rId16"/>
    <p:sldId id="326" r:id="rId17"/>
  </p:sldIdLst>
  <p:sldSz cx="12192000" cy="6858000"/>
  <p:notesSz cx="6858000" cy="9144000"/>
  <p:embeddedFontLst>
    <p:embeddedFont>
      <p:font typeface="微软雅黑" panose="020B0503020204020204" charset="-122"/>
      <p:regular r:id="rId23"/>
    </p:embeddedFont>
    <p:embeddedFont>
      <p:font typeface="思源黑体 CN Heavy" panose="020B0A00000000000000" charset="-122"/>
      <p:bold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A"/>
    <a:srgbClr val="F5560A"/>
    <a:srgbClr val="F75907"/>
    <a:srgbClr val="F76009"/>
    <a:srgbClr val="302520"/>
    <a:srgbClr val="F04305"/>
    <a:srgbClr val="480001"/>
    <a:srgbClr val="FFFFFB"/>
    <a:srgbClr val="FDE4CA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6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41.xml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5" name="图片 4" descr="基金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2" name="图片 1" descr="何祖光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 拷贝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1854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854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7" name="图片 6" descr="画板 1 拷贝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画板 1 拷贝 9"/>
          <p:cNvPicPr>
            <a:picLocks noChangeAspect="1"/>
          </p:cNvPicPr>
          <p:nvPr userDrawn="1"/>
        </p:nvPicPr>
        <p:blipFill>
          <a:blip r:embed="rId3"/>
          <a:srcRect t="90398"/>
          <a:stretch>
            <a:fillRect/>
          </a:stretch>
        </p:blipFill>
        <p:spPr>
          <a:xfrm>
            <a:off x="0" y="5975985"/>
            <a:ext cx="12192000" cy="65849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经传多赢资深投顾：何祖光，投顾执业编号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:A1120625040003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:A20250618012527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 拷贝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image" Target="../media/image24.svg"/><Relationship Id="rId7" Type="http://schemas.openxmlformats.org/officeDocument/2006/relationships/image" Target="../media/image23.png"/><Relationship Id="rId6" Type="http://schemas.openxmlformats.org/officeDocument/2006/relationships/tags" Target="../tags/tag3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3" Type="http://schemas.openxmlformats.org/officeDocument/2006/relationships/tags" Target="../tags/tag33.xml"/><Relationship Id="rId2" Type="http://schemas.openxmlformats.org/officeDocument/2006/relationships/image" Target="../media/image20.png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8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9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8.png"/><Relationship Id="rId2" Type="http://schemas.openxmlformats.org/officeDocument/2006/relationships/tags" Target="../tags/tag19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8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0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2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仓位管理决定了心态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92880" y="4626610"/>
            <a:ext cx="6965315" cy="9766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tx1"/>
                </a:solidFill>
              </a:rPr>
              <a:t>净值上涨一路加仓，或净值跌一点点就加仓，早早把子弹打光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视产品波动率来分梯队加仓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" name="图片 5" descr="基金仓位管理433_532原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015" y="909320"/>
            <a:ext cx="6022340" cy="3386455"/>
          </a:xfrm>
          <a:prstGeom prst="rect">
            <a:avLst/>
          </a:prstGeom>
        </p:spPr>
      </p:pic>
      <p:pic>
        <p:nvPicPr>
          <p:cNvPr id="8" name="图片 7" descr="基金仓位管理433_532原则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615" y="909320"/>
            <a:ext cx="5871845" cy="3386455"/>
          </a:xfrm>
          <a:prstGeom prst="rect">
            <a:avLst/>
          </a:prstGeom>
        </p:spPr>
      </p:pic>
      <p:pic>
        <p:nvPicPr>
          <p:cNvPr id="9" name="图片 8" descr="对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5815" y="5121275"/>
            <a:ext cx="731520" cy="731520"/>
          </a:xfrm>
          <a:prstGeom prst="rect">
            <a:avLst/>
          </a:prstGeom>
        </p:spPr>
      </p:pic>
      <p:pic>
        <p:nvPicPr>
          <p:cNvPr id="10" name="图片 9" descr="叉-镂空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54375" y="4295775"/>
            <a:ext cx="914400" cy="9144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风雨之后见晴天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97710" y="4908550"/>
            <a:ext cx="9124315" cy="475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/>
              <a:t>相信国力，放弃妄想躲过每一轮下跌，长期趋势上行不变，还是一次</a:t>
            </a:r>
            <a:r>
              <a:rPr lang="en-US" altLang="zh-CN"/>
              <a:t>“</a:t>
            </a:r>
            <a:r>
              <a:rPr lang="zh-CN" altLang="en-US"/>
              <a:t>黄金坑</a:t>
            </a:r>
            <a:r>
              <a:rPr lang="en-US" altLang="zh-CN"/>
              <a:t>”</a:t>
            </a:r>
            <a:r>
              <a:rPr lang="zh-CN" altLang="en-US"/>
              <a:t>！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680" y="869315"/>
            <a:ext cx="10454640" cy="36252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209405" y="3015615"/>
            <a:ext cx="19126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图片来源：</a:t>
            </a:r>
            <a:r>
              <a:rPr lang="zh-CN" sz="1200"/>
              <a:t>经传多赢软件</a:t>
            </a:r>
            <a:endParaRPr lang="zh-CN" sz="1200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严选好基</a:t>
            </a:r>
            <a:endParaRPr lang="en-US" alt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63240" y="5865495"/>
            <a:ext cx="6957060" cy="475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稳钱、长钱基金切忌短视眼光，拉长至月季年周期，做</a:t>
            </a:r>
            <a:r>
              <a:rPr lang="en-US" altLang="zh-CN"/>
              <a:t>“</a:t>
            </a:r>
            <a:r>
              <a:rPr lang="zh-CN" altLang="en-US">
                <a:solidFill>
                  <a:srgbClr val="FF0000"/>
                </a:solidFill>
              </a:rPr>
              <a:t>时间的朋友</a:t>
            </a:r>
            <a:r>
              <a:rPr lang="en-US" altLang="zh-CN"/>
              <a:t>”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8561070" y="5469255"/>
            <a:ext cx="22948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图片来源：</a:t>
            </a:r>
            <a:r>
              <a:rPr lang="zh-CN" sz="1200"/>
              <a:t>经传投研制图</a:t>
            </a:r>
            <a:endParaRPr lang="zh-CN" sz="12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5265" y="509270"/>
            <a:ext cx="9551670" cy="48393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940300" y="1229360"/>
            <a:ext cx="5385435" cy="2015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6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“</a:t>
            </a:r>
            <a:r>
              <a:rPr lang="zh-CN" altLang="en-US" sz="6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黄金坑</a:t>
            </a:r>
            <a:r>
              <a:rPr lang="en-US" altLang="zh-CN" sz="6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”</a:t>
            </a:r>
            <a:r>
              <a:rPr lang="zh-CN" altLang="en-US" sz="6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的黑暗时刻！</a:t>
            </a:r>
            <a:endParaRPr lang="zh-CN" altLang="en-US" sz="66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5040630" y="2320290"/>
            <a:ext cx="6520815" cy="762000"/>
            <a:chOff x="7938" y="2210"/>
            <a:chExt cx="10269" cy="1200"/>
          </a:xfrm>
        </p:grpSpPr>
        <p:pic>
          <p:nvPicPr>
            <p:cNvPr id="2" name="图片 1" descr="组 4 拷贝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10529" y="2328"/>
              <a:ext cx="767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大盘何时止跌</a:t>
              </a:r>
              <a:endParaRPr lang="zh-CN" altLang="en-US" sz="24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5040630" y="3176270"/>
            <a:ext cx="5780405" cy="762000"/>
            <a:chOff x="7938" y="2210"/>
            <a:chExt cx="9103" cy="1200"/>
          </a:xfrm>
        </p:grpSpPr>
        <p:pic>
          <p:nvPicPr>
            <p:cNvPr id="11" name="图片 10" descr="组 4 拷贝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10529" y="2328"/>
              <a:ext cx="651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基金建仓和加仓的艺术</a:t>
              </a:r>
              <a:endParaRPr lang="zh-CN" altLang="en-US" sz="24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行情透析</a:t>
            </a:r>
            <a:endParaRPr lang="zh-CN" altLang="en-US" sz="6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大盘已进入超跌状态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0990" y="5863590"/>
            <a:ext cx="11590655" cy="393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/>
              <a:t>资本市场风险偏好承压，演绎经济衰退逻辑，但不是现实，至暗时刻已现。技术上短线超跌抬头，大盘超跌状态！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3260" y="504190"/>
            <a:ext cx="8975090" cy="5135245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2671445" y="706120"/>
            <a:ext cx="5320030" cy="821690"/>
          </a:xfrm>
          <a:prstGeom prst="wedgeRoundRectCallout">
            <a:avLst>
              <a:gd name="adj1" fmla="val 55013"/>
              <a:gd name="adj2" fmla="val 113601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ym typeface="+mn-ea"/>
              </a:rPr>
              <a:t>油价上涨，运费提升</a:t>
            </a:r>
            <a:r>
              <a:rPr lang="en-US" altLang="en-US">
                <a:sym typeface="+mn-ea"/>
              </a:rPr>
              <a:t>→</a:t>
            </a:r>
            <a:r>
              <a:rPr lang="zh-CN" altLang="en-US">
                <a:sym typeface="+mn-ea"/>
              </a:rPr>
              <a:t>通胀升温</a:t>
            </a:r>
            <a:r>
              <a:rPr lang="en-US" altLang="en-US">
                <a:sym typeface="+mn-ea"/>
              </a:rPr>
              <a:t>→</a:t>
            </a:r>
            <a:r>
              <a:rPr lang="zh-CN" altLang="en-US">
                <a:sym typeface="+mn-ea"/>
              </a:rPr>
              <a:t>货币紧缩</a:t>
            </a:r>
            <a:r>
              <a:rPr lang="en-US" altLang="en-US">
                <a:sym typeface="+mn-ea"/>
              </a:rPr>
              <a:t>→</a:t>
            </a:r>
            <a:r>
              <a:rPr lang="zh-CN" altLang="en-US">
                <a:sym typeface="+mn-ea"/>
              </a:rPr>
              <a:t>经济衰退，确认滞胀周期</a:t>
            </a:r>
            <a:r>
              <a:rPr lang="en-US" altLang="en-US">
                <a:sym typeface="+mn-ea"/>
              </a:rPr>
              <a:t>→</a:t>
            </a:r>
            <a:r>
              <a:rPr lang="zh-CN" altLang="en-US">
                <a:sym typeface="+mn-ea"/>
              </a:rPr>
              <a:t>股市基本面和估值共振回落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周末消息总结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83175" y="5467985"/>
            <a:ext cx="6885940" cy="962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1.</a:t>
            </a:r>
            <a:r>
              <a:rPr lang="zh-CN" altLang="en-US"/>
              <a:t>短期内冲突无法消失，但朝着缓和谈判发展，非三战的失控局面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国内金融市场有足够的韧性，同时国力根基稳固，过去几年，每一次全球重大冲击后，都有中国供应链能力重估的契机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235" y="510540"/>
            <a:ext cx="4404360" cy="1848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" y="2414270"/>
            <a:ext cx="4364355" cy="19799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" y="4394200"/>
            <a:ext cx="4288155" cy="18567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265" y="471805"/>
            <a:ext cx="5151120" cy="19037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110" y="2359025"/>
            <a:ext cx="4994275" cy="303022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资金短期集坡不可持续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0570" y="5652770"/>
            <a:ext cx="10692765" cy="690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tx1"/>
                </a:solidFill>
              </a:rPr>
              <a:t>绝对收益资金，浮盈快速收窄，为避免本金亏损被迫降低权益仓位，短期有波澜。在跨季之后，若资金面边际缓和、外部冲击未进一步升级、再通胀预期未持续强化，则对</a:t>
            </a:r>
            <a:r>
              <a:rPr lang="en-US" altLang="zh-CN">
                <a:solidFill>
                  <a:schemeClr val="tx1"/>
                </a:solidFill>
              </a:rPr>
              <a:t>“</a:t>
            </a:r>
            <a:r>
              <a:rPr lang="zh-CN" altLang="en-US">
                <a:solidFill>
                  <a:schemeClr val="tx1"/>
                </a:solidFill>
              </a:rPr>
              <a:t>跌出来的机会</a:t>
            </a:r>
            <a:r>
              <a:rPr lang="en-US" altLang="zh-CN">
                <a:solidFill>
                  <a:schemeClr val="tx1"/>
                </a:solidFill>
              </a:rPr>
              <a:t>”</a:t>
            </a:r>
            <a:r>
              <a:rPr lang="zh-CN" altLang="en-US">
                <a:solidFill>
                  <a:schemeClr val="tx1"/>
                </a:solidFill>
              </a:rPr>
              <a:t>保持敏感！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3950" y="539750"/>
            <a:ext cx="4631055" cy="48723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005" y="455295"/>
            <a:ext cx="4984750" cy="2530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005" y="3002280"/>
            <a:ext cx="4914265" cy="26003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基金建仓和加仓的艺术</a:t>
            </a:r>
            <a:endParaRPr lang="zh-CN" altLang="en-US" sz="6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仓位管理的</a:t>
            </a:r>
            <a:r>
              <a:rPr lang="en-US" alt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433/532</a:t>
            </a:r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原则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04770" y="4995545"/>
            <a:ext cx="8195310" cy="1219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第一笔（</a:t>
            </a:r>
            <a:r>
              <a:rPr lang="en-US" altLang="zh-CN"/>
              <a:t>4-5</a:t>
            </a:r>
            <a:r>
              <a:rPr lang="zh-CN" altLang="en-US"/>
              <a:t>成）：在当前点位建立底仓，防止完全踏空。</a:t>
            </a:r>
            <a:endParaRPr lang="zh-CN" altLang="en-US"/>
          </a:p>
          <a:p>
            <a:r>
              <a:rPr lang="zh-CN" altLang="en-US"/>
              <a:t>第二笔（</a:t>
            </a:r>
            <a:r>
              <a:rPr lang="en-US" altLang="zh-CN"/>
              <a:t>3</a:t>
            </a:r>
            <a:r>
              <a:rPr lang="zh-CN" altLang="en-US"/>
              <a:t>成）：在市场出现明显回调或震荡时加仓。</a:t>
            </a:r>
            <a:endParaRPr lang="zh-CN" altLang="en-US"/>
          </a:p>
          <a:p>
            <a:r>
              <a:rPr lang="zh-CN" altLang="en-US"/>
              <a:t>第三笔（</a:t>
            </a:r>
            <a:r>
              <a:rPr lang="en-US" altLang="zh-CN"/>
              <a:t>2-3</a:t>
            </a:r>
            <a:r>
              <a:rPr lang="zh-CN" altLang="en-US"/>
              <a:t>成）：留作机动资金，用于极端情况（如市场暴跌时的</a:t>
            </a:r>
            <a:r>
              <a:rPr lang="en-US" altLang="zh-CN"/>
              <a:t>“</a:t>
            </a:r>
            <a:r>
              <a:rPr lang="zh-CN" altLang="en-US"/>
              <a:t>黄金坑</a:t>
            </a:r>
            <a:r>
              <a:rPr lang="en-US" altLang="zh-CN"/>
              <a:t>”</a:t>
            </a:r>
            <a:r>
              <a:rPr lang="zh-CN" altLang="en-US"/>
              <a:t>）补救，或者作为日常定投的补充。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7805" y="471805"/>
            <a:ext cx="9312275" cy="42672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373235" y="4298950"/>
            <a:ext cx="15367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图片来源：豆包</a:t>
            </a:r>
            <a:r>
              <a:rPr lang="en-US" altLang="zh-CN" sz="1200"/>
              <a:t>AI</a:t>
            </a:r>
            <a:endParaRPr lang="en-US" altLang="zh-CN" sz="1200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19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1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2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3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4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5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p="http://schemas.openxmlformats.org/presentationml/2006/main">
  <p:tag name="KSO_DOCER_RESOURCE_TRACE_INFO" val="{&quot;id&quot;:&quot;3644795&quot;,&quot;origin&quot;:0,&quot;type&quot;:&quot;icons&quot;,&quot;user&quot;:&quot;436421089&quot;}"/>
</p:tagLst>
</file>

<file path=ppt/tags/tag34.xml><?xml version="1.0" encoding="utf-8"?>
<p:tagLst xmlns:p="http://schemas.openxmlformats.org/presentationml/2006/main">
  <p:tag name="KSO_DOCER_RESOURCE_TRACE_INFO" val="{&quot;id&quot;:&quot;50062590&quot;,&quot;origin&quot;:0,&quot;type&quot;:&quot;icons&quot;,&quot;user&quot;:&quot;436421089&quot;}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3644795,50062590],&quot;65&quot;:[20205081]}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commondata" val="eyJoZGlkIjoiNTFmYTliYTIyYWM1N2UzNDc1MDg1MjNkMDFmYjQxZWYifQ=="/>
  <p:tag name="resource_record_key" val="{&quot;10&quot;:[3644795,50062590],&quot;65&quot;:[20205081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626</Words>
  <Application>WPS 演示</Application>
  <PresentationFormat>宽屏</PresentationFormat>
  <Paragraphs>59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思源黑体 CN Regular</vt:lpstr>
      <vt:lpstr>黑体</vt:lpstr>
      <vt:lpstr>微软雅黑</vt:lpstr>
      <vt:lpstr>思源黑体 CN Heavy</vt:lpstr>
      <vt:lpstr>思源黑体 CN Bold</vt:lpstr>
      <vt:lpstr>思源黑体 CN Medium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阿泽哝</cp:lastModifiedBy>
  <cp:revision>231</cp:revision>
  <dcterms:created xsi:type="dcterms:W3CDTF">2019-06-19T02:08:00Z</dcterms:created>
  <dcterms:modified xsi:type="dcterms:W3CDTF">2026-03-22T11:17:49Z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60A36DA5EDF44DFAB445E968C0E7CFEE_13</vt:lpwstr>
  </property>
</Properties>
</file>