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263" r:id="rId4"/>
    <p:sldId id="271" r:id="rId5"/>
    <p:sldId id="296" r:id="rId6"/>
    <p:sldId id="3425" r:id="rId7"/>
    <p:sldId id="2169" r:id="rId8"/>
    <p:sldId id="4024" r:id="rId9"/>
    <p:sldId id="4001" r:id="rId10"/>
    <p:sldId id="4010" r:id="rId11"/>
    <p:sldId id="4009" r:id="rId12"/>
    <p:sldId id="4022" r:id="rId13"/>
    <p:sldId id="4025" r:id="rId14"/>
    <p:sldId id="1591" r:id="rId15"/>
    <p:sldId id="4017" r:id="rId16"/>
    <p:sldId id="4011" r:id="rId17"/>
    <p:sldId id="4026" r:id="rId18"/>
    <p:sldId id="3657" r:id="rId19"/>
    <p:sldId id="3510" r:id="rId20"/>
    <p:sldId id="3082" r:id="rId21"/>
    <p:sldId id="3565" r:id="rId22"/>
    <p:sldId id="1932" r:id="rId23"/>
    <p:sldId id="615" r:id="rId24"/>
    <p:sldId id="2279" r:id="rId25"/>
    <p:sldId id="3689" r:id="rId26"/>
    <p:sldId id="3690" r:id="rId27"/>
    <p:sldId id="270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3422E2"/>
    <a:srgbClr val="FFFFFF"/>
    <a:srgbClr val="D7000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5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3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8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黄金三角的起爆（周四）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76530" y="5043805"/>
            <a:ext cx="3081020" cy="1354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320415" y="5043805"/>
            <a:ext cx="3345815" cy="1363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6729730" y="5043805"/>
            <a:ext cx="4057015" cy="1360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r="2206"/>
          <a:stretch>
            <a:fillRect/>
          </a:stretch>
        </p:blipFill>
        <p:spPr>
          <a:xfrm>
            <a:off x="176530" y="888365"/>
            <a:ext cx="3143885" cy="3913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210" y="874395"/>
            <a:ext cx="2656840" cy="3928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7255" y="817880"/>
            <a:ext cx="2960370" cy="3983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75895" y="6407150"/>
            <a:ext cx="10621010" cy="218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/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900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43125" y="-10795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黄金三角起爆（周五）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47325" r="10639"/>
          <a:stretch>
            <a:fillRect/>
          </a:stretch>
        </p:blipFill>
        <p:spPr>
          <a:xfrm>
            <a:off x="246380" y="5564505"/>
            <a:ext cx="3749675" cy="87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" y="857250"/>
            <a:ext cx="3749040" cy="3656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0" y="4613910"/>
            <a:ext cx="3749040" cy="941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4189095" y="857250"/>
            <a:ext cx="2947035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/>
          <p:nvPr/>
        </p:nvPicPr>
        <p:blipFill>
          <a:blip r:embed="rId6"/>
          <a:srcRect r="39354"/>
          <a:stretch>
            <a:fillRect/>
          </a:stretch>
        </p:blipFill>
        <p:spPr>
          <a:xfrm>
            <a:off x="4191000" y="4614545"/>
            <a:ext cx="3606800" cy="1814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7329805" y="857250"/>
            <a:ext cx="3466465" cy="3656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/>
          <p:nvPr/>
        </p:nvPicPr>
        <p:blipFill>
          <a:blip r:embed="rId8"/>
          <a:stretch>
            <a:fillRect/>
          </a:stretch>
        </p:blipFill>
        <p:spPr>
          <a:xfrm>
            <a:off x="7992745" y="4613910"/>
            <a:ext cx="2803525" cy="1819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243205" y="6407150"/>
            <a:ext cx="10553700" cy="218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/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900"/>
          </a:p>
        </p:txBody>
      </p: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468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黄金三角的区分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" y="1519555"/>
            <a:ext cx="5250815" cy="196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76605" y="3750310"/>
            <a:ext cx="406400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0023FA"/>
                </a:solidFill>
              </a:rPr>
              <a:t>易失败形态：</a:t>
            </a:r>
            <a:endParaRPr lang="zh-CN" altLang="en-US">
              <a:solidFill>
                <a:srgbClr val="0023FA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/>
              <a:t>①深</a:t>
            </a:r>
            <a:r>
              <a:rPr lang="en-US" altLang="zh-CN"/>
              <a:t>V </a:t>
            </a:r>
            <a:r>
              <a:rPr lang="zh-CN" altLang="en-US"/>
              <a:t>后突破</a:t>
            </a:r>
            <a:r>
              <a:rPr lang="en-US" altLang="zh-CN"/>
              <a:t>60</a:t>
            </a:r>
            <a:r>
              <a:rPr lang="zh-CN" altLang="en-US"/>
              <a:t>日线（</a:t>
            </a:r>
            <a:r>
              <a:rPr lang="zh-CN" altLang="en-US">
                <a:solidFill>
                  <a:srgbClr val="E61ADA"/>
                </a:solidFill>
              </a:rPr>
              <a:t>假突破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②突破平台后持续</a:t>
            </a:r>
            <a:r>
              <a:rPr lang="zh-CN" altLang="en-US">
                <a:solidFill>
                  <a:srgbClr val="E61ADA"/>
                </a:solidFill>
              </a:rPr>
              <a:t>上引线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③击穿启动阳线（</a:t>
            </a:r>
            <a:r>
              <a:rPr lang="zh-CN" altLang="en-US">
                <a:solidFill>
                  <a:srgbClr val="E61ADA"/>
                </a:solidFill>
              </a:rPr>
              <a:t>阴包阳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10" y="1519555"/>
            <a:ext cx="4455795" cy="196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347460" y="3783330"/>
            <a:ext cx="487680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</a:rPr>
              <a:t>易成功形态：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/>
              <a:t>①前</a:t>
            </a:r>
            <a:r>
              <a:rPr lang="en-US" altLang="zh-CN"/>
              <a:t>2</a:t>
            </a:r>
            <a:r>
              <a:rPr lang="zh-CN" altLang="en-US"/>
              <a:t>个月</a:t>
            </a:r>
            <a:r>
              <a:rPr lang="zh-CN" altLang="en-US">
                <a:solidFill>
                  <a:srgbClr val="E61ADA"/>
                </a:solidFill>
              </a:rPr>
              <a:t>底部抬高</a:t>
            </a:r>
            <a:r>
              <a:rPr lang="zh-CN" altLang="en-US"/>
              <a:t>或者</a:t>
            </a:r>
            <a:r>
              <a:rPr lang="zh-CN" altLang="en-US">
                <a:solidFill>
                  <a:srgbClr val="E61ADA"/>
                </a:solidFill>
              </a:rPr>
              <a:t>震荡箱体</a:t>
            </a:r>
            <a:r>
              <a:rPr lang="zh-CN" altLang="en-US"/>
              <a:t>吸筹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②突破</a:t>
            </a:r>
            <a:r>
              <a:rPr lang="en-US" altLang="zh-CN"/>
              <a:t>60</a:t>
            </a:r>
            <a:r>
              <a:rPr lang="zh-CN" altLang="en-US"/>
              <a:t>日线是</a:t>
            </a:r>
            <a:r>
              <a:rPr lang="zh-CN" altLang="en-US">
                <a:solidFill>
                  <a:srgbClr val="E61ADA"/>
                </a:solidFill>
              </a:rPr>
              <a:t>大阳线</a:t>
            </a:r>
            <a:r>
              <a:rPr lang="zh-CN" altLang="en-US"/>
              <a:t>形式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③不击穿启动阳线实体的一半，继续出新阳线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猎手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黄金三角的选择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5595" t="6799" b="3894"/>
          <a:stretch>
            <a:fillRect/>
          </a:stretch>
        </p:blipFill>
        <p:spPr>
          <a:xfrm>
            <a:off x="168910" y="887730"/>
            <a:ext cx="5715635" cy="5082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椭圆 6"/>
          <p:cNvSpPr/>
          <p:nvPr/>
        </p:nvSpPr>
        <p:spPr>
          <a:xfrm>
            <a:off x="3138805" y="3398520"/>
            <a:ext cx="579755" cy="1272540"/>
          </a:xfrm>
          <a:prstGeom prst="ellipse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023620"/>
            <a:ext cx="2557145" cy="3472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915" y="1024255"/>
            <a:ext cx="2527935" cy="3472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/>
          <p:cNvSpPr/>
          <p:nvPr/>
        </p:nvSpPr>
        <p:spPr>
          <a:xfrm>
            <a:off x="9979660" y="2437130"/>
            <a:ext cx="571500" cy="1878965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智能盯盘选黄金三角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" y="928370"/>
            <a:ext cx="5141595" cy="4749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90" y="1023620"/>
            <a:ext cx="4001770" cy="41173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背离释放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逐强调弱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2025.3.23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总_17427210487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续费_1742719565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1975" y="88201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中线上攻高位，资金背离释放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高切低节奏明显，布局黄金三角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处理破位个股的</a:t>
            </a:r>
            <a:r>
              <a:rPr lang="en-US" altLang="zh-CN" sz="4000">
                <a:solidFill>
                  <a:srgbClr val="FF0000"/>
                </a:solidFill>
              </a:rPr>
              <a:t>333</a:t>
            </a:r>
            <a:r>
              <a:rPr lang="zh-CN" altLang="en-US" sz="4000">
                <a:solidFill>
                  <a:srgbClr val="FF0000"/>
                </a:solidFill>
              </a:rPr>
              <a:t>原则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1920000">
            <a:off x="8594725" y="3405505"/>
            <a:ext cx="1214120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902065" y="3985895"/>
            <a:ext cx="25971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无（低）控盘走弱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①周线死叉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②光头彩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③墓碑量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④筹码松动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背离调整时间窗口（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7281" r="5525"/>
          <a:stretch>
            <a:fillRect/>
          </a:stretch>
        </p:blipFill>
        <p:spPr>
          <a:xfrm>
            <a:off x="156210" y="894080"/>
            <a:ext cx="7315200" cy="55149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107690" y="3771900"/>
            <a:ext cx="672465" cy="570230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08290" y="4772025"/>
            <a:ext cx="41687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3.12</a:t>
            </a:r>
            <a:r>
              <a:rPr lang="zh-CN" altLang="en-US">
                <a:solidFill>
                  <a:srgbClr val="FF0000"/>
                </a:solidFill>
              </a:rPr>
              <a:t>课程</a:t>
            </a:r>
            <a:r>
              <a:rPr lang="zh-CN" altLang="en-US"/>
              <a:t>提到市场短暂反弹会在</a:t>
            </a:r>
            <a:r>
              <a:rPr lang="en-US" altLang="zh-CN">
                <a:solidFill>
                  <a:srgbClr val="0029DA"/>
                </a:solidFill>
              </a:rPr>
              <a:t>3.20</a:t>
            </a:r>
            <a:r>
              <a:rPr lang="zh-CN" altLang="en-US">
                <a:solidFill>
                  <a:srgbClr val="0029DA"/>
                </a:solidFill>
              </a:rPr>
              <a:t>号</a:t>
            </a:r>
            <a:r>
              <a:rPr lang="zh-CN" altLang="en-US"/>
              <a:t>前后易出现</a:t>
            </a:r>
            <a:r>
              <a:rPr lang="en-US" altLang="zh-CN"/>
              <a:t>“</a:t>
            </a:r>
            <a:r>
              <a:rPr lang="zh-CN" altLang="en-US">
                <a:solidFill>
                  <a:srgbClr val="00B050"/>
                </a:solidFill>
              </a:rPr>
              <a:t>闪崩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策略：陆续减高位股，布局黄金三角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5124" t="5439" r="995"/>
          <a:stretch>
            <a:fillRect/>
          </a:stretch>
        </p:blipFill>
        <p:spPr>
          <a:xfrm>
            <a:off x="8067040" y="1217295"/>
            <a:ext cx="2620010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所有指数背离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+S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12175" y="3351530"/>
            <a:ext cx="3475355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1600"/>
              <a:t>①本周三观点（大盘</a:t>
            </a:r>
            <a:r>
              <a:rPr lang="en-US" altLang="zh-CN" sz="1600"/>
              <a:t>3-5</a:t>
            </a:r>
            <a:r>
              <a:rPr lang="zh-CN" altLang="en-US" sz="1600"/>
              <a:t>内出现</a:t>
            </a:r>
            <a:r>
              <a:rPr lang="en-US" altLang="zh-CN" sz="1600">
                <a:solidFill>
                  <a:srgbClr val="3422E2"/>
                </a:solidFill>
              </a:rPr>
              <a:t>S</a:t>
            </a:r>
            <a:r>
              <a:rPr lang="zh-CN" altLang="en-US" sz="1600">
                <a:solidFill>
                  <a:srgbClr val="3422E2"/>
                </a:solidFill>
              </a:rPr>
              <a:t>点</a:t>
            </a:r>
            <a:r>
              <a:rPr lang="zh-CN" altLang="en-US" sz="1600"/>
              <a:t>）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②上周三观点（</a:t>
            </a:r>
            <a:r>
              <a:rPr lang="en-US" altLang="zh-CN" sz="1600"/>
              <a:t>3.20</a:t>
            </a:r>
            <a:r>
              <a:rPr lang="zh-CN" altLang="en-US" sz="1600"/>
              <a:t>附近会</a:t>
            </a:r>
            <a:r>
              <a:rPr lang="zh-CN" altLang="en-US" sz="1600">
                <a:solidFill>
                  <a:srgbClr val="00B050"/>
                </a:solidFill>
              </a:rPr>
              <a:t>闪崩</a:t>
            </a:r>
            <a:r>
              <a:rPr lang="zh-CN" altLang="en-US" sz="1600"/>
              <a:t>）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③玩法：</a:t>
            </a:r>
            <a:r>
              <a:rPr lang="zh-CN" altLang="en-US" sz="1600">
                <a:solidFill>
                  <a:srgbClr val="F315F3"/>
                </a:solidFill>
              </a:rPr>
              <a:t>黄金三角</a:t>
            </a:r>
            <a:r>
              <a:rPr lang="en-US" altLang="zh-CN" sz="1600"/>
              <a:t>+</a:t>
            </a:r>
            <a:r>
              <a:rPr lang="zh-CN" altLang="en-US" sz="1600"/>
              <a:t>超级买入法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④三月定位：守住</a:t>
            </a:r>
            <a:r>
              <a:rPr lang="en-US" altLang="zh-CN" sz="1600"/>
              <a:t>2</a:t>
            </a:r>
            <a:r>
              <a:rPr lang="zh-CN" altLang="en-US" sz="1600"/>
              <a:t>月</a:t>
            </a:r>
            <a:r>
              <a:rPr lang="en-US" altLang="zh-CN" sz="1600"/>
              <a:t>70%</a:t>
            </a:r>
            <a:r>
              <a:rPr lang="zh-CN" altLang="en-US" sz="1600"/>
              <a:t>的利润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" y="821690"/>
            <a:ext cx="3989705" cy="2480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45" y="821690"/>
            <a:ext cx="3890645" cy="2480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" y="3547745"/>
            <a:ext cx="3989070" cy="2482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385" y="3688715"/>
            <a:ext cx="4034790" cy="20802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高标个股注意盘弱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780" y="5493385"/>
            <a:ext cx="2392680" cy="772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5" y="5151755"/>
            <a:ext cx="2220595" cy="1241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5" y="827405"/>
            <a:ext cx="4928870" cy="411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225" y="827405"/>
            <a:ext cx="2925445" cy="3288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225" y="4289425"/>
            <a:ext cx="2924810" cy="949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095" y="1087755"/>
            <a:ext cx="3587115" cy="3336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695950" y="4967605"/>
            <a:ext cx="49460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29DA"/>
                </a:solidFill>
              </a:rPr>
              <a:t>周五：</a:t>
            </a:r>
            <a:endParaRPr lang="zh-CN" altLang="en-US" b="1">
              <a:solidFill>
                <a:srgbClr val="0029DA"/>
              </a:solidFill>
            </a:endParaRPr>
          </a:p>
          <a:p>
            <a:r>
              <a:rPr lang="zh-CN" altLang="en-US"/>
              <a:t>①高标分化（大卖单）</a:t>
            </a:r>
            <a:endParaRPr lang="zh-CN" altLang="en-US"/>
          </a:p>
          <a:p>
            <a:r>
              <a:rPr lang="zh-CN" altLang="en-US"/>
              <a:t>②出现破位（弱反抽后还可能继续下行）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黄金三角低位补涨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620" y="2943225"/>
            <a:ext cx="6510020" cy="3114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" y="1009015"/>
            <a:ext cx="4196080" cy="18230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6570" y="2832100"/>
            <a:ext cx="4196080" cy="306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/>
              <a:t>以上为公司用户部分较好的反馈展示，个别情况不代表普遍现象，个股历史涨幅不预示其未来表现，过往收益亦不代表未来收益承诺。市场有风险，投资需谨慎</a:t>
            </a:r>
            <a:endParaRPr lang="zh-CN" altLang="en-US" sz="900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1145</Words>
  <Application>WPS 演示</Application>
  <PresentationFormat>宽屏</PresentationFormat>
  <Paragraphs>151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878</cp:revision>
  <dcterms:created xsi:type="dcterms:W3CDTF">2019-06-19T02:08:00Z</dcterms:created>
  <dcterms:modified xsi:type="dcterms:W3CDTF">2025-03-23T10:22:58Z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