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844" r:id="rId6"/>
    <p:sldId id="1879" r:id="rId8"/>
    <p:sldId id="1883" r:id="rId9"/>
    <p:sldId id="607" r:id="rId10"/>
    <p:sldId id="1501" r:id="rId11"/>
    <p:sldId id="1884" r:id="rId12"/>
    <p:sldId id="1748" r:id="rId13"/>
    <p:sldId id="1768" r:id="rId14"/>
    <p:sldId id="1880" r:id="rId15"/>
    <p:sldId id="1616" r:id="rId16"/>
    <p:sldId id="1747" r:id="rId17"/>
    <p:sldId id="1749" r:id="rId18"/>
    <p:sldId id="1876" r:id="rId19"/>
    <p:sldId id="1885" r:id="rId20"/>
    <p:sldId id="1886" r:id="rId21"/>
    <p:sldId id="614" r:id="rId22"/>
    <p:sldId id="615" r:id="rId23"/>
    <p:sldId id="635" r:id="rId24"/>
    <p:sldId id="616" r:id="rId25"/>
    <p:sldId id="1696" r:id="rId26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1" userDrawn="1">
          <p15:clr>
            <a:srgbClr val="A4A3A4"/>
          </p15:clr>
        </p15:guide>
        <p15:guide id="2" pos="3901" userDrawn="1">
          <p15:clr>
            <a:srgbClr val="A4A3A4"/>
          </p15:clr>
        </p15:guide>
        <p15:guide id="3" pos="49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01"/>
        <p:guide pos="3901"/>
        <p:guide pos="49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76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3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4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58.xml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tags" Target="../tags/tag57.xml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9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8.xml"/><Relationship Id="rId6" Type="http://schemas.openxmlformats.org/officeDocument/2006/relationships/image" Target="../media/image42.png"/><Relationship Id="rId5" Type="http://schemas.openxmlformats.org/officeDocument/2006/relationships/tags" Target="../tags/tag67.xml"/><Relationship Id="rId4" Type="http://schemas.openxmlformats.org/officeDocument/2006/relationships/image" Target="../media/image41.pn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tags" Target="../tags/tag73.xml"/><Relationship Id="rId7" Type="http://schemas.openxmlformats.org/officeDocument/2006/relationships/image" Target="../media/image45.png"/><Relationship Id="rId6" Type="http://schemas.openxmlformats.org/officeDocument/2006/relationships/tags" Target="../tags/tag72.xml"/><Relationship Id="rId5" Type="http://schemas.openxmlformats.org/officeDocument/2006/relationships/image" Target="../media/image44.png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image" Target="../media/image43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4.xml"/><Relationship Id="rId1" Type="http://schemas.openxmlformats.org/officeDocument/2006/relationships/tags" Target="../tags/tag6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4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24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中线投资，核心穿越</a:t>
            </a:r>
            <a:r>
              <a:rPr lang="en-US" alt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2</a:t>
            </a:r>
            <a:endParaRPr lang="en-US" altLang="zh-CN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跌幅较大，业绩好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海洋低位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1935" y="830580"/>
            <a:ext cx="9305925" cy="56540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05355" y="92710"/>
            <a:ext cx="791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寻找中期底部区域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98040" y="5532120"/>
            <a:ext cx="7995285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一种是，连续阴线下杀足够狠，空间大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en-US" altLang="zh-CN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寻找跟踪的熟悉股或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绩优股，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业绩滚动净利润保持向上增加，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最近股价错杀跌回到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60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日、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120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日附近观察支撑企稳，寻找中期底部区域的机会。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260" y="1365885"/>
            <a:ext cx="5727065" cy="42627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135" y="1365885"/>
            <a:ext cx="6159500" cy="42633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05355" y="92710"/>
            <a:ext cx="791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强势股节奏买阴卖阳</a:t>
            </a:r>
            <a:endParaRPr lang="zh-CN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28520" y="5557520"/>
            <a:ext cx="79952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另一种是，资金流入强的主线，不跌破熊线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就底仓买阴卖阳</a:t>
            </a:r>
            <a:endParaRPr lang="en-US" altLang="zh-CN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注意涨停突破后缺口还没回补，且股价保持在熊线之上，短线练手仓的，找买阴卖阳的节奏，盘中不宜过分追高。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90" y="1250315"/>
            <a:ext cx="6036310" cy="42525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460" y="1250315"/>
            <a:ext cx="5565775" cy="42525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45995" y="13525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中长逻辑，做好未来的投资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1202690"/>
            <a:ext cx="10793730" cy="4987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19350" y="6159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短线逻辑，龙头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167765"/>
            <a:ext cx="11049000" cy="5276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2520" y="5191760"/>
            <a:ext cx="2219325" cy="10096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87930" y="57785"/>
            <a:ext cx="7353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这笔钱你是想怎么规划的？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68705" y="1303655"/>
            <a:ext cx="4036060" cy="24676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836920" y="2553335"/>
            <a:ext cx="5944235" cy="286131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/>
              <a:t>来复盘一下，同样一只基金</a:t>
            </a:r>
            <a:endParaRPr lang="zh-CN" altLang="en-US" b="1"/>
          </a:p>
          <a:p>
            <a:r>
              <a:rPr lang="zh-CN" altLang="en-US" b="1"/>
              <a:t>不同的人持有，感受完全不一样：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用</a:t>
            </a:r>
            <a:r>
              <a:rPr lang="en-US" altLang="zh-CN" b="1"/>
              <a:t>1-2</a:t>
            </a:r>
            <a:r>
              <a:rPr lang="zh-CN" altLang="en-US" b="1"/>
              <a:t>年不用的闲钱，跌了反而觉得是机会。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用</a:t>
            </a:r>
            <a:r>
              <a:rPr lang="en-US" altLang="zh-CN" b="1"/>
              <a:t>1-2</a:t>
            </a:r>
            <a:r>
              <a:rPr lang="zh-CN" altLang="en-US" b="1"/>
              <a:t>个月要用的钱，跌了就会特别焦虑。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多人问到，是不是基金也迎来了低位增仓机会。</a:t>
            </a:r>
            <a:endParaRPr lang="zh-CN" altLang="en-US" b="1"/>
          </a:p>
          <a:p>
            <a:r>
              <a:rPr lang="zh-CN" altLang="en-US" b="1"/>
              <a:t>中长期</a:t>
            </a:r>
            <a:r>
              <a:rPr lang="en-US" altLang="zh-CN" b="1"/>
              <a:t> </a:t>
            </a:r>
            <a:r>
              <a:rPr lang="zh-CN" altLang="en-US" b="1"/>
              <a:t>不知道选啥的</a:t>
            </a:r>
            <a:r>
              <a:rPr lang="en-US" altLang="zh-CN" b="1"/>
              <a:t> </a:t>
            </a:r>
            <a:r>
              <a:rPr lang="zh-CN" altLang="en-US" b="1"/>
              <a:t>进攻型【明亚</a:t>
            </a:r>
            <a:r>
              <a:rPr lang="en-US" altLang="zh-CN" b="1"/>
              <a:t>1000</a:t>
            </a:r>
            <a:r>
              <a:rPr lang="zh-CN" altLang="en-US" b="1"/>
              <a:t>指数】，</a:t>
            </a:r>
            <a:endParaRPr lang="zh-CN" altLang="en-US" b="1"/>
          </a:p>
          <a:p>
            <a:r>
              <a:rPr lang="zh-CN" altLang="en-US" b="1"/>
              <a:t>健型红利【百嘉】，或固收</a:t>
            </a:r>
            <a:r>
              <a:rPr lang="en-US" altLang="zh-CN" b="1"/>
              <a:t>+</a:t>
            </a:r>
            <a:r>
              <a:rPr lang="zh-CN" altLang="en-US" b="1"/>
              <a:t>【创金合信】！</a:t>
            </a:r>
            <a:endParaRPr lang="zh-CN" altLang="en-US" b="1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45" y="3879850"/>
            <a:ext cx="2657475" cy="8286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445" y="4708525"/>
            <a:ext cx="2331085" cy="8807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625" y="3995420"/>
            <a:ext cx="1666875" cy="1295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8375" y="5365750"/>
            <a:ext cx="1857375" cy="88582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40755" y="1533525"/>
            <a:ext cx="6151245" cy="3792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" y="1222375"/>
            <a:ext cx="5887085" cy="44138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2375"/>
            <a:ext cx="3109595" cy="37725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61260" y="8763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600" b="1">
                <a:solidFill>
                  <a:schemeClr val="bg1"/>
                </a:solidFill>
              </a:rPr>
              <a:t>共同提升！今年定有大收获</a:t>
            </a:r>
            <a:endParaRPr lang="zh-CN" altLang="en-US" sz="3600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中线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  <a:sym typeface="+mn-ea"/>
              </a:rPr>
              <a:t>分批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抄底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 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一年中最好的机会是现在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555" y="819785"/>
            <a:ext cx="10677525" cy="56965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有仓位管理，才有逃顶和抄底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5995" y="4314190"/>
            <a:ext cx="4667250" cy="1876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895" y="2756535"/>
            <a:ext cx="3550285" cy="1483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960" y="4314190"/>
            <a:ext cx="3329305" cy="12522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270" y="1640205"/>
            <a:ext cx="3257550" cy="1990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801370" y="36309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highlight>
                  <a:srgbClr val="FFFF00"/>
                </a:highlight>
              </a:rPr>
              <a:t>3</a:t>
            </a:r>
            <a:r>
              <a:rPr lang="zh-CN" altLang="en-US" b="1">
                <a:highlight>
                  <a:srgbClr val="FFFF00"/>
                </a:highlight>
              </a:rPr>
              <a:t>月</a:t>
            </a:r>
            <a:r>
              <a:rPr lang="en-US" altLang="zh-CN" b="1">
                <a:highlight>
                  <a:srgbClr val="FFFF00"/>
                </a:highlight>
              </a:rPr>
              <a:t>4</a:t>
            </a:r>
            <a:r>
              <a:rPr lang="zh-CN" altLang="en-US" b="1">
                <a:highlight>
                  <a:srgbClr val="FFFF00"/>
                </a:highlight>
              </a:rPr>
              <a:t>日</a:t>
            </a:r>
            <a:r>
              <a:rPr lang="en-US" altLang="zh-CN" b="1">
                <a:highlight>
                  <a:srgbClr val="FFFF00"/>
                </a:highlight>
              </a:rPr>
              <a:t>-3</a:t>
            </a:r>
            <a:r>
              <a:rPr lang="zh-CN" altLang="en-US" b="1">
                <a:highlight>
                  <a:srgbClr val="FFFF00"/>
                </a:highlight>
              </a:rPr>
              <a:t>月</a:t>
            </a:r>
            <a:r>
              <a:rPr lang="en-US" altLang="zh-CN" b="1">
                <a:highlight>
                  <a:srgbClr val="FFFF00"/>
                </a:highlight>
              </a:rPr>
              <a:t>18</a:t>
            </a:r>
            <a:r>
              <a:rPr lang="zh-CN" altLang="en-US" b="1">
                <a:highlight>
                  <a:srgbClr val="FFFF00"/>
                </a:highlight>
              </a:rPr>
              <a:t>日逃顶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995" y="1095375"/>
            <a:ext cx="3312160" cy="15868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7893685" y="37884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highlight>
                  <a:srgbClr val="FFFF00"/>
                </a:highlight>
              </a:rPr>
              <a:t>3</a:t>
            </a:r>
            <a:r>
              <a:rPr lang="zh-CN" altLang="en-US" b="1">
                <a:highlight>
                  <a:srgbClr val="FFFF00"/>
                </a:highlight>
              </a:rPr>
              <a:t>月</a:t>
            </a:r>
            <a:r>
              <a:rPr lang="en-US" altLang="zh-CN" b="1">
                <a:highlight>
                  <a:srgbClr val="FFFF00"/>
                </a:highlight>
              </a:rPr>
              <a:t>23</a:t>
            </a:r>
            <a:r>
              <a:rPr lang="zh-CN" altLang="en-US" b="1">
                <a:highlight>
                  <a:srgbClr val="FFFF00"/>
                </a:highlight>
              </a:rPr>
              <a:t>日</a:t>
            </a:r>
            <a:r>
              <a:rPr lang="zh-CN" b="1">
                <a:highlight>
                  <a:srgbClr val="FFFF00"/>
                </a:highlight>
              </a:rPr>
              <a:t>分批阴线抄底</a:t>
            </a:r>
            <a:endParaRPr lang="zh-CN" b="1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看弹性，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科创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50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855" y="791845"/>
            <a:ext cx="10513060" cy="5694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892300" y="6118225"/>
            <a:ext cx="9262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指数跌破熊线，跌多少反弹多少（市场规律）所以指数类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基金类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的投资抄底是机会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建立投资模式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1"/>
                </a:solidFill>
                <a:sym typeface="Noto Sans SC" panose="020B0200000000000000" charset="-122"/>
              </a:rPr>
              <a:t>新兴支柱与未来产业双轮驱动</a:t>
            </a:r>
            <a:endParaRPr lang="en-US" sz="3600"/>
          </a:p>
          <a:p>
            <a:pPr lvl="0" algn="ctr">
              <a:buClrTx/>
              <a:buSzTx/>
              <a:buFontTx/>
            </a:pP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210" y="1147445"/>
            <a:ext cx="11117580" cy="51904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1"/>
                </a:solidFill>
                <a:sym typeface="Noto Sans SC" panose="020B0200000000000000" charset="-122"/>
              </a:rPr>
              <a:t>主题猎手</a:t>
            </a:r>
            <a:r>
              <a:rPr lang="en-US" altLang="zh-CN" sz="3600" b="1">
                <a:solidFill>
                  <a:schemeClr val="bg1"/>
                </a:solidFill>
                <a:sym typeface="Noto Sans SC" panose="020B0200000000000000" charset="-122"/>
              </a:rPr>
              <a:t>-</a:t>
            </a:r>
            <a:r>
              <a:rPr lang="zh-CN" altLang="en-US" sz="3600" b="1">
                <a:solidFill>
                  <a:schemeClr val="bg1"/>
                </a:solidFill>
                <a:sym typeface="Noto Sans SC" panose="020B0200000000000000" charset="-122"/>
              </a:rPr>
              <a:t>涨停棱镜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7930" y="1100455"/>
            <a:ext cx="7166610" cy="37572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735455" y="5255260"/>
            <a:ext cx="9218295" cy="92202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涨停棱镜可以看出，市场对于冲突方面的相关主题的炒作次数是在逐渐的减少的。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而智能电网</a:t>
            </a:r>
            <a:r>
              <a:rPr lang="en-US" altLang="zh-CN" b="1">
                <a:highlight>
                  <a:srgbClr val="FFFF00"/>
                </a:highlight>
              </a:rPr>
              <a:t>(</a:t>
            </a:r>
            <a:r>
              <a:rPr lang="zh-CN" altLang="en-US" b="1">
                <a:highlight>
                  <a:srgbClr val="FFFF00"/>
                </a:highlight>
              </a:rPr>
              <a:t>算电协同</a:t>
            </a:r>
            <a:r>
              <a:rPr lang="en-US" altLang="zh-CN" b="1">
                <a:highlight>
                  <a:srgbClr val="FFFF00"/>
                </a:highlight>
              </a:rPr>
              <a:t>)</a:t>
            </a:r>
            <a:r>
              <a:rPr lang="zh-CN" altLang="en-US" b="1">
                <a:highlight>
                  <a:srgbClr val="FFFF00"/>
                </a:highlight>
              </a:rPr>
              <a:t>，云计算，储能，光伏概念等主题在近期频繁炒作，资金关注度高！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1371</Words>
  <Application>WPS 演示</Application>
  <PresentationFormat>宽屏</PresentationFormat>
  <Paragraphs>112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Noto Sans S Chinese Medium</vt:lpstr>
      <vt:lpstr>DIN Black</vt:lpstr>
      <vt:lpstr>Segoe Print</vt:lpstr>
      <vt:lpstr>Noto Sans SC</vt:lpstr>
      <vt:lpstr>Arial Unicode MS</vt:lpstr>
      <vt:lpstr>Calibri</vt:lpstr>
      <vt:lpstr>思源黑体 CN Heavy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</cp:lastModifiedBy>
  <cp:revision>2094</cp:revision>
  <dcterms:created xsi:type="dcterms:W3CDTF">2019-06-19T02:08:00Z</dcterms:created>
  <dcterms:modified xsi:type="dcterms:W3CDTF">2026-03-24T11:20:03Z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9CFE74C9946A4C69843920DE3B0B819A_13</vt:lpwstr>
  </property>
</Properties>
</file>