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9"/>
  </p:notesMasterIdLst>
  <p:handoutMasterIdLst>
    <p:handoutMasterId r:id="rId30"/>
  </p:handoutMasterIdLst>
  <p:sldIdLst>
    <p:sldId id="263" r:id="rId4"/>
    <p:sldId id="271" r:id="rId5"/>
    <p:sldId id="296" r:id="rId6"/>
    <p:sldId id="3425" r:id="rId7"/>
    <p:sldId id="2169" r:id="rId8"/>
    <p:sldId id="4024" r:id="rId9"/>
    <p:sldId id="4033" r:id="rId10"/>
    <p:sldId id="4022" r:id="rId11"/>
    <p:sldId id="1932" r:id="rId12"/>
    <p:sldId id="4028" r:id="rId13"/>
    <p:sldId id="4030" r:id="rId14"/>
    <p:sldId id="4031" r:id="rId15"/>
    <p:sldId id="1591" r:id="rId16"/>
    <p:sldId id="4011" r:id="rId17"/>
    <p:sldId id="4026" r:id="rId18"/>
    <p:sldId id="4034" r:id="rId19"/>
    <p:sldId id="3657" r:id="rId20"/>
    <p:sldId id="3510" r:id="rId21"/>
    <p:sldId id="3082" r:id="rId22"/>
    <p:sldId id="3565" r:id="rId23"/>
    <p:sldId id="615" r:id="rId24"/>
    <p:sldId id="2279" r:id="rId25"/>
    <p:sldId id="3690" r:id="rId26"/>
    <p:sldId id="3689" r:id="rId27"/>
    <p:sldId id="270" r:id="rId28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22E2"/>
    <a:srgbClr val="F315F3"/>
    <a:srgbClr val="23B253"/>
    <a:srgbClr val="0029DA"/>
    <a:srgbClr val="FFFFFF"/>
    <a:srgbClr val="D7000F"/>
    <a:srgbClr val="CF00B5"/>
    <a:srgbClr val="CB02CD"/>
    <a:srgbClr val="FFF6CD"/>
    <a:srgbClr val="FFFD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98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5" Type="http://schemas.openxmlformats.org/officeDocument/2006/relationships/tags" Target="tags/tag151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Master" Target="slideMasters/slideMaster2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3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5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6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8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40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41.xml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48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3.xml"/><Relationship Id="rId2" Type="http://schemas.openxmlformats.org/officeDocument/2006/relationships/image" Target="../media/image49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50.png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5.xml"/><Relationship Id="rId2" Type="http://schemas.openxmlformats.org/officeDocument/2006/relationships/image" Target="../media/image51.png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6.xml"/><Relationship Id="rId2" Type="http://schemas.openxmlformats.org/officeDocument/2006/relationships/image" Target="../media/image52.png"/><Relationship Id="rId1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image" Target="../media/image3.png"/><Relationship Id="rId3" Type="http://schemas.openxmlformats.org/officeDocument/2006/relationships/tags" Target="../tags/tag148.xml"/><Relationship Id="rId2" Type="http://schemas.openxmlformats.org/officeDocument/2006/relationships/image" Target="../media/image1.png"/><Relationship Id="rId1" Type="http://schemas.openxmlformats.org/officeDocument/2006/relationships/tags" Target="../tags/tag1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12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2.xml"/><Relationship Id="rId2" Type="http://schemas.openxmlformats.org/officeDocument/2006/relationships/image" Target="../media/image18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7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43125" y="-10795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喇叭口的影响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835025"/>
            <a:ext cx="5941695" cy="40532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970" y="894080"/>
            <a:ext cx="5581015" cy="28054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1206500" y="5935345"/>
            <a:ext cx="78238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喇叭口</a:t>
            </a:r>
            <a:r>
              <a:rPr lang="zh-CN" altLang="en-US"/>
              <a:t>一般出现在市场到达</a:t>
            </a:r>
            <a:r>
              <a:rPr lang="zh-CN" altLang="en-US">
                <a:solidFill>
                  <a:srgbClr val="F315F3"/>
                </a:solidFill>
              </a:rPr>
              <a:t>历史平台</a:t>
            </a:r>
            <a:r>
              <a:rPr lang="zh-CN" altLang="en-US"/>
              <a:t>附近，大盘</a:t>
            </a:r>
            <a:r>
              <a:rPr lang="zh-CN" altLang="en-US">
                <a:solidFill>
                  <a:srgbClr val="3422E2"/>
                </a:solidFill>
              </a:rPr>
              <a:t>资金背离</a:t>
            </a:r>
            <a:r>
              <a:rPr lang="zh-CN" altLang="en-US"/>
              <a:t>无法突破的时候，这时候拉冷门权重护指数红盘，掩护题材破位走弱，是强烈的</a:t>
            </a:r>
            <a:r>
              <a:rPr lang="zh-CN" altLang="en-US">
                <a:solidFill>
                  <a:srgbClr val="3422E2"/>
                </a:solidFill>
              </a:rPr>
              <a:t>看空信号</a:t>
            </a:r>
            <a:r>
              <a:rPr lang="zh-CN" altLang="en-US"/>
              <a:t>。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1735" y="3322320"/>
            <a:ext cx="4468495" cy="2560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椭圆 6"/>
          <p:cNvSpPr/>
          <p:nvPr/>
        </p:nvSpPr>
        <p:spPr>
          <a:xfrm>
            <a:off x="7620635" y="3923030"/>
            <a:ext cx="958850" cy="719455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753985" y="35547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题材尝试反弹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196705" y="495935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资金不足，题材加速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调整持续呈现喇叭口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957830" y="894080"/>
            <a:ext cx="13036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（</a:t>
            </a:r>
            <a:r>
              <a:rPr lang="en-US" altLang="zh-CN">
                <a:highlight>
                  <a:srgbClr val="FFFF00"/>
                </a:highlight>
              </a:rPr>
              <a:t>3.27</a:t>
            </a:r>
            <a:r>
              <a:rPr lang="zh-CN" altLang="en-US">
                <a:highlight>
                  <a:srgbClr val="FFFF00"/>
                </a:highlight>
              </a:rPr>
              <a:t>日）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422130" y="4055110"/>
            <a:ext cx="11741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（</a:t>
            </a:r>
            <a:r>
              <a:rPr lang="en-US" altLang="zh-CN">
                <a:highlight>
                  <a:srgbClr val="FFFF00"/>
                </a:highlight>
              </a:rPr>
              <a:t>3.28</a:t>
            </a:r>
            <a:r>
              <a:rPr lang="zh-CN" altLang="en-US">
                <a:highlight>
                  <a:srgbClr val="FFFF00"/>
                </a:highlight>
              </a:rPr>
              <a:t>日）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1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43125" y="-10795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5.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大盘喇叭口影响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899795"/>
            <a:ext cx="3444875" cy="20891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3131185"/>
            <a:ext cx="3444875" cy="23012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54635" y="55746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①水手突破变紫个股加速调整</a:t>
            </a:r>
            <a:endParaRPr lang="zh-CN" altLang="en-US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2380" y="899795"/>
            <a:ext cx="4248150" cy="20897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2380" y="3119120"/>
            <a:ext cx="4248785" cy="22783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4000500" y="5574665"/>
            <a:ext cx="30130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②前期高标破位数量增加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7385" y="899795"/>
            <a:ext cx="3657600" cy="44977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文本框 16"/>
          <p:cNvSpPr txBox="1"/>
          <p:nvPr/>
        </p:nvSpPr>
        <p:spPr>
          <a:xfrm>
            <a:off x="8396605" y="55746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③到支撑位护盘意愿减弱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43125" y="-10795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6.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未来一周小心风险释放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45" y="878840"/>
            <a:ext cx="1962785" cy="51009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355" y="878205"/>
            <a:ext cx="2345055" cy="51015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520065" y="3228975"/>
            <a:ext cx="16236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12.30</a:t>
            </a:r>
            <a:r>
              <a:rPr lang="zh-CN" altLang="en-US">
                <a:highlight>
                  <a:srgbClr val="FFFF00"/>
                </a:highlight>
              </a:rPr>
              <a:t>提示大幅降低仓位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6" name="椭圆 5"/>
          <p:cNvSpPr/>
          <p:nvPr/>
        </p:nvSpPr>
        <p:spPr>
          <a:xfrm>
            <a:off x="1172845" y="1583690"/>
            <a:ext cx="264795" cy="495935"/>
          </a:xfrm>
          <a:prstGeom prst="ellipse">
            <a:avLst/>
          </a:prstGeom>
          <a:solidFill>
            <a:schemeClr val="accent1">
              <a:alpha val="53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2517140" y="2964180"/>
            <a:ext cx="21596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现在：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存在牛线下移风险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只卖不买策略应对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6" name="图片 15" descr="流动资金看买卖点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8710" y="878840"/>
            <a:ext cx="4946650" cy="33623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461635" y="4559300"/>
            <a:ext cx="522986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/>
              <a:t>①规避</a:t>
            </a:r>
            <a:r>
              <a:rPr lang="en-US" altLang="zh-CN"/>
              <a:t>2</a:t>
            </a:r>
            <a:r>
              <a:rPr lang="zh-CN" altLang="en-US"/>
              <a:t>月以来的</a:t>
            </a:r>
            <a:r>
              <a:rPr lang="zh-CN" altLang="en-US">
                <a:solidFill>
                  <a:srgbClr val="3422E2"/>
                </a:solidFill>
              </a:rPr>
              <a:t>高标</a:t>
            </a:r>
            <a:r>
              <a:rPr lang="zh-CN" altLang="en-US"/>
              <a:t>个股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/>
              <a:t>②</a:t>
            </a:r>
            <a:r>
              <a:rPr lang="zh-CN" altLang="en-US">
                <a:solidFill>
                  <a:srgbClr val="F315F3"/>
                </a:solidFill>
              </a:rPr>
              <a:t>水手突破变紫</a:t>
            </a:r>
            <a:r>
              <a:rPr lang="zh-CN" altLang="en-US"/>
              <a:t>个股小心冲顶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/>
              <a:t>③低位低吸错杀但资金翻红个股逢阳线</a:t>
            </a:r>
            <a:r>
              <a:rPr lang="zh-CN" altLang="en-US">
                <a:solidFill>
                  <a:srgbClr val="FF0000"/>
                </a:solidFill>
              </a:rPr>
              <a:t>收缩仓位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/>
              <a:t>④减少进场操作，</a:t>
            </a:r>
            <a:r>
              <a:rPr lang="zh-CN" altLang="en-US">
                <a:solidFill>
                  <a:srgbClr val="3422E2"/>
                </a:solidFill>
              </a:rPr>
              <a:t>控制仓位</a:t>
            </a:r>
            <a:r>
              <a:rPr lang="zh-CN" altLang="en-US"/>
              <a:t>三成以内</a:t>
            </a:r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9940925" y="2016125"/>
            <a:ext cx="2067560" cy="1087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重要时间线：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①</a:t>
            </a:r>
            <a:r>
              <a:rPr lang="en-US" altLang="zh-CN">
                <a:highlight>
                  <a:srgbClr val="FFFF00"/>
                </a:highlight>
              </a:rPr>
              <a:t>3.20</a:t>
            </a:r>
            <a:r>
              <a:rPr lang="zh-CN" altLang="en-US">
                <a:highlight>
                  <a:srgbClr val="FFFF00"/>
                </a:highlight>
              </a:rPr>
              <a:t>急挫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②</a:t>
            </a:r>
            <a:r>
              <a:rPr lang="en-US" altLang="zh-CN">
                <a:highlight>
                  <a:srgbClr val="FFFF00"/>
                </a:highlight>
              </a:rPr>
              <a:t>4</a:t>
            </a:r>
            <a:r>
              <a:rPr lang="zh-CN" altLang="en-US">
                <a:highlight>
                  <a:srgbClr val="FFFF00"/>
                </a:highlight>
              </a:rPr>
              <a:t>月初牛线下移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47875" y="0"/>
            <a:ext cx="846836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逆势进攻板块选择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72475" y="1023620"/>
            <a:ext cx="314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  <a:p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05" y="798830"/>
            <a:ext cx="6110605" cy="55200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335" y="850900"/>
            <a:ext cx="3067050" cy="29597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0445" y="1191895"/>
            <a:ext cx="3399155" cy="35217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4740" y="3429000"/>
            <a:ext cx="3200400" cy="31089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589530" y="2534920"/>
            <a:ext cx="22294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大盘跌选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资金翻红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大盘涨选</a:t>
            </a:r>
            <a:r>
              <a:rPr lang="zh-CN" altLang="en-US">
                <a:solidFill>
                  <a:srgbClr val="00B050"/>
                </a:solidFill>
                <a:highlight>
                  <a:srgbClr val="FFFF00"/>
                </a:highlight>
              </a:rPr>
              <a:t>熊线上移</a:t>
            </a:r>
            <a:endParaRPr lang="zh-CN" altLang="en-US">
              <a:solidFill>
                <a:srgbClr val="00B050"/>
              </a:solidFill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47875" y="0"/>
            <a:ext cx="846836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猎手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热点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72475" y="1023620"/>
            <a:ext cx="314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  <a:p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42232" t="4977" b="4838"/>
          <a:stretch>
            <a:fillRect/>
          </a:stretch>
        </p:blipFill>
        <p:spPr>
          <a:xfrm>
            <a:off x="116840" y="842010"/>
            <a:ext cx="6299200" cy="53270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535" y="842010"/>
            <a:ext cx="4058285" cy="45377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6793230" y="5514975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热点强者恒强（但是分化较大）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很多水手突破变紫的直接下挫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操作需要谨慎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47875" y="0"/>
            <a:ext cx="846836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率先周线金叉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72475" y="1023620"/>
            <a:ext cx="314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  <a:p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195" y="765175"/>
            <a:ext cx="4309745" cy="57391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425" y="852805"/>
            <a:ext cx="3042285" cy="34804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椭圆 7"/>
          <p:cNvSpPr/>
          <p:nvPr/>
        </p:nvSpPr>
        <p:spPr>
          <a:xfrm>
            <a:off x="5572125" y="2359025"/>
            <a:ext cx="346075" cy="1974215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2375" y="1118235"/>
            <a:ext cx="2386965" cy="38677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8300" y="2633345"/>
            <a:ext cx="2733040" cy="37496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2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25315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四月展望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避高就低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2025.3.30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57885" y="897255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386570" y="918845"/>
            <a:ext cx="688975" cy="1225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  <p:sp>
        <p:nvSpPr>
          <p:cNvPr id="3" name="矩形 2"/>
          <p:cNvSpPr/>
          <p:nvPr/>
        </p:nvSpPr>
        <p:spPr>
          <a:xfrm>
            <a:off x="7487920" y="887095"/>
            <a:ext cx="611505" cy="113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3+2_17433264194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带货_17433227917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9760" y="768350"/>
            <a:ext cx="10720705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1.S</a:t>
            </a:r>
            <a:r>
              <a:rPr lang="zh-CN" altLang="en-US" sz="4000">
                <a:solidFill>
                  <a:srgbClr val="FF0000"/>
                </a:solidFill>
              </a:rPr>
              <a:t>点背离风险释放，规避高位股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2.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四月历年走势的特征和策略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3.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短期规避即将到来的牛线下移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511302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股票的不同阶段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 descr="行情的阶段（2021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95" y="920115"/>
            <a:ext cx="9526270" cy="5306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1548130" y="1073785"/>
            <a:ext cx="2723515" cy="1250315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右箭头 1"/>
          <p:cNvSpPr/>
          <p:nvPr/>
        </p:nvSpPr>
        <p:spPr>
          <a:xfrm rot="6720000">
            <a:off x="-136525" y="3328670"/>
            <a:ext cx="2609215" cy="1905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1751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①高控盘股补跌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②补涨股轮动加快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③分时喇叭口频繁出现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910" y="837565"/>
            <a:ext cx="10544810" cy="57124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历年四月获利盘回吐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21835" y="1217295"/>
            <a:ext cx="4064000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历年四月存在</a:t>
            </a:r>
            <a:r>
              <a:rPr lang="zh-CN" altLang="en-US">
                <a:solidFill>
                  <a:srgbClr val="3422E2"/>
                </a:solidFill>
                <a:highlight>
                  <a:srgbClr val="FFFF00"/>
                </a:highlight>
              </a:rPr>
              <a:t>调整浪</a:t>
            </a:r>
            <a:endParaRPr lang="zh-CN" altLang="en-US">
              <a:highlight>
                <a:srgbClr val="FFFF00"/>
              </a:highlight>
            </a:endParaRPr>
          </a:p>
          <a:p>
            <a:pPr algn="ctr"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注意高标个股的释放</a:t>
            </a:r>
            <a:endParaRPr lang="zh-CN" altLang="en-US">
              <a:highlight>
                <a:srgbClr val="FFFF00"/>
              </a:highlight>
            </a:endParaRPr>
          </a:p>
          <a:p>
            <a:pPr algn="ctr"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（在</a:t>
            </a:r>
            <a:r>
              <a:rPr lang="en-US" altLang="zh-CN">
                <a:highlight>
                  <a:srgbClr val="FFFF00"/>
                </a:highlight>
              </a:rPr>
              <a:t>60</a:t>
            </a:r>
            <a:r>
              <a:rPr lang="zh-CN" altLang="en-US">
                <a:highlight>
                  <a:srgbClr val="FFFF00"/>
                </a:highlight>
              </a:rPr>
              <a:t>日线上有一定涨幅）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96160" y="4514215"/>
            <a:ext cx="3063875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1400">
                <a:highlight>
                  <a:srgbClr val="FFFF00"/>
                </a:highlight>
              </a:rPr>
              <a:t>①</a:t>
            </a:r>
            <a:r>
              <a:rPr lang="en-US" altLang="zh-CN" sz="1400">
                <a:highlight>
                  <a:srgbClr val="FFFF00"/>
                </a:highlight>
              </a:rPr>
              <a:t>2024</a:t>
            </a:r>
            <a:r>
              <a:rPr lang="zh-CN" altLang="en-US" sz="1400">
                <a:highlight>
                  <a:srgbClr val="FFFF00"/>
                </a:highlight>
              </a:rPr>
              <a:t>年</a:t>
            </a:r>
            <a:r>
              <a:rPr lang="en-US" altLang="zh-CN" sz="1400">
                <a:highlight>
                  <a:srgbClr val="FFFF00"/>
                </a:highlight>
              </a:rPr>
              <a:t>4</a:t>
            </a:r>
            <a:r>
              <a:rPr lang="zh-CN" altLang="en-US" sz="1400">
                <a:highlight>
                  <a:srgbClr val="FFFF00"/>
                </a:highlight>
              </a:rPr>
              <a:t>月</a:t>
            </a:r>
            <a:r>
              <a:rPr lang="en-US" altLang="zh-CN" sz="1400">
                <a:highlight>
                  <a:srgbClr val="FFFF00"/>
                </a:highlight>
              </a:rPr>
              <a:t>12</a:t>
            </a:r>
            <a:r>
              <a:rPr lang="zh-CN" altLang="en-US" sz="1400">
                <a:highlight>
                  <a:srgbClr val="FFFF00"/>
                </a:highlight>
              </a:rPr>
              <a:t>日</a:t>
            </a:r>
            <a:r>
              <a:rPr lang="en-US" altLang="zh-CN" sz="1400">
                <a:highlight>
                  <a:srgbClr val="FFFF00"/>
                </a:highlight>
              </a:rPr>
              <a:t>‌</a:t>
            </a:r>
            <a:r>
              <a:rPr lang="zh-CN" altLang="en-US" sz="1400">
                <a:highlight>
                  <a:srgbClr val="FFFF00"/>
                </a:highlight>
              </a:rPr>
              <a:t>。中国证监会发布了《关于严格执行退市制度的意见》，进一步严格了强制退市标准，业界称之为</a:t>
            </a:r>
            <a:r>
              <a:rPr lang="en-US" altLang="zh-CN" sz="1400">
                <a:highlight>
                  <a:srgbClr val="FFFF00"/>
                </a:highlight>
              </a:rPr>
              <a:t>“</a:t>
            </a:r>
            <a:r>
              <a:rPr lang="zh-CN" altLang="en-US" sz="1400">
                <a:solidFill>
                  <a:srgbClr val="3422E2"/>
                </a:solidFill>
                <a:highlight>
                  <a:srgbClr val="FFFF00"/>
                </a:highlight>
              </a:rPr>
              <a:t>史上最严退市新规</a:t>
            </a:r>
            <a:r>
              <a:rPr lang="en-US" altLang="zh-CN" sz="1400">
                <a:highlight>
                  <a:srgbClr val="FFFF00"/>
                </a:highlight>
              </a:rPr>
              <a:t>”</a:t>
            </a:r>
            <a:r>
              <a:rPr lang="zh-CN" altLang="en-US" sz="1400">
                <a:highlight>
                  <a:srgbClr val="FFFF00"/>
                </a:highlight>
              </a:rPr>
              <a:t>。</a:t>
            </a:r>
            <a:endParaRPr lang="zh-CN" altLang="en-US" sz="1400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大盘的调整浪释放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1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" y="898525"/>
            <a:ext cx="8338185" cy="547497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8590280" y="1538605"/>
            <a:ext cx="3296285" cy="18637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r>
              <a:rPr lang="zh-CN" altLang="en-US" b="1">
                <a:solidFill>
                  <a:srgbClr val="F315F3"/>
                </a:solidFill>
              </a:rPr>
              <a:t>两个关键点：</a:t>
            </a:r>
            <a:endParaRPr lang="zh-CN" altLang="en-US" b="1">
              <a:solidFill>
                <a:srgbClr val="F315F3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/>
              <a:t>①资金</a:t>
            </a:r>
            <a:r>
              <a:rPr lang="zh-CN" altLang="en-US">
                <a:solidFill>
                  <a:srgbClr val="FF0000"/>
                </a:solidFill>
              </a:rPr>
              <a:t>翻红</a:t>
            </a:r>
            <a:r>
              <a:rPr lang="zh-CN" altLang="en-US"/>
              <a:t>（解除背离）</a:t>
            </a:r>
            <a:endParaRPr lang="zh-CN" altLang="en-US"/>
          </a:p>
          <a:p>
            <a:pPr>
              <a:lnSpc>
                <a:spcPct val="120000"/>
              </a:lnSpc>
            </a:pPr>
            <a:r>
              <a:rPr lang="zh-CN" altLang="en-US"/>
              <a:t>②跌到</a:t>
            </a:r>
            <a:r>
              <a:rPr lang="zh-CN" altLang="en-US">
                <a:solidFill>
                  <a:srgbClr val="00B050"/>
                </a:solidFill>
              </a:rPr>
              <a:t>熊线</a:t>
            </a:r>
            <a:r>
              <a:rPr lang="zh-CN" altLang="en-US"/>
              <a:t>（释放背离）</a:t>
            </a:r>
            <a:endParaRPr lang="zh-CN" altLang="en-US"/>
          </a:p>
          <a:p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47875" y="0"/>
            <a:ext cx="846836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一季度板块历史胜率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t="5587"/>
          <a:stretch>
            <a:fillRect/>
          </a:stretch>
        </p:blipFill>
        <p:spPr>
          <a:xfrm>
            <a:off x="341630" y="988695"/>
            <a:ext cx="5114925" cy="9442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30" y="2016760"/>
            <a:ext cx="5114925" cy="11049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l="1229"/>
          <a:stretch>
            <a:fillRect/>
          </a:stretch>
        </p:blipFill>
        <p:spPr>
          <a:xfrm>
            <a:off x="341630" y="3205480"/>
            <a:ext cx="5114925" cy="1143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椭圆 10"/>
          <p:cNvSpPr/>
          <p:nvPr/>
        </p:nvSpPr>
        <p:spPr>
          <a:xfrm>
            <a:off x="4176395" y="920115"/>
            <a:ext cx="468630" cy="322580"/>
          </a:xfrm>
          <a:prstGeom prst="ellipse">
            <a:avLst/>
          </a:prstGeom>
          <a:solidFill>
            <a:srgbClr val="FF0000">
              <a:alpha val="28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4172585" y="2003425"/>
            <a:ext cx="472440" cy="196850"/>
          </a:xfrm>
          <a:prstGeom prst="ellipse">
            <a:avLst/>
          </a:prstGeom>
          <a:solidFill>
            <a:srgbClr val="FF0000">
              <a:alpha val="28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4176395" y="3171825"/>
            <a:ext cx="468630" cy="272415"/>
          </a:xfrm>
          <a:prstGeom prst="ellipse">
            <a:avLst/>
          </a:prstGeom>
          <a:solidFill>
            <a:srgbClr val="FF0000">
              <a:alpha val="28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6695" y="1182370"/>
            <a:ext cx="4401820" cy="39776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1421765" y="5772150"/>
            <a:ext cx="90309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四月只有三个板块过去五年胜率大于</a:t>
            </a:r>
            <a:r>
              <a:rPr lang="en-US" altLang="zh-CN"/>
              <a:t>70%</a:t>
            </a:r>
            <a:r>
              <a:rPr lang="zh-CN" altLang="en-US"/>
              <a:t>，其他的大多数以调整为主</a:t>
            </a:r>
            <a:endParaRPr lang="zh-CN" altLang="en-US"/>
          </a:p>
          <a:p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（家电、酒、药）</a:t>
            </a:r>
            <a:r>
              <a:rPr lang="en-US" altLang="zh-CN">
                <a:solidFill>
                  <a:srgbClr val="FF0000"/>
                </a:solidFill>
              </a:rPr>
              <a:t> </a:t>
            </a:r>
            <a:r>
              <a:rPr lang="zh-CN" altLang="en-US">
                <a:solidFill>
                  <a:srgbClr val="FF0000"/>
                </a:solidFill>
              </a:rPr>
              <a:t>防御性板块，题材类胜率较低，警惕高标补跌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业绩风险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rcRect t="5607"/>
          <a:stretch>
            <a:fillRect/>
          </a:stretch>
        </p:blipFill>
        <p:spPr>
          <a:xfrm>
            <a:off x="341630" y="4415790"/>
            <a:ext cx="5114925" cy="1101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椭圆 19"/>
          <p:cNvSpPr/>
          <p:nvPr/>
        </p:nvSpPr>
        <p:spPr>
          <a:xfrm>
            <a:off x="4176395" y="4350385"/>
            <a:ext cx="468630" cy="272415"/>
          </a:xfrm>
          <a:prstGeom prst="ellipse">
            <a:avLst/>
          </a:prstGeom>
          <a:solidFill>
            <a:srgbClr val="FF0000">
              <a:alpha val="28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1162</Words>
  <Application>WPS 演示</Application>
  <PresentationFormat>宽屏</PresentationFormat>
  <Paragraphs>173</Paragraphs>
  <Slides>25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39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武</cp:lastModifiedBy>
  <cp:revision>879</cp:revision>
  <dcterms:created xsi:type="dcterms:W3CDTF">2019-06-19T02:08:00Z</dcterms:created>
  <dcterms:modified xsi:type="dcterms:W3CDTF">2025-03-30T09:21:31Z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67F8E99CA25843CDBAFD0150A9FB820A</vt:lpwstr>
  </property>
</Properties>
</file>