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2"/>
  </p:notesMasterIdLst>
  <p:sldIdLst>
    <p:sldId id="428" r:id="rId5"/>
    <p:sldId id="416" r:id="rId6"/>
    <p:sldId id="267" r:id="rId7"/>
    <p:sldId id="430" r:id="rId8"/>
    <p:sldId id="439" r:id="rId9"/>
    <p:sldId id="436" r:id="rId10"/>
    <p:sldId id="269" r:id="rId11"/>
    <p:sldId id="421" r:id="rId12"/>
    <p:sldId id="420" r:id="rId13"/>
    <p:sldId id="435" r:id="rId14"/>
    <p:sldId id="437" r:id="rId15"/>
    <p:sldId id="440" r:id="rId16"/>
    <p:sldId id="419" r:id="rId17"/>
    <p:sldId id="417" r:id="rId18"/>
    <p:sldId id="441" r:id="rId19"/>
    <p:sldId id="432" r:id="rId20"/>
    <p:sldId id="271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55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21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3035" y="1148715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机构分析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寻觅优质白马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30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671"/>
          <a:stretch>
            <a:fillRect/>
          </a:stretch>
        </p:blipFill>
        <p:spPr>
          <a:xfrm>
            <a:off x="83185" y="848995"/>
            <a:ext cx="8933180" cy="526669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分时找异动机会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37890" y="4355465"/>
            <a:ext cx="3657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日内大单占比较高个股是近期最有爆发力的方向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寻找三阳开泰机会（接上页）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3705" y="804545"/>
            <a:ext cx="3704590" cy="5692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965" y="804545"/>
            <a:ext cx="3601085" cy="5692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" y="804545"/>
            <a:ext cx="3691890" cy="57594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超级买入法和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回档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7773" t="11349" r="9028" b="1999"/>
          <a:stretch>
            <a:fillRect/>
          </a:stretch>
        </p:blipFill>
        <p:spPr>
          <a:xfrm>
            <a:off x="1618615" y="1106805"/>
            <a:ext cx="8836025" cy="5149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机构分析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机构分析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880" y="885825"/>
            <a:ext cx="10414635" cy="5641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610" y="3269615"/>
            <a:ext cx="4582160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带货_17433227917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总_17433264275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三阳开泰找异动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机构分析找白马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市场阶段高切低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910" y="837565"/>
            <a:ext cx="10544810" cy="57124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21835" y="1217295"/>
            <a:ext cx="406400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历年四月存在</a:t>
            </a:r>
            <a:r>
              <a:rPr lang="zh-CN" altLang="en-US">
                <a:solidFill>
                  <a:srgbClr val="3422E2"/>
                </a:solidFill>
                <a:highlight>
                  <a:srgbClr val="FFFF00"/>
                </a:highlight>
              </a:rPr>
              <a:t>调整浪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注意高标个股的释放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（在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日线上有一定涨幅）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6160" y="4514215"/>
            <a:ext cx="306387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1400">
                <a:highlight>
                  <a:srgbClr val="FFFF00"/>
                </a:highlight>
              </a:rPr>
              <a:t>①</a:t>
            </a:r>
            <a:r>
              <a:rPr lang="en-US" altLang="zh-CN" sz="1400">
                <a:highlight>
                  <a:srgbClr val="FFFF00"/>
                </a:highlight>
              </a:rPr>
              <a:t>2024</a:t>
            </a:r>
            <a:r>
              <a:rPr lang="zh-CN" altLang="en-US" sz="1400">
                <a:highlight>
                  <a:srgbClr val="FFFF00"/>
                </a:highlight>
              </a:rPr>
              <a:t>年</a:t>
            </a:r>
            <a:r>
              <a:rPr lang="en-US" altLang="zh-CN" sz="1400">
                <a:highlight>
                  <a:srgbClr val="FFFF00"/>
                </a:highlight>
              </a:rPr>
              <a:t>4</a:t>
            </a:r>
            <a:r>
              <a:rPr lang="zh-CN" altLang="en-US" sz="1400">
                <a:highlight>
                  <a:srgbClr val="FFFF00"/>
                </a:highlight>
              </a:rPr>
              <a:t>月</a:t>
            </a:r>
            <a:r>
              <a:rPr lang="en-US" altLang="zh-CN" sz="1400">
                <a:highlight>
                  <a:srgbClr val="FFFF00"/>
                </a:highlight>
              </a:rPr>
              <a:t>12</a:t>
            </a:r>
            <a:r>
              <a:rPr lang="zh-CN" altLang="en-US" sz="1400">
                <a:highlight>
                  <a:srgbClr val="FFFF00"/>
                </a:highlight>
              </a:rPr>
              <a:t>日</a:t>
            </a:r>
            <a:r>
              <a:rPr lang="en-US" altLang="zh-CN" sz="1400">
                <a:highlight>
                  <a:srgbClr val="FFFF00"/>
                </a:highlight>
              </a:rPr>
              <a:t>‌</a:t>
            </a:r>
            <a:r>
              <a:rPr lang="zh-CN" altLang="en-US" sz="1400">
                <a:highlight>
                  <a:srgbClr val="FFFF00"/>
                </a:highlight>
              </a:rPr>
              <a:t>。中国证监会发布了《关于严格执行退市制度的意见》，进一步严格了强制退市标准，业界称之为</a:t>
            </a:r>
            <a:r>
              <a:rPr lang="en-US" altLang="zh-CN" sz="1400">
                <a:highlight>
                  <a:srgbClr val="FFFF00"/>
                </a:highlight>
              </a:rPr>
              <a:t>“</a:t>
            </a:r>
            <a:r>
              <a:rPr lang="zh-CN" altLang="en-US" sz="1400">
                <a:solidFill>
                  <a:srgbClr val="3422E2"/>
                </a:solidFill>
                <a:highlight>
                  <a:srgbClr val="FFFF00"/>
                </a:highlight>
              </a:rPr>
              <a:t>史上最严退市新规</a:t>
            </a:r>
            <a:r>
              <a:rPr lang="en-US" altLang="zh-CN" sz="1400">
                <a:highlight>
                  <a:srgbClr val="FFFF00"/>
                </a:highlight>
              </a:rPr>
              <a:t>”</a:t>
            </a:r>
            <a:r>
              <a:rPr lang="zh-CN" altLang="en-US" sz="1400">
                <a:highlight>
                  <a:srgbClr val="FFFF00"/>
                </a:highlight>
              </a:rPr>
              <a:t>。</a:t>
            </a:r>
            <a:endParaRPr lang="zh-CN" altLang="en-US" sz="140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市场背离释放阶段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40" y="898525"/>
            <a:ext cx="8338185" cy="54749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834755" y="2230755"/>
            <a:ext cx="312420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315F3"/>
                </a:solidFill>
                <a:sym typeface="+mn-ea"/>
              </a:rPr>
              <a:t>两个关键点：</a:t>
            </a:r>
            <a:endParaRPr lang="zh-CN" altLang="en-US" b="1">
              <a:solidFill>
                <a:srgbClr val="F315F3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ym typeface="+mn-ea"/>
              </a:rPr>
              <a:t>①资金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翻红</a:t>
            </a:r>
            <a:r>
              <a:rPr lang="zh-CN" altLang="en-US">
                <a:sym typeface="+mn-ea"/>
              </a:rPr>
              <a:t>（解除背离）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>
                <a:sym typeface="+mn-ea"/>
              </a:rPr>
              <a:t>②跌到</a:t>
            </a:r>
            <a:r>
              <a:rPr lang="zh-CN" altLang="en-US">
                <a:solidFill>
                  <a:srgbClr val="00B050"/>
                </a:solidFill>
                <a:sym typeface="+mn-ea"/>
              </a:rPr>
              <a:t>熊线</a:t>
            </a:r>
            <a:r>
              <a:rPr lang="zh-CN" altLang="en-US">
                <a:sym typeface="+mn-ea"/>
              </a:rPr>
              <a:t>（释放背离）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市场阶段高切低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2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925195"/>
            <a:ext cx="5195570" cy="39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40" y="1541780"/>
            <a:ext cx="6666865" cy="3114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规避高位趋势盘弱个股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72720" y="798195"/>
            <a:ext cx="4653915" cy="5262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825" y="798195"/>
            <a:ext cx="3526790" cy="5261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7900670" y="809625"/>
            <a:ext cx="553720" cy="5240020"/>
          </a:xfrm>
          <a:prstGeom prst="rect">
            <a:avLst/>
          </a:prstGeom>
          <a:solidFill>
            <a:srgbClr val="7399DC">
              <a:alpha val="40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165" y="889635"/>
            <a:ext cx="3614420" cy="16294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910" y="2671445"/>
            <a:ext cx="3593465" cy="14420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分时异动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L1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L2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的区别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  <p:custDataLst>
              <p:tags r:id="rId1"/>
            </p:custDataLst>
          </p:nvPr>
        </p:nvSpPr>
        <p:spPr>
          <a:xfrm>
            <a:off x="1390650" y="5617639"/>
            <a:ext cx="9410700" cy="950802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来源：交易所会把单位时间内撮合成交的每一笔数据传输过来</a:t>
            </a:r>
            <a:endParaRPr lang="en-US" altLang="zh-CN" dirty="0"/>
          </a:p>
          <a:p>
            <a:pPr algn="ctr"/>
            <a:r>
              <a:rPr lang="zh-CN" altLang="en-US" dirty="0"/>
              <a:t>含义：可看到每一笔是怎么成交的，并看到所有大单的数据</a:t>
            </a:r>
            <a:endParaRPr lang="en-US" altLang="zh-CN" dirty="0"/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2"/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2270224" y="1086636"/>
            <a:ext cx="7656168" cy="4289274"/>
          </a:xfrm>
        </p:spPr>
      </p:pic>
      <p:grpSp>
        <p:nvGrpSpPr>
          <p:cNvPr id="17" name="组合 16"/>
          <p:cNvGrpSpPr/>
          <p:nvPr/>
        </p:nvGrpSpPr>
        <p:grpSpPr>
          <a:xfrm>
            <a:off x="2840954" y="885424"/>
            <a:ext cx="4718870" cy="1495826"/>
            <a:chOff x="2840954" y="885424"/>
            <a:chExt cx="4718870" cy="1495826"/>
          </a:xfrm>
        </p:grpSpPr>
        <p:grpSp>
          <p:nvGrpSpPr>
            <p:cNvPr id="8" name="组合 7"/>
            <p:cNvGrpSpPr/>
            <p:nvPr/>
          </p:nvGrpSpPr>
          <p:grpSpPr>
            <a:xfrm>
              <a:off x="2840954" y="885424"/>
              <a:ext cx="4718870" cy="978520"/>
              <a:chOff x="3212219" y="3241954"/>
              <a:chExt cx="3716154" cy="977599"/>
            </a:xfrm>
          </p:grpSpPr>
          <p:sp>
            <p:nvSpPr>
              <p:cNvPr id="9" name="矩形: 圆角 8"/>
              <p:cNvSpPr/>
              <p:nvPr>
                <p:custDataLst>
                  <p:tags r:id="rId4"/>
                </p:custDataLst>
              </p:nvPr>
            </p:nvSpPr>
            <p:spPr>
              <a:xfrm>
                <a:off x="3212219" y="3241954"/>
                <a:ext cx="3716154" cy="977599"/>
              </a:xfrm>
              <a:prstGeom prst="roundRect">
                <a:avLst>
                  <a:gd name="adj" fmla="val 1468"/>
                </a:avLst>
              </a:prstGeom>
              <a:solidFill>
                <a:srgbClr val="C00000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algn="ctr"/>
                <a:endParaRPr lang="zh-CN" altLang="en-US" sz="1600" kern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2" name="文本占位符 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212219" y="3342466"/>
                <a:ext cx="3516276" cy="776576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zh-CN" altLang="en-US" sz="18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</a:rPr>
                  <a:t>14:56:42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，在这一秒内有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28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笔撮合成交的数据</a:t>
                </a:r>
                <a:endParaRPr lang="en-US" altLang="zh-CN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</a:rPr>
                  <a:t>第一笔为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20.60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的价格，撮合成交了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3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手</a:t>
                </a:r>
                <a:endParaRPr lang="en-US" altLang="zh-CN" sz="1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2" name="直接箭头连接符 11"/>
            <p:cNvCxnSpPr/>
            <p:nvPr>
              <p:custDataLst>
                <p:tags r:id="rId6"/>
              </p:custDataLst>
            </p:nvPr>
          </p:nvCxnSpPr>
          <p:spPr>
            <a:xfrm flipH="1">
              <a:off x="4476750" y="1863944"/>
              <a:ext cx="596734" cy="517306"/>
            </a:xfrm>
            <a:prstGeom prst="straightConnector1">
              <a:avLst/>
            </a:prstGeom>
            <a:ln w="12700">
              <a:solidFill>
                <a:srgbClr val="C500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3760795" y="2290243"/>
            <a:ext cx="1839905" cy="18625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c1YzI2Y2JkZDkxNWZiMmMzODViMTg0ZjQ0MTZjNG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</Words>
  <Application>WPS 演示</Application>
  <PresentationFormat>宽屏</PresentationFormat>
  <Paragraphs>72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武</cp:lastModifiedBy>
  <cp:revision>271</cp:revision>
  <dcterms:created xsi:type="dcterms:W3CDTF">2019-06-19T02:08:00Z</dcterms:created>
  <dcterms:modified xsi:type="dcterms:W3CDTF">2025-03-30T09:21:12Z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244ACA2EB60840989A6E7AD0DF89266E</vt:lpwstr>
  </property>
</Properties>
</file>