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481" r:id="rId3"/>
    <p:sldId id="267" r:id="rId4"/>
    <p:sldId id="329" r:id="rId5"/>
    <p:sldId id="733" r:id="rId6"/>
    <p:sldId id="334" r:id="rId7"/>
    <p:sldId id="732" r:id="rId8"/>
    <p:sldId id="692" r:id="rId9"/>
    <p:sldId id="730" r:id="rId10"/>
    <p:sldId id="729" r:id="rId11"/>
    <p:sldId id="725" r:id="rId12"/>
    <p:sldId id="724" r:id="rId13"/>
    <p:sldId id="735" r:id="rId14"/>
    <p:sldId id="736" r:id="rId15"/>
    <p:sldId id="737" r:id="rId16"/>
    <p:sldId id="491" r:id="rId17"/>
    <p:sldId id="734" r:id="rId18"/>
    <p:sldId id="731" r:id="rId19"/>
    <p:sldId id="677" r:id="rId20"/>
    <p:sldId id="272" r:id="rId21"/>
    <p:sldId id="738" r:id="rId22"/>
    <p:sldId id="73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 userDrawn="1">
          <p15:clr>
            <a:srgbClr val="A4A3A4"/>
          </p15:clr>
        </p15:guide>
        <p15:guide id="2" pos="3787" userDrawn="1">
          <p15:clr>
            <a:srgbClr val="A4A3A4"/>
          </p15:clr>
        </p15:guide>
        <p15:guide id="3" pos="4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1" autoAdjust="0"/>
    <p:restoredTop sz="99761" autoAdjust="0"/>
  </p:normalViewPr>
  <p:slideViewPr>
    <p:cSldViewPr snapToGrid="0" showGuides="1">
      <p:cViewPr varScale="1">
        <p:scale>
          <a:sx n="110" d="100"/>
          <a:sy n="110" d="100"/>
        </p:scale>
        <p:origin x="924" y="108"/>
      </p:cViewPr>
      <p:guideLst>
        <p:guide orient="horz" pos="2200"/>
        <p:guide pos="3787"/>
        <p:guide pos="47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58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notesMaster" Target="notesMasters/notes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方建伟丨执业编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image" Target="../media/image20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5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6.xml"/><Relationship Id="rId1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40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1.xml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03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30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1980" y="1681480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策略实战跟投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6470" y="95250"/>
            <a:ext cx="2412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等级分类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991235"/>
            <a:ext cx="12058650" cy="2894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650" y="3965575"/>
            <a:ext cx="119418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等级一（守门员）：固收轮动、（银华日利</a:t>
            </a:r>
            <a:r>
              <a:rPr lang="en-US" altLang="zh-CN"/>
              <a:t>ETF</a:t>
            </a:r>
            <a:r>
              <a:rPr lang="zh-CN" altLang="en-US"/>
              <a:t>）</a:t>
            </a:r>
            <a:endParaRPr lang="zh-CN"/>
          </a:p>
          <a:p>
            <a:endParaRPr lang="zh-CN"/>
          </a:p>
          <a:p>
            <a:r>
              <a:rPr lang="zh-CN"/>
              <a:t>等级二（后卫）：稳健型全天候、</a:t>
            </a:r>
            <a:r>
              <a:rPr lang="zh-CN" altLang="en-US" b="1">
                <a:solidFill>
                  <a:srgbClr val="7030A0"/>
                </a:solidFill>
              </a:rPr>
              <a:t>均衡型全天候</a:t>
            </a:r>
            <a:endParaRPr lang="zh-CN"/>
          </a:p>
          <a:p>
            <a:endParaRPr lang="zh-CN"/>
          </a:p>
          <a:p>
            <a:r>
              <a:rPr lang="zh-CN"/>
              <a:t>等级三（中锋）：</a:t>
            </a:r>
            <a:r>
              <a:rPr lang="zh-CN" altLang="en-US" b="1">
                <a:solidFill>
                  <a:srgbClr val="7030A0"/>
                </a:solidFill>
              </a:rPr>
              <a:t>进取型全天候</a:t>
            </a:r>
            <a:r>
              <a:rPr lang="zh-CN"/>
              <a:t>、</a:t>
            </a:r>
            <a:r>
              <a:rPr lang="zh-CN" altLang="en-US" b="1">
                <a:solidFill>
                  <a:srgbClr val="7030A0"/>
                </a:solidFill>
              </a:rPr>
              <a:t>大中小盘择时</a:t>
            </a:r>
            <a:r>
              <a:rPr lang="zh-CN"/>
              <a:t>、沪深</a:t>
            </a:r>
            <a:r>
              <a:rPr lang="en-US" altLang="zh-CN"/>
              <a:t>300</a:t>
            </a:r>
            <a:r>
              <a:rPr lang="zh-CN" altLang="en-US"/>
              <a:t>尾盘择时、</a:t>
            </a:r>
            <a:r>
              <a:rPr lang="zh-CN" altLang="en-US" b="1">
                <a:solidFill>
                  <a:srgbClr val="7030A0"/>
                </a:solidFill>
              </a:rPr>
              <a:t>中证A500尾盘择时</a:t>
            </a:r>
            <a:r>
              <a:rPr lang="zh-CN" altLang="en-US"/>
              <a:t>、</a:t>
            </a:r>
            <a:r>
              <a:rPr lang="zh-CN" altLang="en-US" b="1">
                <a:solidFill>
                  <a:srgbClr val="7030A0"/>
                </a:solidFill>
              </a:rPr>
              <a:t>股商轮动</a:t>
            </a:r>
            <a:endParaRPr lang="zh-CN"/>
          </a:p>
          <a:p>
            <a:endParaRPr lang="zh-CN"/>
          </a:p>
          <a:p>
            <a:r>
              <a:rPr lang="zh-CN"/>
              <a:t>等级四（前锋）：</a:t>
            </a:r>
            <a:r>
              <a:rPr lang="zh-CN" b="1">
                <a:solidFill>
                  <a:srgbClr val="7030A0"/>
                </a:solidFill>
              </a:rPr>
              <a:t>中证</a:t>
            </a:r>
            <a:r>
              <a:rPr lang="en-US" altLang="zh-CN" b="1">
                <a:solidFill>
                  <a:srgbClr val="7030A0"/>
                </a:solidFill>
              </a:rPr>
              <a:t>1000</a:t>
            </a:r>
            <a:r>
              <a:rPr lang="zh-CN" altLang="en-US" b="1">
                <a:solidFill>
                  <a:srgbClr val="7030A0"/>
                </a:solidFill>
              </a:rPr>
              <a:t>早盘</a:t>
            </a:r>
            <a:r>
              <a:rPr lang="en-US" altLang="zh-CN"/>
              <a:t>/</a:t>
            </a:r>
            <a:r>
              <a:rPr lang="zh-CN" altLang="en-US"/>
              <a:t>尾盘择时、中证</a:t>
            </a:r>
            <a:r>
              <a:rPr lang="en-US" altLang="zh-CN"/>
              <a:t>500</a:t>
            </a:r>
            <a:r>
              <a:rPr lang="zh-CN" altLang="en-US"/>
              <a:t>尾盘择时、创业板指尾盘择时、</a:t>
            </a:r>
            <a:r>
              <a:rPr lang="zh-CN" altLang="en-US" b="1">
                <a:solidFill>
                  <a:srgbClr val="7030A0"/>
                </a:solidFill>
              </a:rPr>
              <a:t>小盘择时</a:t>
            </a:r>
            <a:r>
              <a:rPr lang="zh-CN" altLang="en-US"/>
              <a:t>、资产轮动、行业轮动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67640" y="6075680"/>
            <a:ext cx="1177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以上仅为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等级</a:t>
            </a:r>
            <a:r>
              <a:rPr lang="zh-CN" altLang="en-US" sz="2400" b="1">
                <a:solidFill>
                  <a:srgbClr val="FF0000"/>
                </a:solidFill>
              </a:rPr>
              <a:t>参考判断（以年化收益率、最大回撤、波动率综合参考分类）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599045" y="1064895"/>
            <a:ext cx="420179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在足球比赛当中，队型大致分成</a:t>
            </a:r>
            <a:r>
              <a:rPr lang="en-US" altLang="zh-CN"/>
              <a:t>4</a:t>
            </a:r>
            <a:r>
              <a:rPr lang="zh-CN" altLang="en-US"/>
              <a:t>个档：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守门员、后</a:t>
            </a:r>
            <a:r>
              <a:rPr lang="zh-CN" altLang="en-US"/>
              <a:t>卫、中锋、前锋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既要有防守的，也要有进攻的。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全是防守，虽不会输，但也赢不了。</a:t>
            </a:r>
            <a:endParaRPr lang="zh-CN" altLang="en-US"/>
          </a:p>
          <a:p>
            <a:r>
              <a:rPr lang="zh-CN" altLang="en-US"/>
              <a:t>全是进攻，一旦被反攻，则容易丢大球。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333240" y="11303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足球策略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8085" y="1064895"/>
            <a:ext cx="3455670" cy="5308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1064895"/>
            <a:ext cx="3483610" cy="5308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99045" y="3827780"/>
            <a:ext cx="42024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单一策略无法实现</a:t>
            </a:r>
            <a:r>
              <a:rPr lang="en-US" altLang="zh-CN" sz="2400" b="1">
                <a:solidFill>
                  <a:srgbClr val="FF0000"/>
                </a:solidFill>
              </a:rPr>
              <a:t>“</a:t>
            </a:r>
            <a:r>
              <a:rPr lang="zh-CN" altLang="en-US" sz="2400" b="1">
                <a:solidFill>
                  <a:srgbClr val="FF0000"/>
                </a:solidFill>
              </a:rPr>
              <a:t>足球策略</a:t>
            </a:r>
            <a:r>
              <a:rPr lang="en-US" altLang="zh-CN" sz="2400" b="1">
                <a:solidFill>
                  <a:srgbClr val="FF0000"/>
                </a:solidFill>
              </a:rPr>
              <a:t>”</a:t>
            </a:r>
            <a:endParaRPr lang="en-US" altLang="zh-CN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只有组合才能实现这样的效果。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根据需求可选</a:t>
            </a:r>
            <a:r>
              <a:rPr lang="en-US" altLang="zh-CN" sz="2400" b="1">
                <a:solidFill>
                  <a:srgbClr val="FF0000"/>
                </a:solidFill>
              </a:rPr>
              <a:t>433</a:t>
            </a:r>
            <a:r>
              <a:rPr lang="zh-CN" altLang="en-US" sz="2400" b="1">
                <a:solidFill>
                  <a:srgbClr val="FF0000"/>
                </a:solidFill>
              </a:rPr>
              <a:t>，</a:t>
            </a:r>
            <a:r>
              <a:rPr lang="en-US" altLang="zh-CN" sz="2400" b="1">
                <a:solidFill>
                  <a:srgbClr val="FF0000"/>
                </a:solidFill>
              </a:rPr>
              <a:t>442</a:t>
            </a:r>
            <a:r>
              <a:rPr lang="zh-CN" altLang="en-US" sz="2400" b="1">
                <a:solidFill>
                  <a:srgbClr val="FF0000"/>
                </a:solidFill>
              </a:rPr>
              <a:t>等。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举例</a:t>
            </a:r>
            <a:r>
              <a:rPr lang="en-US" altLang="zh-CN" sz="3200" b="1">
                <a:solidFill>
                  <a:schemeClr val="bg1"/>
                </a:solidFill>
              </a:rPr>
              <a:t>-C</a:t>
            </a:r>
            <a:r>
              <a:rPr lang="zh-CN" altLang="en-US" sz="3200" b="1">
                <a:solidFill>
                  <a:schemeClr val="bg1"/>
                </a:solidFill>
              </a:rPr>
              <a:t>类投资者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"/>
            </p:custDataLst>
          </p:nvPr>
        </p:nvSpPr>
        <p:spPr>
          <a:xfrm>
            <a:off x="677545" y="1665605"/>
            <a:ext cx="8463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选项</a:t>
            </a:r>
            <a:r>
              <a:rPr lang="en-US" altLang="zh-CN" sz="2400" b="1">
                <a:solidFill>
                  <a:srgbClr val="7030A0"/>
                </a:solidFill>
              </a:rPr>
              <a:t>A</a:t>
            </a:r>
            <a:r>
              <a:rPr lang="zh-CN" altLang="en-US" sz="2400" b="1">
                <a:solidFill>
                  <a:srgbClr val="7030A0"/>
                </a:solidFill>
              </a:rPr>
              <a:t>（二</a:t>
            </a:r>
            <a:r>
              <a:rPr lang="en-US" altLang="zh-CN" sz="2400" b="1">
                <a:solidFill>
                  <a:srgbClr val="7030A0"/>
                </a:solidFill>
              </a:rPr>
              <a:t>+</a:t>
            </a:r>
            <a:r>
              <a:rPr lang="zh-CN" altLang="en-US" sz="2400" b="1">
                <a:solidFill>
                  <a:srgbClr val="7030A0"/>
                </a:solidFill>
              </a:rPr>
              <a:t>四）：均衡型全天候</a:t>
            </a:r>
            <a:r>
              <a:rPr lang="en-US" altLang="zh-CN" sz="2400" b="1">
                <a:solidFill>
                  <a:srgbClr val="7030A0"/>
                </a:solidFill>
              </a:rPr>
              <a:t>+</a:t>
            </a:r>
            <a:r>
              <a:rPr lang="zh-CN" altLang="en-US" sz="2400" b="1">
                <a:solidFill>
                  <a:srgbClr val="7030A0"/>
                </a:solidFill>
              </a:rPr>
              <a:t>中证</a:t>
            </a:r>
            <a:r>
              <a:rPr lang="en-US" altLang="zh-CN" sz="2400" b="1">
                <a:solidFill>
                  <a:srgbClr val="7030A0"/>
                </a:solidFill>
              </a:rPr>
              <a:t>1000</a:t>
            </a:r>
            <a:r>
              <a:rPr lang="zh-CN" altLang="en-US" sz="2400" b="1">
                <a:solidFill>
                  <a:srgbClr val="7030A0"/>
                </a:solidFill>
              </a:rPr>
              <a:t>早盘择时</a:t>
            </a:r>
            <a:endParaRPr lang="zh-CN" altLang="en-US" sz="2400" b="1">
              <a:solidFill>
                <a:srgbClr val="7030A0"/>
              </a:solidFill>
            </a:endParaRPr>
          </a:p>
          <a:p>
            <a:r>
              <a:rPr lang="zh-CN" altLang="en-US" sz="2400" b="1">
                <a:solidFill>
                  <a:srgbClr val="7030A0"/>
                </a:solidFill>
              </a:rPr>
              <a:t>选项</a:t>
            </a:r>
            <a:r>
              <a:rPr lang="en-US" altLang="zh-CN" sz="2400" b="1">
                <a:solidFill>
                  <a:srgbClr val="7030A0"/>
                </a:solidFill>
              </a:rPr>
              <a:t>B</a:t>
            </a:r>
            <a:r>
              <a:rPr lang="zh-CN" altLang="en-US" sz="2400" b="1">
                <a:solidFill>
                  <a:srgbClr val="7030A0"/>
                </a:solidFill>
              </a:rPr>
              <a:t>（三）：进取型全天候</a:t>
            </a:r>
            <a:endParaRPr lang="zh-CN" altLang="en-US" sz="2400" b="1">
              <a:solidFill>
                <a:srgbClr val="7030A0"/>
              </a:solidFill>
            </a:endParaRPr>
          </a:p>
          <a:p>
            <a:r>
              <a:rPr lang="zh-CN" altLang="en-US" sz="2400" b="1">
                <a:solidFill>
                  <a:srgbClr val="7030A0"/>
                </a:solidFill>
              </a:rPr>
              <a:t>选项</a:t>
            </a:r>
            <a:r>
              <a:rPr lang="en-US" altLang="zh-CN" sz="2400" b="1">
                <a:solidFill>
                  <a:srgbClr val="7030A0"/>
                </a:solidFill>
              </a:rPr>
              <a:t>C</a:t>
            </a:r>
            <a:r>
              <a:rPr lang="zh-CN" altLang="en-US" sz="2400" b="1">
                <a:solidFill>
                  <a:srgbClr val="7030A0"/>
                </a:solidFill>
              </a:rPr>
              <a:t>（三）：大中小盘轮动</a:t>
            </a:r>
            <a:r>
              <a:rPr lang="en-US" altLang="zh-CN" sz="2400" b="1">
                <a:solidFill>
                  <a:srgbClr val="7030A0"/>
                </a:solidFill>
              </a:rPr>
              <a:t>+</a:t>
            </a:r>
            <a:r>
              <a:rPr lang="zh-CN" altLang="en-US" sz="2400" b="1">
                <a:solidFill>
                  <a:srgbClr val="7030A0"/>
                </a:solidFill>
              </a:rPr>
              <a:t>股商轮动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77545" y="1205230"/>
            <a:ext cx="10107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、跟投资金为</a:t>
            </a:r>
            <a:r>
              <a:rPr lang="en-US" altLang="zh-CN" sz="2400"/>
              <a:t>20</a:t>
            </a:r>
            <a:r>
              <a:rPr lang="zh-CN" altLang="en-US" sz="2400"/>
              <a:t>万，如何分配？</a:t>
            </a:r>
            <a:endParaRPr lang="zh-CN" altLang="en-US" sz="240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677545" y="3496945"/>
            <a:ext cx="10107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</a:t>
            </a:r>
            <a:r>
              <a:rPr lang="zh-CN" altLang="en-US" sz="2400"/>
              <a:t>、跟投资金为</a:t>
            </a:r>
            <a:r>
              <a:rPr lang="en-US" altLang="zh-CN" sz="2400"/>
              <a:t>5</a:t>
            </a:r>
            <a:r>
              <a:rPr lang="en-US" altLang="zh-CN" sz="2400"/>
              <a:t>0</a:t>
            </a:r>
            <a:r>
              <a:rPr lang="zh-CN" altLang="en-US" sz="2400"/>
              <a:t>万，如何分配？</a:t>
            </a:r>
            <a:endParaRPr lang="zh-CN" altLang="en-US" sz="2400"/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15315" y="4055110"/>
            <a:ext cx="11328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7030A0"/>
                </a:solidFill>
              </a:rPr>
              <a:t>选项A（二+四）：均衡型全天候+中证1000早盘择时+小盘择时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7030A0"/>
                </a:solidFill>
              </a:rPr>
              <a:t>选项B（三）：进取型全天候+大中小盘轮动+中证</a:t>
            </a:r>
            <a:r>
              <a:rPr lang="en-US" altLang="zh-CN" sz="2400" b="1">
                <a:solidFill>
                  <a:srgbClr val="7030A0"/>
                </a:solidFill>
              </a:rPr>
              <a:t>A500</a:t>
            </a:r>
            <a:r>
              <a:rPr lang="zh-CN" altLang="en-US" sz="2400" b="1">
                <a:solidFill>
                  <a:srgbClr val="7030A0"/>
                </a:solidFill>
              </a:rPr>
              <a:t>尾盘择时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640" y="6075680"/>
            <a:ext cx="1177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以上仅为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分配选项参考，并非唯一选项，后续我们还会结合投资目标进行精进。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举例</a:t>
            </a:r>
            <a:r>
              <a:rPr lang="en-US" altLang="zh-CN" sz="3200" b="1">
                <a:solidFill>
                  <a:schemeClr val="bg1"/>
                </a:solidFill>
              </a:rPr>
              <a:t>-D</a:t>
            </a:r>
            <a:r>
              <a:rPr lang="zh-CN" altLang="en-US" sz="3200" b="1">
                <a:solidFill>
                  <a:schemeClr val="bg1"/>
                </a:solidFill>
              </a:rPr>
              <a:t>类投资者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3085" y="1851660"/>
            <a:ext cx="84632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选项A：中证1000早盘择时+中证A500尾盘择时</a:t>
            </a:r>
            <a:endParaRPr lang="zh-CN" altLang="en-US" sz="2400" b="1">
              <a:solidFill>
                <a:srgbClr val="7030A0"/>
              </a:solidFill>
            </a:endParaRPr>
          </a:p>
          <a:p>
            <a:r>
              <a:rPr lang="zh-CN" altLang="en-US" sz="2400" b="1">
                <a:solidFill>
                  <a:srgbClr val="7030A0"/>
                </a:solidFill>
              </a:rPr>
              <a:t>选项B：股商轮动+中证1000早盘择时</a:t>
            </a:r>
            <a:endParaRPr lang="zh-CN" altLang="en-US" sz="2400" b="1">
              <a:solidFill>
                <a:srgbClr val="7030A0"/>
              </a:solidFill>
            </a:endParaRPr>
          </a:p>
          <a:p>
            <a:r>
              <a:rPr lang="zh-CN" altLang="en-US" sz="2400" b="1">
                <a:solidFill>
                  <a:srgbClr val="7030A0"/>
                </a:solidFill>
              </a:rPr>
              <a:t>选项</a:t>
            </a:r>
            <a:r>
              <a:rPr lang="en-US" altLang="zh-CN" sz="2400" b="1">
                <a:solidFill>
                  <a:srgbClr val="7030A0"/>
                </a:solidFill>
              </a:rPr>
              <a:t>C</a:t>
            </a:r>
            <a:r>
              <a:rPr lang="zh-CN" altLang="en-US" sz="2400" b="1">
                <a:solidFill>
                  <a:srgbClr val="7030A0"/>
                </a:solidFill>
              </a:rPr>
              <a:t>：进取型全天候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+中证1000早盘择时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085" y="1230630"/>
            <a:ext cx="10107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、跟投资金为</a:t>
            </a:r>
            <a:r>
              <a:rPr lang="en-US" altLang="zh-CN" sz="2400"/>
              <a:t>20</a:t>
            </a:r>
            <a:r>
              <a:rPr lang="zh-CN" altLang="en-US" sz="2400"/>
              <a:t>万，如何分配？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553085" y="3801110"/>
            <a:ext cx="10107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</a:t>
            </a:r>
            <a:r>
              <a:rPr lang="zh-CN" altLang="en-US" sz="2400"/>
              <a:t>、跟投资金为</a:t>
            </a:r>
            <a:r>
              <a:rPr lang="en-US" altLang="zh-CN" sz="2400"/>
              <a:t>5</a:t>
            </a:r>
            <a:r>
              <a:rPr lang="en-US" altLang="zh-CN" sz="2400"/>
              <a:t>0</a:t>
            </a:r>
            <a:r>
              <a:rPr lang="zh-CN" altLang="en-US" sz="2400"/>
              <a:t>万，如何分配？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53085" y="4381500"/>
            <a:ext cx="11328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7030A0"/>
                </a:solidFill>
              </a:rPr>
              <a:t>选项</a:t>
            </a:r>
            <a:r>
              <a:rPr lang="en-US" altLang="zh-CN" sz="2400" b="1">
                <a:solidFill>
                  <a:srgbClr val="7030A0"/>
                </a:solidFill>
              </a:rPr>
              <a:t>A</a:t>
            </a:r>
            <a:r>
              <a:rPr lang="zh-CN" altLang="en-US" sz="2400" b="1">
                <a:solidFill>
                  <a:srgbClr val="7030A0"/>
                </a:solidFill>
              </a:rPr>
              <a:t>：进取型全天候+中证1000早盘择时+中证A500尾盘择时</a:t>
            </a:r>
            <a:endParaRPr lang="zh-CN" altLang="en-US" sz="2400" b="1">
              <a:solidFill>
                <a:srgbClr val="7030A0"/>
              </a:solidFill>
            </a:endParaRPr>
          </a:p>
          <a:p>
            <a:pPr algn="l">
              <a:buClrTx/>
              <a:buSzTx/>
              <a:buNone/>
            </a:pPr>
            <a:r>
              <a:rPr lang="zh-CN" altLang="en-US" sz="2400" b="1">
                <a:solidFill>
                  <a:srgbClr val="7030A0"/>
                </a:solidFill>
                <a:sym typeface="+mn-ea"/>
              </a:rPr>
              <a:t>选项B：股商轮动+中证1000早盘择时</a:t>
            </a:r>
            <a:r>
              <a:rPr lang="en-US" altLang="zh-CN" sz="2400" b="1">
                <a:solidFill>
                  <a:srgbClr val="7030A0"/>
                </a:solidFill>
                <a:sym typeface="+mn-ea"/>
              </a:rPr>
              <a:t>+</a:t>
            </a:r>
            <a:r>
              <a:rPr lang="zh-CN" altLang="en-US" sz="2400" b="1">
                <a:solidFill>
                  <a:srgbClr val="7030A0"/>
                </a:solidFill>
                <a:sym typeface="+mn-ea"/>
              </a:rPr>
              <a:t>行业轮动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7640" y="6075680"/>
            <a:ext cx="117760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以上仅为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分配选项参考，并非唯一选项，后续我们还会结合投资目标进行精进。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30753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某组合</a:t>
            </a:r>
            <a:r>
              <a:rPr lang="en-US" altLang="zh-CN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月结果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1510" y="1518285"/>
            <a:ext cx="9300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选项A：中证1000早盘择时（</a:t>
            </a:r>
            <a:r>
              <a:rPr lang="en-US" altLang="zh-CN" sz="2400" b="1">
                <a:solidFill>
                  <a:srgbClr val="7030A0"/>
                </a:solidFill>
              </a:rPr>
              <a:t>10</a:t>
            </a:r>
            <a:r>
              <a:rPr lang="zh-CN" altLang="en-US" sz="2400" b="1">
                <a:solidFill>
                  <a:srgbClr val="7030A0"/>
                </a:solidFill>
              </a:rPr>
              <a:t>万）+中证A500尾盘择时（</a:t>
            </a:r>
            <a:r>
              <a:rPr lang="en-US" altLang="zh-CN" sz="2400" b="1">
                <a:solidFill>
                  <a:srgbClr val="7030A0"/>
                </a:solidFill>
              </a:rPr>
              <a:t>10</a:t>
            </a:r>
            <a:r>
              <a:rPr lang="zh-CN" altLang="en-US" sz="2400" b="1">
                <a:solidFill>
                  <a:srgbClr val="7030A0"/>
                </a:solidFill>
              </a:rPr>
              <a:t>万）</a:t>
            </a:r>
            <a:endParaRPr lang="zh-CN" altLang="en-US" sz="2400" b="1">
              <a:solidFill>
                <a:srgbClr val="7030A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1510" y="948055"/>
            <a:ext cx="101079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</a:t>
            </a:r>
            <a:r>
              <a:rPr lang="zh-CN" altLang="en-US" sz="2400"/>
              <a:t>、跟投资金为</a:t>
            </a:r>
            <a:r>
              <a:rPr lang="en-US" altLang="zh-CN" sz="2400"/>
              <a:t>20</a:t>
            </a:r>
            <a:r>
              <a:rPr lang="zh-CN" altLang="en-US" sz="2400"/>
              <a:t>万，如何分配？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541020" y="6075680"/>
            <a:ext cx="1081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以上仅为</a:t>
            </a:r>
            <a:r>
              <a:rPr lang="zh-CN" altLang="en-US" sz="2400" b="1">
                <a:solidFill>
                  <a:srgbClr val="FF0000"/>
                </a:solidFill>
                <a:sym typeface="+mn-ea"/>
              </a:rPr>
              <a:t>组合案例讲解演示，实际结果以账户数据为准。</a:t>
            </a:r>
            <a:endParaRPr lang="en-US" altLang="zh-CN" sz="2400" b="1">
              <a:solidFill>
                <a:srgbClr val="FF0000"/>
              </a:solidFill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1510" y="2088515"/>
            <a:ext cx="4737100" cy="15411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3819525"/>
            <a:ext cx="4191635" cy="19532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5831205" y="2376805"/>
            <a:ext cx="545274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7030A0"/>
                </a:solidFill>
              </a:rPr>
              <a:t>该组合</a:t>
            </a:r>
            <a:r>
              <a:rPr lang="en-US" altLang="zh-CN" sz="2400" b="1">
                <a:solidFill>
                  <a:srgbClr val="7030A0"/>
                </a:solidFill>
              </a:rPr>
              <a:t>3</a:t>
            </a:r>
            <a:r>
              <a:rPr lang="zh-CN" altLang="en-US" sz="2400" b="1">
                <a:solidFill>
                  <a:srgbClr val="7030A0"/>
                </a:solidFill>
              </a:rPr>
              <a:t>月收益：</a:t>
            </a:r>
            <a:endParaRPr lang="zh-CN" altLang="en-US" sz="2400" b="1">
              <a:solidFill>
                <a:srgbClr val="7030A0"/>
              </a:solidFill>
            </a:endParaRPr>
          </a:p>
          <a:p>
            <a:r>
              <a:rPr lang="en-US" altLang="zh-CN" sz="2400" b="1">
                <a:solidFill>
                  <a:srgbClr val="7030A0"/>
                </a:solidFill>
              </a:rPr>
              <a:t>-0.05%*0.5 + 0.82%*0.5 = 0.38%</a:t>
            </a:r>
            <a:endParaRPr lang="en-US" altLang="zh-CN" sz="2400" b="1">
              <a:solidFill>
                <a:srgbClr val="7030A0"/>
              </a:solidFill>
            </a:endParaRPr>
          </a:p>
          <a:p>
            <a:endParaRPr lang="en-US" altLang="zh-CN" sz="2400" b="1">
              <a:solidFill>
                <a:srgbClr val="7030A0"/>
              </a:solidFill>
            </a:endParaRPr>
          </a:p>
          <a:p>
            <a:endParaRPr lang="zh-CN" altLang="en-US" sz="2400" b="1">
              <a:solidFill>
                <a:srgbClr val="7030A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03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跟投注意事项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3101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稳定</a:t>
            </a:r>
            <a:r>
              <a:rPr lang="en-US" altLang="zh-CN" sz="3200" b="1">
                <a:solidFill>
                  <a:schemeClr val="bg1"/>
                </a:solidFill>
              </a:rPr>
              <a:t> VS </a:t>
            </a:r>
            <a:r>
              <a:rPr lang="zh-CN" altLang="en-US" sz="3200" b="1">
                <a:solidFill>
                  <a:schemeClr val="bg1"/>
                </a:solidFill>
              </a:rPr>
              <a:t>大波动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3720" y="2981325"/>
            <a:ext cx="8463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问：哪个赚更多？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3720" y="1230630"/>
            <a:ext cx="105359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1</a:t>
            </a:r>
            <a:r>
              <a:rPr lang="zh-CN" altLang="en-US" sz="2400"/>
              <a:t>、第一个月赚</a:t>
            </a:r>
            <a:r>
              <a:rPr lang="en-US" altLang="zh-CN" sz="2400"/>
              <a:t>30%</a:t>
            </a:r>
            <a:r>
              <a:rPr lang="zh-CN" altLang="en-US" sz="2400"/>
              <a:t>，第二个月亏</a:t>
            </a:r>
            <a:r>
              <a:rPr lang="en-US" altLang="zh-CN" sz="2400"/>
              <a:t>20%</a:t>
            </a:r>
            <a:r>
              <a:rPr lang="zh-CN" altLang="en-US" sz="2400"/>
              <a:t>，第三个月赚</a:t>
            </a:r>
            <a:r>
              <a:rPr lang="en-US" altLang="zh-CN" sz="2400"/>
              <a:t>30%</a:t>
            </a:r>
            <a:r>
              <a:rPr lang="zh-CN" altLang="en-US" sz="2400"/>
              <a:t>，第四个月亏</a:t>
            </a:r>
            <a:r>
              <a:rPr lang="en-US" altLang="zh-CN" sz="2400"/>
              <a:t>20%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2</a:t>
            </a:r>
            <a:r>
              <a:rPr lang="zh-CN" altLang="en-US" sz="2400"/>
              <a:t>、连续</a:t>
            </a:r>
            <a:r>
              <a:rPr lang="en-US" altLang="zh-CN" sz="2400"/>
              <a:t>4</a:t>
            </a:r>
            <a:r>
              <a:rPr lang="zh-CN" altLang="en-US" sz="2400"/>
              <a:t>个月赚</a:t>
            </a:r>
            <a:r>
              <a:rPr lang="en-US" altLang="zh-CN" sz="2400"/>
              <a:t>5%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553720" y="4100830"/>
            <a:ext cx="105359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400"/>
              <a:t>第一种的结果：</a:t>
            </a:r>
            <a:r>
              <a:rPr lang="en-US" altLang="zh-CN" sz="2400"/>
              <a:t>+8.16%</a:t>
            </a:r>
            <a:endParaRPr lang="en-US" altLang="zh-CN" sz="2400"/>
          </a:p>
          <a:p>
            <a:r>
              <a:rPr lang="zh-CN" altLang="en-US" sz="2400"/>
              <a:t>第二种的结果：</a:t>
            </a:r>
            <a:r>
              <a:rPr lang="en-US" altLang="zh-CN" sz="2400"/>
              <a:t>+21.55%</a:t>
            </a:r>
            <a:endParaRPr lang="en-US" altLang="zh-CN" sz="2400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01515" y="95250"/>
            <a:ext cx="3556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中证</a:t>
            </a:r>
            <a:r>
              <a:rPr lang="en-US" altLang="zh-CN" sz="3200" b="1">
                <a:solidFill>
                  <a:schemeClr val="bg1"/>
                </a:solidFill>
              </a:rPr>
              <a:t>1000</a:t>
            </a:r>
            <a:r>
              <a:rPr lang="zh-CN" altLang="en-US" sz="3200" b="1">
                <a:solidFill>
                  <a:schemeClr val="bg1"/>
                </a:solidFill>
              </a:rPr>
              <a:t>早盘择时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095" y="3653155"/>
            <a:ext cx="11609705" cy="292798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ysDot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901700"/>
            <a:ext cx="5181600" cy="218122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" name="文本框 9"/>
          <p:cNvSpPr txBox="1"/>
          <p:nvPr/>
        </p:nvSpPr>
        <p:spPr>
          <a:xfrm>
            <a:off x="252095" y="901700"/>
            <a:ext cx="61493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一些用户用炒个股思维去看待策略跟投，认为跟投就应该要有赚百分之几十的情况。</a:t>
            </a:r>
            <a:endParaRPr lang="zh-CN"/>
          </a:p>
          <a:p>
            <a:endParaRPr lang="en-US" altLang="zh-CN"/>
          </a:p>
          <a:p>
            <a:r>
              <a:rPr lang="zh-CN" altLang="en-US"/>
              <a:t>实际上策略的首要核心是控风险，其次才是</a:t>
            </a:r>
            <a:r>
              <a:rPr lang="zh-CN" altLang="en-US"/>
              <a:t>抓机会。</a:t>
            </a:r>
            <a:endParaRPr lang="zh-CN" altLang="en-US"/>
          </a:p>
          <a:p>
            <a:r>
              <a:rPr lang="zh-CN" altLang="en-US"/>
              <a:t>其想要实现的一个目标：稳！</a:t>
            </a:r>
            <a:endParaRPr lang="zh-CN" altLang="en-US"/>
          </a:p>
          <a:p>
            <a:r>
              <a:rPr lang="zh-CN" altLang="en-US"/>
              <a:t>只有稳才能实现复利的效果。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2022</a:t>
            </a:r>
            <a:r>
              <a:rPr lang="zh-CN" altLang="en-US"/>
              <a:t>年最多一个月赚</a:t>
            </a:r>
            <a:r>
              <a:rPr lang="en-US" altLang="zh-CN"/>
              <a:t>4.91%</a:t>
            </a:r>
            <a:r>
              <a:rPr lang="zh-CN" altLang="en-US"/>
              <a:t>，亏</a:t>
            </a:r>
            <a:r>
              <a:rPr lang="en-US" altLang="zh-CN"/>
              <a:t>4</a:t>
            </a:r>
            <a:r>
              <a:rPr lang="zh-CN" altLang="en-US"/>
              <a:t>个月，全年也有</a:t>
            </a:r>
            <a:r>
              <a:rPr lang="en-US" altLang="zh-CN"/>
              <a:t>15.89%</a:t>
            </a:r>
            <a:r>
              <a:rPr lang="zh-CN" altLang="en-US"/>
              <a:t>收益，积小胜为大胜的道理。）</a:t>
            </a:r>
            <a:endParaRPr lang="zh-CN" altLang="en-US"/>
          </a:p>
          <a:p>
            <a:r>
              <a:rPr lang="zh-CN" altLang="en-US" sz="2400" b="1">
                <a:solidFill>
                  <a:srgbClr val="FF0000"/>
                </a:solidFill>
              </a:rPr>
              <a:t>孙子兵法：【不可胜己，而可胜在敌】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2691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</a:rPr>
              <a:t>策略所向</a:t>
            </a:r>
            <a:r>
              <a:rPr lang="en-US" altLang="zh-CN" sz="3200" b="1">
                <a:solidFill>
                  <a:schemeClr val="bg1"/>
                </a:solidFill>
              </a:rPr>
              <a:t> - </a:t>
            </a:r>
            <a:r>
              <a:rPr lang="zh-CN" altLang="en-US" sz="3200" b="1">
                <a:solidFill>
                  <a:schemeClr val="bg1"/>
                </a:solidFill>
              </a:rPr>
              <a:t>稳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5810" y="4219575"/>
            <a:ext cx="8463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策略跟投追求的不是一次性的暴利，而是在股市中的长期稳定。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千万不要每天看一眼，会坚持不下去的。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如果手痒，那请自己留些仓位去做股票。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02970" y="1230630"/>
            <a:ext cx="101079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如果论</a:t>
            </a:r>
            <a:r>
              <a:rPr lang="en-US" altLang="zh-CN" sz="2400"/>
              <a:t>1</a:t>
            </a:r>
            <a:r>
              <a:rPr lang="zh-CN" altLang="en-US" sz="2400"/>
              <a:t>个月行情，可能</a:t>
            </a:r>
            <a:r>
              <a:rPr lang="en-US" altLang="zh-CN" sz="2400"/>
              <a:t>80%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个月，可能还有</a:t>
            </a:r>
            <a:r>
              <a:rPr lang="en-US" altLang="zh-CN" sz="2400"/>
              <a:t>60%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6</a:t>
            </a:r>
            <a:r>
              <a:rPr lang="zh-CN" altLang="en-US" sz="2400"/>
              <a:t>个月，可能只有</a:t>
            </a:r>
            <a:r>
              <a:rPr lang="en-US" altLang="zh-CN" sz="2400"/>
              <a:t>30%</a:t>
            </a:r>
            <a:r>
              <a:rPr lang="zh-CN" altLang="en-US" sz="2400"/>
              <a:t>的用户可以超过策略；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1</a:t>
            </a:r>
            <a:r>
              <a:rPr lang="zh-CN" altLang="en-US" sz="2400"/>
              <a:t>年，可能就仅不到</a:t>
            </a:r>
            <a:r>
              <a:rPr lang="en-US" altLang="zh-CN" sz="2400"/>
              <a:t>10%</a:t>
            </a:r>
            <a:r>
              <a:rPr lang="zh-CN" altLang="en-US" sz="2400"/>
              <a:t>了；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年，</a:t>
            </a:r>
            <a:r>
              <a:rPr lang="en-US" altLang="zh-CN" sz="2400"/>
              <a:t>5</a:t>
            </a:r>
            <a:r>
              <a:rPr lang="zh-CN" altLang="en-US" sz="2400"/>
              <a:t>年。。。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市场行情解读</a:t>
            </a:r>
            <a:endParaRPr lang="zh-CN" altLang="en-US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策略实战跟投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跟投注意事项</a:t>
            </a:r>
            <a:endParaRPr lang="zh-CN" sz="320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01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市场行情解读</a:t>
            </a:r>
            <a:endParaRPr lang="en-US" alt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行情看法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0" y="955675"/>
            <a:ext cx="5485765" cy="553085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30" y="955675"/>
            <a:ext cx="2809875" cy="220027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5972810" y="3268980"/>
            <a:ext cx="6093460" cy="3108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平均股价流动资金连续翻绿流出；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、捕捞季节金叉</a:t>
            </a:r>
            <a:r>
              <a:rPr lang="en-US" altLang="zh-CN"/>
              <a:t>3</a:t>
            </a:r>
            <a:r>
              <a:rPr lang="zh-CN" altLang="en-US"/>
              <a:t>天了，理论上接下来有死叉需求；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、假如死叉出现，有可能向下找熊线支撑位，牛线会下移；</a:t>
            </a:r>
            <a:endParaRPr lang="zh-CN" altLang="en-US"/>
          </a:p>
          <a:p>
            <a:r>
              <a:rPr lang="zh-CN" altLang="en-US"/>
              <a:t>（平均股价</a:t>
            </a:r>
            <a:r>
              <a:rPr lang="en-US" altLang="zh-CN"/>
              <a:t>16.48</a:t>
            </a:r>
            <a:r>
              <a:rPr lang="zh-CN" altLang="en-US"/>
              <a:t>，熊线</a:t>
            </a:r>
            <a:r>
              <a:rPr lang="en-US" altLang="zh-CN"/>
              <a:t>15.72</a:t>
            </a:r>
            <a:r>
              <a:rPr lang="zh-CN" altLang="en-US"/>
              <a:t>，空间：</a:t>
            </a:r>
            <a:r>
              <a:rPr lang="en-US" altLang="zh-CN"/>
              <a:t>-4.6%</a:t>
            </a:r>
            <a:r>
              <a:rPr lang="zh-CN" altLang="en-US"/>
              <a:t>）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、唯有流动资金翻红才是真正好赚钱的时机，只要流动资金翻绿就应该控制好仓位水平；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、当横向统计红色进入到</a:t>
            </a:r>
            <a:r>
              <a:rPr lang="en-US" altLang="zh-CN"/>
              <a:t>5</a:t>
            </a:r>
            <a:r>
              <a:rPr lang="zh-CN" altLang="en-US"/>
              <a:t>以内时，才是阶</a:t>
            </a:r>
            <a:r>
              <a:rPr lang="zh-CN" altLang="en-US"/>
              <a:t>段底部机会。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86105" y="3693160"/>
            <a:ext cx="2783205" cy="2089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800" b="1">
                <a:solidFill>
                  <a:srgbClr val="FF0000"/>
                </a:solidFill>
              </a:rPr>
              <a:t>先胜而后求战！</a:t>
            </a:r>
            <a:endParaRPr lang="zh-CN" sz="2800" b="1">
              <a:solidFill>
                <a:srgbClr val="FF0000"/>
              </a:solidFill>
            </a:endParaRPr>
          </a:p>
          <a:p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分析市场环境因素，寻找有利于自己获胜的时机。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只在有把握获利的环境下操作才是王者。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670" y="1577340"/>
            <a:ext cx="3021965" cy="157861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3670" y="1153160"/>
            <a:ext cx="2743200" cy="20002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06920" y="966470"/>
            <a:ext cx="4796790" cy="5420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平均股价</a:t>
            </a:r>
            <a:r>
              <a:rPr lang="en-US"/>
              <a:t>3</a:t>
            </a:r>
            <a:r>
              <a:rPr lang="zh-CN" altLang="en-US"/>
              <a:t>月涨幅（差</a:t>
            </a:r>
            <a:r>
              <a:rPr lang="en-US" altLang="zh-CN"/>
              <a:t>1</a:t>
            </a:r>
            <a:r>
              <a:rPr lang="zh-CN" altLang="en-US"/>
              <a:t>天）：</a:t>
            </a:r>
            <a:r>
              <a:rPr lang="en-US" altLang="zh-CN"/>
              <a:t>0.16</a:t>
            </a:r>
            <a:r>
              <a:rPr lang="en-US" altLang="zh-CN"/>
              <a:t>%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zh-CN"/>
              <a:t>上证指数</a:t>
            </a:r>
            <a:r>
              <a:rPr lang="en-US" altLang="zh-CN"/>
              <a:t>3</a:t>
            </a:r>
            <a:r>
              <a:rPr lang="zh-CN" altLang="en-US"/>
              <a:t>月涨幅（差</a:t>
            </a:r>
            <a:r>
              <a:rPr lang="en-US" altLang="zh-CN"/>
              <a:t>1</a:t>
            </a:r>
            <a:r>
              <a:rPr lang="zh-CN" altLang="en-US"/>
              <a:t>天）：</a:t>
            </a:r>
            <a:r>
              <a:rPr lang="en-US" altLang="zh-CN"/>
              <a:t>0.92%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、沪深两市</a:t>
            </a:r>
            <a:r>
              <a:rPr lang="en-US" altLang="zh-CN"/>
              <a:t>3</a:t>
            </a:r>
            <a:r>
              <a:rPr lang="zh-CN" altLang="en-US"/>
              <a:t>月涨幅（差</a:t>
            </a:r>
            <a:r>
              <a:rPr lang="en-US" altLang="zh-CN"/>
              <a:t>1</a:t>
            </a:r>
            <a:r>
              <a:rPr lang="zh-CN" altLang="en-US"/>
              <a:t>天）</a:t>
            </a:r>
            <a:endParaRPr lang="zh-CN" altLang="en-US"/>
          </a:p>
          <a:p>
            <a:r>
              <a:rPr lang="zh-CN" altLang="en-US"/>
              <a:t>表现为正的股票数量：</a:t>
            </a:r>
            <a:r>
              <a:rPr lang="en-US" altLang="zh-CN"/>
              <a:t>2410</a:t>
            </a:r>
            <a:endParaRPr lang="zh-CN" altLang="en-US"/>
          </a:p>
          <a:p>
            <a:r>
              <a:rPr lang="zh-CN" altLang="en-US"/>
              <a:t>涨幅超过</a:t>
            </a:r>
            <a:r>
              <a:rPr lang="en-US" altLang="zh-CN"/>
              <a:t>5%</a:t>
            </a:r>
            <a:r>
              <a:rPr lang="zh-CN" altLang="en-US"/>
              <a:t>的数量：</a:t>
            </a:r>
            <a:r>
              <a:rPr lang="en-US" altLang="zh-CN"/>
              <a:t>1645</a:t>
            </a:r>
            <a:endParaRPr lang="zh-CN" altLang="en-US"/>
          </a:p>
          <a:p>
            <a:r>
              <a:rPr lang="zh-CN" altLang="en-US"/>
              <a:t>涨幅超过</a:t>
            </a:r>
            <a:r>
              <a:rPr lang="en-US" altLang="zh-CN"/>
              <a:t>10%</a:t>
            </a:r>
            <a:r>
              <a:rPr lang="zh-CN" altLang="en-US"/>
              <a:t>的数量：</a:t>
            </a:r>
            <a:r>
              <a:rPr lang="en-US" altLang="zh-CN"/>
              <a:t>1104</a:t>
            </a:r>
            <a:endParaRPr lang="en-US" altLang="zh-CN"/>
          </a:p>
          <a:p>
            <a:r>
              <a:rPr lang="zh-CN" altLang="en-US"/>
              <a:t>涨幅超过</a:t>
            </a:r>
            <a:r>
              <a:rPr lang="en-US" altLang="zh-CN"/>
              <a:t>20%</a:t>
            </a:r>
            <a:r>
              <a:rPr lang="zh-CN" altLang="en-US"/>
              <a:t>的数量：</a:t>
            </a:r>
            <a:r>
              <a:rPr lang="en-US" altLang="zh-CN"/>
              <a:t>512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表现为负的股票数量：</a:t>
            </a:r>
            <a:r>
              <a:rPr lang="en-US" altLang="zh-CN"/>
              <a:t>2703</a:t>
            </a:r>
            <a:endParaRPr lang="en-US" altLang="zh-CN"/>
          </a:p>
          <a:p>
            <a:r>
              <a:rPr lang="zh-CN" altLang="en-US"/>
              <a:t>跌幅超过</a:t>
            </a:r>
            <a:r>
              <a:rPr lang="en-US" altLang="zh-CN"/>
              <a:t>5%</a:t>
            </a:r>
            <a:r>
              <a:rPr lang="zh-CN" altLang="en-US"/>
              <a:t>的数量：</a:t>
            </a:r>
            <a:r>
              <a:rPr lang="en-US" altLang="zh-CN"/>
              <a:t>1842</a:t>
            </a:r>
            <a:endParaRPr lang="en-US" altLang="zh-CN"/>
          </a:p>
          <a:p>
            <a:r>
              <a:rPr lang="zh-CN" altLang="en-US"/>
              <a:t>跌幅超过</a:t>
            </a:r>
            <a:r>
              <a:rPr lang="en-US" altLang="zh-CN"/>
              <a:t>10%</a:t>
            </a:r>
            <a:r>
              <a:rPr lang="zh-CN" altLang="en-US"/>
              <a:t>的数量：</a:t>
            </a:r>
            <a:r>
              <a:rPr lang="en-US" altLang="zh-CN"/>
              <a:t>1108</a:t>
            </a:r>
            <a:endParaRPr lang="en-US" altLang="zh-CN"/>
          </a:p>
          <a:p>
            <a:r>
              <a:rPr lang="zh-CN" altLang="en-US"/>
              <a:t>跌幅超过</a:t>
            </a:r>
            <a:r>
              <a:rPr lang="en-US" altLang="zh-CN"/>
              <a:t>20%</a:t>
            </a:r>
            <a:r>
              <a:rPr lang="zh-CN" altLang="en-US"/>
              <a:t>的数量：</a:t>
            </a:r>
            <a:r>
              <a:rPr lang="en-US" altLang="zh-CN"/>
              <a:t>344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 b="1">
                <a:solidFill>
                  <a:srgbClr val="FF0000"/>
                </a:solidFill>
              </a:rPr>
              <a:t>检查自己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月的绝对收益，相对收益。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复盘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月的操作，哪些做得好，哪些做得不好。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月复盘总结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7185" y="966470"/>
            <a:ext cx="6499225" cy="24625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" y="3601085"/>
            <a:ext cx="6499225" cy="278511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1640" y="1372235"/>
            <a:ext cx="11167745" cy="42926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/>
              <a:t>上涨时感觉怎么看都好，也感觉赚钱很容易，只要坚持这样，就可以。。。（开始想像美好）</a:t>
            </a:r>
            <a:endParaRPr lang="zh-CN"/>
          </a:p>
          <a:p>
            <a:endParaRPr lang="zh-CN"/>
          </a:p>
          <a:p>
            <a:endParaRPr lang="zh-CN"/>
          </a:p>
          <a:p>
            <a:r>
              <a:rPr lang="zh-CN"/>
              <a:t>一旦下跌，越跌越多时，开始慌，大多数人是不会先止损再分析的，而是一直在那里分析，找一个不卖的信号。</a:t>
            </a:r>
            <a:endParaRPr lang="zh-CN"/>
          </a:p>
          <a:p>
            <a:endParaRPr lang="zh-CN"/>
          </a:p>
          <a:p>
            <a:endParaRPr lang="zh-CN"/>
          </a:p>
          <a:p>
            <a:r>
              <a:rPr lang="zh-CN"/>
              <a:t>所以赚时，确实赚。</a:t>
            </a:r>
            <a:endParaRPr lang="zh-CN"/>
          </a:p>
          <a:p>
            <a:r>
              <a:rPr lang="zh-CN"/>
              <a:t>但下跌时，也实打实的亏，甚至是大亏，有些赚的还不够亏的。</a:t>
            </a:r>
            <a:endParaRPr lang="zh-CN"/>
          </a:p>
          <a:p>
            <a:endParaRPr lang="zh-CN"/>
          </a:p>
          <a:p>
            <a:endParaRPr lang="zh-CN"/>
          </a:p>
          <a:p>
            <a:r>
              <a:rPr lang="zh-CN"/>
              <a:t>为什么呢？</a:t>
            </a:r>
            <a:endParaRPr lang="zh-CN"/>
          </a:p>
          <a:p>
            <a:endParaRPr lang="zh-CN"/>
          </a:p>
          <a:p>
            <a:endParaRPr lang="zh-CN"/>
          </a:p>
          <a:p>
            <a:r>
              <a:rPr lang="zh-CN"/>
              <a:t>原因有二：一是没有一个真正有效的方法；二是没有办法确定自己的执行力。</a:t>
            </a:r>
            <a:endParaRPr lang="zh-CN"/>
          </a:p>
        </p:txBody>
      </p:sp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散户难在哪里？</a:t>
            </a:r>
            <a:endParaRPr lang="zh-CN" sz="32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414010" y="1110615"/>
            <a:ext cx="13639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EFDDFF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02</a:t>
            </a:r>
            <a:endParaRPr lang="en-US" altLang="zh-CN" sz="7200">
              <a:solidFill>
                <a:srgbClr val="EFDDFF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9280" y="2945130"/>
            <a:ext cx="84734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8000">
                <a:gradFill>
                  <a:gsLst>
                    <a:gs pos="0">
                      <a:srgbClr val="FFEFCE"/>
                    </a:gs>
                    <a:gs pos="100000">
                      <a:srgbClr val="FFD98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策略实战跟投</a:t>
            </a:r>
            <a:endParaRPr lang="zh-CN" sz="8000">
              <a:gradFill>
                <a:gsLst>
                  <a:gs pos="0">
                    <a:srgbClr val="FFEFCE"/>
                  </a:gs>
                  <a:gs pos="100000">
                    <a:srgbClr val="FFD98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1370" y="95250"/>
            <a:ext cx="3272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bg1"/>
                </a:solidFill>
              </a:rPr>
              <a:t>3</a:t>
            </a:r>
            <a:r>
              <a:rPr lang="zh-CN" altLang="en-US" sz="3200" b="1">
                <a:solidFill>
                  <a:schemeClr val="bg1"/>
                </a:solidFill>
              </a:rPr>
              <a:t>月几个策略收益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2483485"/>
            <a:ext cx="4737100" cy="22072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3120"/>
            <a:ext cx="4737100" cy="154114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475" y="1105535"/>
            <a:ext cx="3444240" cy="246062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690" y="1104900"/>
            <a:ext cx="3381375" cy="246126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870" y="3764915"/>
            <a:ext cx="3458845" cy="250761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0295" y="3764915"/>
            <a:ext cx="3366770" cy="242189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65" y="4799965"/>
            <a:ext cx="4737735" cy="177228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7" name="椭圆 16"/>
          <p:cNvSpPr/>
          <p:nvPr/>
        </p:nvSpPr>
        <p:spPr>
          <a:xfrm>
            <a:off x="1560830" y="1931670"/>
            <a:ext cx="1013460" cy="53086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560830" y="4269105"/>
            <a:ext cx="1013460" cy="53086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560830" y="6041390"/>
            <a:ext cx="1013460" cy="53086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126480" y="3163570"/>
            <a:ext cx="1013460" cy="53086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780270" y="3163570"/>
            <a:ext cx="1013460" cy="53086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6126480" y="5877560"/>
            <a:ext cx="1013460" cy="53086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780270" y="5741670"/>
            <a:ext cx="1013460" cy="530860"/>
          </a:xfrm>
          <a:prstGeom prst="ellipse">
            <a:avLst/>
          </a:prstGeom>
          <a:solidFill>
            <a:schemeClr val="accent6">
              <a:lumMod val="75000"/>
              <a:alpha val="50000"/>
            </a:schemeClr>
          </a:solidFill>
          <a:ln w="28575" cmpd="dbl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76470" y="95250"/>
            <a:ext cx="24123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chemeClr val="bg1"/>
                </a:solidFill>
              </a:rPr>
              <a:t>收益与风险</a:t>
            </a:r>
            <a:endParaRPr lang="zh-CN" sz="3200" b="1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75" y="991235"/>
            <a:ext cx="12058650" cy="28943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0650" y="3965575"/>
            <a:ext cx="1184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一、收益</a:t>
            </a:r>
            <a:endParaRPr lang="zh-CN"/>
          </a:p>
          <a:p>
            <a:r>
              <a:rPr lang="en-US" altLang="zh-CN"/>
              <a:t>1</a:t>
            </a:r>
            <a:r>
              <a:rPr lang="zh-CN" altLang="en-US"/>
              <a:t>、年化收益：表述投资一年时的预期收益率。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、近期收益（</a:t>
            </a:r>
            <a:r>
              <a:rPr lang="en-US" altLang="zh-CN"/>
              <a:t>1/3/6/12</a:t>
            </a:r>
            <a:r>
              <a:rPr lang="zh-CN" altLang="en-US"/>
              <a:t>月）：统计策略近</a:t>
            </a:r>
            <a:r>
              <a:rPr lang="en-US" altLang="zh-CN"/>
              <a:t>X</a:t>
            </a:r>
            <a:r>
              <a:rPr lang="zh-CN" altLang="en-US"/>
              <a:t>个月的变化幅度。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二、风险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、最大回撤：策略从最高点至最低点的最大资金损失幅度。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、波动率：策略收益的标准差。是对资产收益率不确定性的衡量，波动率越高，金融资产价格的波动越剧烈，资产收益率的不确定性就越强。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DIAGRAM_VIRTUALLY_FRAME" val="{&quot;height&quot;:382.4,&quot;left&quot;:43.55,&quot;top&quot;:81.5,&quot;width&quot;:892}"/>
</p:tagLst>
</file>

<file path=ppt/tags/tag45.xml><?xml version="1.0" encoding="utf-8"?>
<p:tagLst xmlns:p="http://schemas.openxmlformats.org/presentationml/2006/main">
  <p:tag name="KSO_WM_DIAGRAM_VIRTUALLY_FRAME" val="{&quot;height&quot;:382.4,&quot;left&quot;:43.55,&quot;top&quot;:81.5,&quot;width&quot;:892}"/>
</p:tagLst>
</file>

<file path=ppt/tags/tag46.xml><?xml version="1.0" encoding="utf-8"?>
<p:tagLst xmlns:p="http://schemas.openxmlformats.org/presentationml/2006/main">
  <p:tag name="KSO_WM_DIAGRAM_VIRTUALLY_FRAME" val="{&quot;height&quot;:382.4,&quot;left&quot;:43.55,&quot;top&quot;:81.5,&quot;width&quot;:892}"/>
</p:tagLst>
</file>

<file path=ppt/tags/tag47.xml><?xml version="1.0" encoding="utf-8"?>
<p:tagLst xmlns:p="http://schemas.openxmlformats.org/presentationml/2006/main">
  <p:tag name="KSO_WM_DIAGRAM_VIRTUALLY_FRAME" val="{&quot;height&quot;:382.4,&quot;left&quot;:43.55,&quot;top&quot;:81.5,&quot;width&quot;:892}"/>
</p:tagLst>
</file>

<file path=ppt/tags/tag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COMMONDATA" val="eyJoZGlkIjoiOGE4MmM3N2M1Njg0N2RlMTM3NDgxNjk5YmFiZDMxNTIifQ=="/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2167</Words>
  <Application>WPS 演示</Application>
  <PresentationFormat>宽屏</PresentationFormat>
  <Paragraphs>204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Arial Unicode MS</vt:lpstr>
      <vt:lpstr>Calibri</vt:lpstr>
      <vt:lpstr>Segoe Print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俏俏</cp:lastModifiedBy>
  <cp:revision>524</cp:revision>
  <dcterms:created xsi:type="dcterms:W3CDTF">2019-06-19T02:08:00Z</dcterms:created>
  <dcterms:modified xsi:type="dcterms:W3CDTF">2025-03-30T06:38:20Z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2DDFABF7C3B54CA8B6CA8207641CF730_13</vt:lpwstr>
  </property>
</Properties>
</file>