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938" r:id="rId3"/>
    <p:sldId id="602" r:id="rId4"/>
    <p:sldId id="603" r:id="rId5"/>
    <p:sldId id="1844" r:id="rId6"/>
    <p:sldId id="1879" r:id="rId8"/>
    <p:sldId id="1883" r:id="rId9"/>
    <p:sldId id="607" r:id="rId10"/>
    <p:sldId id="1501" r:id="rId11"/>
    <p:sldId id="1887" r:id="rId12"/>
    <p:sldId id="1888" r:id="rId13"/>
    <p:sldId id="1889" r:id="rId14"/>
    <p:sldId id="1748" r:id="rId15"/>
    <p:sldId id="1880" r:id="rId16"/>
    <p:sldId id="1616" r:id="rId17"/>
    <p:sldId id="1747" r:id="rId18"/>
    <p:sldId id="1749" r:id="rId19"/>
    <p:sldId id="1890" r:id="rId20"/>
    <p:sldId id="1891" r:id="rId21"/>
    <p:sldId id="1892" r:id="rId22"/>
    <p:sldId id="1876" r:id="rId23"/>
    <p:sldId id="614" r:id="rId24"/>
    <p:sldId id="615" r:id="rId25"/>
    <p:sldId id="635" r:id="rId26"/>
    <p:sldId id="616" r:id="rId27"/>
    <p:sldId id="1696" r:id="rId28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01" userDrawn="1">
          <p15:clr>
            <a:srgbClr val="A4A3A4"/>
          </p15:clr>
        </p15:guide>
        <p15:guide id="2" pos="3901" userDrawn="1">
          <p15:clr>
            <a:srgbClr val="A4A3A4"/>
          </p15:clr>
        </p15:guide>
        <p15:guide id="3" pos="492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2" clrIdx="1"/>
  <p:cmAuthor id="3" name="PP" initials="P" lastIdx="1" clrIdx="2"/>
  <p:cmAuthor id="252404380" name="周伟杰" initials="周" lastIdx="1" clrIdx="3"/>
  <p:cmAuthor id="0" name="Mia Vida Villanueva" initials="MVV" lastIdx="1" clrIdx="0"/>
  <p:cmAuthor id="7" name="1206988966@qq.com" initials="1" lastIdx="1" clrIdx="2"/>
  <p:cmAuthor id="8" name="姜伟光" initials="姜" lastIdx="1" clrIdx="0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301"/>
        <p:guide pos="3901"/>
        <p:guide pos="492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tags" Target="tags/tag79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0" Type="http://schemas.openxmlformats.org/officeDocument/2006/relationships/tags" Target="../tags/tag15.xml"/><Relationship Id="rId2" Type="http://schemas.openxmlformats.org/officeDocument/2006/relationships/tags" Target="../tags/tag1.xml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4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1905" y="1270"/>
            <a:ext cx="12192000" cy="6858000"/>
            <a:chOff x="200" y="200"/>
            <a:chExt cx="19200" cy="10800"/>
          </a:xfrm>
        </p:grpSpPr>
        <p:sp>
          <p:nvSpPr>
            <p:cNvPr id="10" name="标题 1"/>
            <p:cNvSpPr>
              <a:spLocks noGrp="1"/>
            </p:cNvSpPr>
            <p:nvPr userDrawn="1">
              <p:custDataLst>
                <p:tags r:id="rId12"/>
              </p:custDataLst>
            </p:nvPr>
          </p:nvSpPr>
          <p:spPr>
            <a:xfrm>
              <a:off x="2088" y="1640"/>
              <a:ext cx="15432" cy="4048"/>
            </a:xfrm>
            <a:prstGeom prst="rect">
              <a:avLst/>
            </a:prstGeom>
          </p:spPr>
          <p:txBody>
            <a:bodyPr vert="horz" lIns="90000" tIns="46800" rIns="90000" bIns="46800" rtlCol="0" anchor="b" anchorCtr="0">
              <a:normAutofit/>
            </a:bodyPr>
            <a:lstStyle>
              <a:lvl1pPr algn="ctr">
                <a:defRPr sz="6000"/>
              </a:lvl1pPr>
            </a:lstStyle>
            <a:p>
              <a:r>
                <a:rPr lang="zh-CN" altLang="en-US" dirty="0"/>
                <a:t>单击此处编辑标题</a:t>
              </a:r>
              <a:endParaRPr lang="zh-CN" altLang="en-US" dirty="0"/>
            </a:p>
          </p:txBody>
        </p:sp>
        <p:sp>
          <p:nvSpPr>
            <p:cNvPr id="11" name="副标题 2"/>
            <p:cNvSpPr>
              <a:spLocks noGrp="1"/>
            </p:cNvSpPr>
            <p:nvPr userDrawn="1">
              <p:custDataLst>
                <p:tags r:id="rId13"/>
              </p:custDataLst>
            </p:nvPr>
          </p:nvSpPr>
          <p:spPr>
            <a:xfrm>
              <a:off x="2088" y="5807"/>
              <a:ext cx="15432" cy="2319"/>
            </a:xfrm>
            <a:prstGeom prst="rect">
              <a:avLst/>
            </a:prstGeom>
          </p:spPr>
          <p:txBody>
            <a:bodyPr vert="horz" lIns="90000" tIns="46800" rIns="90000" bIns="46800" rtlCol="0">
              <a:normAutofit/>
            </a:bodyPr>
            <a:lstStyle>
              <a:lvl1pPr marL="0" indent="0" algn="ctr">
                <a:lnSpc>
                  <a:spcPct val="110000"/>
                </a:lnSpc>
                <a:buNone/>
                <a:defRPr sz="2400" spc="200">
                  <a:uFillTx/>
                </a:defRPr>
              </a:lvl1pPr>
              <a:lvl2pPr marL="457200" indent="0" algn="ctr">
                <a:buNone/>
                <a:defRPr sz="2000"/>
              </a:lvl2pPr>
              <a:lvl3pPr marL="914400" indent="0" algn="ctr">
                <a:buNone/>
                <a:defRPr sz="1800"/>
              </a:lvl3pPr>
              <a:lvl4pPr marL="1371600" indent="0" algn="ctr">
                <a:buNone/>
                <a:defRPr sz="1600"/>
              </a:lvl4pPr>
              <a:lvl5pPr marL="1828800" indent="0" algn="ctr">
                <a:buNone/>
                <a:defRPr sz="1600"/>
              </a:lvl5pPr>
              <a:lvl6pPr marL="2286000" indent="0" algn="ctr">
                <a:buNone/>
                <a:defRPr sz="1600"/>
              </a:lvl6pPr>
              <a:lvl7pPr marL="2743200" indent="0" algn="ctr">
                <a:buNone/>
                <a:defRPr sz="1600"/>
              </a:lvl7pPr>
              <a:lvl8pPr marL="3200400" indent="0" algn="ctr">
                <a:buNone/>
                <a:defRPr sz="1600"/>
              </a:lvl8pPr>
              <a:lvl9pPr marL="3657600" indent="0" algn="ctr">
                <a:buNone/>
                <a:defRPr sz="1600"/>
              </a:lvl9pPr>
            </a:lstStyle>
            <a:p>
              <a:r>
                <a:rPr lang="zh-CN" altLang="en-US" dirty="0"/>
                <a:t>单击此处编辑副标题</a:t>
              </a:r>
              <a:endParaRPr lang="zh-CN" altLang="en-US" dirty="0"/>
            </a:p>
          </p:txBody>
        </p:sp>
        <p:sp>
          <p:nvSpPr>
            <p:cNvPr id="12" name="日期占位符 15"/>
            <p:cNvSpPr>
              <a:spLocks noGrp="1"/>
            </p:cNvSpPr>
            <p:nvPr userDrawn="1">
              <p:custDataLst>
                <p:tags r:id="rId14"/>
              </p:custDataLst>
            </p:nvPr>
          </p:nvSpPr>
          <p:spPr>
            <a:xfrm>
              <a:off x="1164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760FBDFE-C587-4B4C-A407-44438C67B59E}" type="datetimeFigureOut">
                <a:rPr lang="zh-CN" altLang="en-US" smtClean="0"/>
              </a:fld>
              <a:endParaRPr lang="zh-CN" altLang="en-US"/>
            </a:p>
          </p:txBody>
        </p:sp>
        <p:sp>
          <p:nvSpPr>
            <p:cNvPr id="14" name="灯片编号占位符 17"/>
            <p:cNvSpPr>
              <a:spLocks noGrp="1"/>
            </p:cNvSpPr>
            <p:nvPr userDrawn="1">
              <p:custDataLst>
                <p:tags r:id="rId15"/>
              </p:custDataLst>
            </p:nvPr>
          </p:nvSpPr>
          <p:spPr>
            <a:xfrm>
              <a:off x="14180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r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9AE70B2-8BF9-45C0-BB95-33D1B9D3A854}" type="slidenum">
                <a:rPr lang="zh-CN" altLang="en-US" smtClean="0"/>
              </a:fld>
              <a:endParaRPr lang="zh-CN" altLang="en-US" dirty="0"/>
            </a:p>
          </p:txBody>
        </p:sp>
        <p:pic>
          <p:nvPicPr>
            <p:cNvPr id="15" name="图片 14" descr="PPT封面"/>
            <p:cNvPicPr>
              <a:picLocks noChangeAspect="1"/>
            </p:cNvPicPr>
            <p:nvPr userDrawn="1">
              <p:custDataLst>
                <p:tags r:id="rId16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00" y="200"/>
              <a:ext cx="19200" cy="10800"/>
            </a:xfrm>
            <a:prstGeom prst="rect">
              <a:avLst/>
            </a:prstGeom>
          </p:spPr>
        </p:pic>
        <p:pic>
          <p:nvPicPr>
            <p:cNvPr id="19" name="图片 18" descr="经传logo白色"/>
            <p:cNvPicPr>
              <a:picLocks noChangeAspect="1"/>
            </p:cNvPicPr>
            <p:nvPr userDrawn="1">
              <p:custDataLst>
                <p:tags r:id="rId17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90" y="656"/>
              <a:ext cx="2831" cy="639"/>
            </a:xfrm>
            <a:prstGeom prst="rect">
              <a:avLst/>
            </a:prstGeom>
          </p:spPr>
        </p:pic>
        <p:pic>
          <p:nvPicPr>
            <p:cNvPr id="20" name="图片 19" descr="龙头"/>
            <p:cNvPicPr>
              <a:picLocks noChangeAspect="1"/>
            </p:cNvPicPr>
            <p:nvPr userDrawn="1">
              <p:custDataLst>
                <p:tags r:id="rId18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6106" y="570"/>
              <a:ext cx="2775" cy="529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>
              <p:custDataLst>
                <p:tags r:id="rId19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722" y="7399"/>
              <a:ext cx="9813" cy="72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 userDrawn="1">
              <p:custDataLst>
                <p:tags r:id="rId20"/>
              </p:custDataLst>
            </p:nvPr>
          </p:nvSpPr>
          <p:spPr>
            <a:xfrm>
              <a:off x="4489" y="7352"/>
              <a:ext cx="1070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30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 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每周日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周四晚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20:15</a:t>
              </a:r>
              <a:endPara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35" y="800100"/>
            <a:ext cx="12192635" cy="6057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635" y="6465570"/>
            <a:ext cx="121913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经传多赢投资顾问:苏柏安 | 执业编号:A1120619080002  </a:t>
            </a:r>
            <a:r>
              <a:rPr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基金从业编号：A20250613005386</a:t>
            </a:r>
            <a:endParaRPr sz="10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  <a:p>
            <a:pPr algn="ctr"/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 -总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image" Target="../media/image13.png"/><Relationship Id="rId2" Type="http://schemas.openxmlformats.org/officeDocument/2006/relationships/tags" Target="../tags/tag41.xml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2.xml"/><Relationship Id="rId1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3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5.xml"/><Relationship Id="rId2" Type="http://schemas.openxmlformats.org/officeDocument/2006/relationships/image" Target="../media/image29.png"/><Relationship Id="rId1" Type="http://schemas.openxmlformats.org/officeDocument/2006/relationships/tags" Target="../tags/tag54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6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7.xml"/><Relationship Id="rId1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8.xml"/><Relationship Id="rId1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tags" Target="../tags/tag60.xml"/><Relationship Id="rId7" Type="http://schemas.openxmlformats.org/officeDocument/2006/relationships/image" Target="../media/image39.png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tags" Target="../tags/tag59.xml"/><Relationship Id="rId10" Type="http://schemas.openxmlformats.org/officeDocument/2006/relationships/notesSlide" Target="../notesSlides/notesSlide12.xml"/><Relationship Id="rId1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1.xml"/><Relationship Id="rId1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2.xml"/><Relationship Id="rId1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3.xml"/><Relationship Id="rId1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64.xml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6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71.xml"/><Relationship Id="rId6" Type="http://schemas.openxmlformats.org/officeDocument/2006/relationships/image" Target="../media/image48.png"/><Relationship Id="rId5" Type="http://schemas.openxmlformats.org/officeDocument/2006/relationships/tags" Target="../tags/tag70.xml"/><Relationship Id="rId4" Type="http://schemas.openxmlformats.org/officeDocument/2006/relationships/image" Target="../media/image47.png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tags" Target="../tags/tag67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png"/><Relationship Id="rId8" Type="http://schemas.openxmlformats.org/officeDocument/2006/relationships/tags" Target="../tags/tag76.xml"/><Relationship Id="rId7" Type="http://schemas.openxmlformats.org/officeDocument/2006/relationships/image" Target="../media/image51.png"/><Relationship Id="rId6" Type="http://schemas.openxmlformats.org/officeDocument/2006/relationships/tags" Target="../tags/tag75.xml"/><Relationship Id="rId5" Type="http://schemas.openxmlformats.org/officeDocument/2006/relationships/image" Target="../media/image50.png"/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image" Target="../media/image49.png"/><Relationship Id="rId11" Type="http://schemas.openxmlformats.org/officeDocument/2006/relationships/slideLayout" Target="../slideLayouts/slideLayout5.xml"/><Relationship Id="rId10" Type="http://schemas.openxmlformats.org/officeDocument/2006/relationships/tags" Target="../tags/tag77.xml"/><Relationship Id="rId1" Type="http://schemas.openxmlformats.org/officeDocument/2006/relationships/tags" Target="../tags/tag7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7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5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6.xml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5.xml"/><Relationship Id="rId6" Type="http://schemas.openxmlformats.org/officeDocument/2006/relationships/tags" Target="../tags/tag4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48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9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0.xml"/><Relationship Id="rId1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1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3</a:t>
            </a:r>
            <a:r>
              <a:rPr lang="zh-CN" alt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31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54075" y="1480820"/>
            <a:ext cx="8933815" cy="12039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主题机会，绩优为王</a:t>
            </a:r>
            <a:endParaRPr lang="en-US" altLang="zh-CN" sz="60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苏柏安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99995" y="3943985"/>
            <a:ext cx="41789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:A1120619080002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基金从业编号：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A20250613005386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pic>
        <p:nvPicPr>
          <p:cNvPr id="3" name="图片 2" descr="苏柏安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324850" y="861060"/>
            <a:ext cx="3269615" cy="524256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254760" y="4544695"/>
            <a:ext cx="6466840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经传投资顾问，金融专业出身，坚持以资金推动论为研究核心，擅长主题风口擒龙头，独创软件经典战法：三色/三紫战法、价值龙头战法等，提倡用简单的方法稳健获利，同获2022、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2024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年度经传金牌投顾。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327275" y="92710"/>
            <a:ext cx="79184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2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一年做好一只优质股（挖坑</a:t>
            </a:r>
            <a:r>
              <a:rPr lang="en-US" altLang="zh-CN" sz="32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2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修复</a:t>
            </a:r>
            <a:r>
              <a:rPr lang="en-US" altLang="zh-CN" sz="32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2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新高）</a:t>
            </a:r>
            <a:endParaRPr lang="zh-CN" altLang="en-US" sz="32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895" y="799465"/>
            <a:ext cx="10513060" cy="56946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2092960" y="195262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2025</a:t>
            </a:r>
            <a:r>
              <a:rPr lang="zh-CN" altLang="en-US">
                <a:highlight>
                  <a:srgbClr val="FFFF00"/>
                </a:highlight>
              </a:rPr>
              <a:t>年</a:t>
            </a:r>
            <a:r>
              <a:rPr lang="en-US" altLang="zh-CN">
                <a:highlight>
                  <a:srgbClr val="FFFF00"/>
                </a:highlight>
              </a:rPr>
              <a:t>9</a:t>
            </a:r>
            <a:r>
              <a:rPr lang="zh-CN" altLang="en-US">
                <a:highlight>
                  <a:srgbClr val="FFFF00"/>
                </a:highlight>
              </a:rPr>
              <a:t>月点评至今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030855" y="5723255"/>
            <a:ext cx="73640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用上滚动净利润</a:t>
            </a:r>
            <a:r>
              <a:rPr lang="en-US" altLang="zh-CN" b="1">
                <a:highlight>
                  <a:srgbClr val="FFFF00"/>
                </a:highlight>
              </a:rPr>
              <a:t>+</a:t>
            </a:r>
            <a:r>
              <a:rPr lang="zh-CN" altLang="en-US" b="1">
                <a:highlight>
                  <a:srgbClr val="FFFF00"/>
                </a:highlight>
              </a:rPr>
              <a:t>海洋底部选黄金坑，</a:t>
            </a:r>
            <a:r>
              <a:rPr lang="en-US" altLang="zh-CN" b="1">
                <a:highlight>
                  <a:srgbClr val="FFFF00"/>
                </a:highlight>
              </a:rPr>
              <a:t>4</a:t>
            </a:r>
            <a:r>
              <a:rPr lang="zh-CN" altLang="en-US" b="1">
                <a:highlight>
                  <a:srgbClr val="FFFF00"/>
                </a:highlight>
              </a:rPr>
              <a:t>月份披露业绩</a:t>
            </a:r>
            <a:endParaRPr lang="zh-CN" altLang="en-US" b="1">
              <a:highlight>
                <a:srgbClr val="FFFF00"/>
              </a:highlight>
            </a:endParaRPr>
          </a:p>
          <a:p>
            <a:r>
              <a:rPr lang="zh-CN" altLang="en-US" b="1">
                <a:highlight>
                  <a:srgbClr val="FFFF00"/>
                </a:highlight>
              </a:rPr>
              <a:t>现在这种行情不学习使用，是等啥时候，早用永远比晚用好！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327275" y="92710"/>
            <a:ext cx="79184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2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主题猎手</a:t>
            </a:r>
            <a:r>
              <a:rPr lang="en-US" altLang="zh-CN" sz="32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---</a:t>
            </a:r>
            <a:r>
              <a:rPr lang="zh-CN" altLang="en-US" sz="32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价值龙头</a:t>
            </a:r>
            <a:endParaRPr lang="zh-CN" altLang="en-US" sz="32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9320" y="805815"/>
            <a:ext cx="10542270" cy="56749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320" y="876935"/>
            <a:ext cx="2616835" cy="18878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2183130" y="5888355"/>
            <a:ext cx="79952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行业核心价值龙头，存在业绩稳定，常年有机构资金操作，市场杀估值后</a:t>
            </a:r>
            <a:endParaRPr lang="zh-CN" altLang="en-US" b="1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algn="ctr"/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黄金坑则是性价比机会，操作跟随政策</a:t>
            </a:r>
            <a:r>
              <a:rPr lang="en-US" altLang="zh-CN" b="1">
                <a:solidFill>
                  <a:schemeClr val="tx1"/>
                </a:solidFill>
                <a:highlight>
                  <a:srgbClr val="FFFF00"/>
                </a:highlight>
              </a:rPr>
              <a:t>+</a:t>
            </a: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资金</a:t>
            </a:r>
            <a:r>
              <a:rPr lang="en-US" altLang="zh-CN" b="1">
                <a:solidFill>
                  <a:schemeClr val="tx1"/>
                </a:solidFill>
                <a:highlight>
                  <a:srgbClr val="FFFF00"/>
                </a:highlight>
              </a:rPr>
              <a:t>+</a:t>
            </a: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趋势</a:t>
            </a:r>
            <a:endParaRPr lang="zh-CN" altLang="en-US" b="1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649730" y="106045"/>
            <a:ext cx="81959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二、趋势类强者恒强（涨停回踩）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060" y="856615"/>
            <a:ext cx="8757285" cy="55949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205355" y="92710"/>
            <a:ext cx="79184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sz="40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强势股节奏买阴卖阳</a:t>
            </a:r>
            <a:endParaRPr lang="zh-CN" sz="40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128520" y="5557520"/>
            <a:ext cx="799528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另一种是，资金流入强的主线，不跌破熊线</a:t>
            </a:r>
            <a:r>
              <a:rPr lang="en-US" altLang="zh-CN" b="1">
                <a:solidFill>
                  <a:schemeClr val="tx1"/>
                </a:solidFill>
                <a:highlight>
                  <a:srgbClr val="FFFF00"/>
                </a:highlight>
              </a:rPr>
              <a:t>  </a:t>
            </a: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就底仓买阴卖阳</a:t>
            </a:r>
            <a:endParaRPr lang="en-US" altLang="zh-CN" b="1">
              <a:solidFill>
                <a:schemeClr val="tx1"/>
              </a:solidFill>
              <a:highlight>
                <a:srgbClr val="FFFF00"/>
              </a:highlight>
            </a:endParaRPr>
          </a:p>
          <a:p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注意涨停突破后缺口还没回补，且股价保持在熊线之上，短线练手仓的，找买阴卖阳的节奏，盘中不宜过分追高。</a:t>
            </a:r>
            <a:endParaRPr lang="zh-CN" altLang="en-US" b="1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4005" y="1107440"/>
            <a:ext cx="5655310" cy="42519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2685" y="1108075"/>
            <a:ext cx="5708650" cy="42513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245995" y="13525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中长逻辑，做好未来的投资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9135" y="1202690"/>
            <a:ext cx="10793730" cy="49872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19350" y="6159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短线逻辑，龙头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/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涨停股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" y="1167765"/>
            <a:ext cx="11049000" cy="52768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2520" y="5191760"/>
            <a:ext cx="2219325" cy="10096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487930" y="57785"/>
            <a:ext cx="73533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40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这笔钱你是想怎么规划的？</a:t>
            </a:r>
            <a:endParaRPr lang="zh-CN" altLang="en-US" sz="40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68705" y="1303655"/>
            <a:ext cx="4036060" cy="24676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5836920" y="2553335"/>
            <a:ext cx="5944235" cy="286131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b="1"/>
              <a:t>来复盘一下，同样一只基金</a:t>
            </a:r>
            <a:endParaRPr lang="zh-CN" altLang="en-US" b="1"/>
          </a:p>
          <a:p>
            <a:r>
              <a:rPr lang="zh-CN" altLang="en-US" b="1"/>
              <a:t>不同的人持有，感受完全不一样：</a:t>
            </a:r>
            <a:endParaRPr lang="zh-CN" altLang="en-US" b="1"/>
          </a:p>
          <a:p>
            <a:endParaRPr lang="zh-CN" altLang="en-US" b="1"/>
          </a:p>
          <a:p>
            <a:r>
              <a:rPr lang="zh-CN" altLang="en-US" b="1"/>
              <a:t>用</a:t>
            </a:r>
            <a:r>
              <a:rPr lang="en-US" altLang="zh-CN" b="1"/>
              <a:t>1-2</a:t>
            </a:r>
            <a:r>
              <a:rPr lang="zh-CN" altLang="en-US" b="1"/>
              <a:t>年不用的闲钱，跌了反而觉得是机会。</a:t>
            </a:r>
            <a:endParaRPr lang="zh-CN" altLang="en-US" b="1"/>
          </a:p>
          <a:p>
            <a:endParaRPr lang="zh-CN" altLang="en-US" b="1"/>
          </a:p>
          <a:p>
            <a:r>
              <a:rPr lang="zh-CN" altLang="en-US" b="1"/>
              <a:t>用</a:t>
            </a:r>
            <a:r>
              <a:rPr lang="en-US" altLang="zh-CN" b="1"/>
              <a:t>1-2</a:t>
            </a:r>
            <a:r>
              <a:rPr lang="zh-CN" altLang="en-US" b="1"/>
              <a:t>个月要用的钱，跌了就会特别焦虑。</a:t>
            </a:r>
            <a:endParaRPr lang="zh-CN" altLang="en-US" b="1"/>
          </a:p>
          <a:p>
            <a:endParaRPr lang="zh-CN" altLang="en-US" b="1"/>
          </a:p>
          <a:p>
            <a:r>
              <a:rPr lang="zh-CN" altLang="en-US" b="1"/>
              <a:t>多人问到，是不是基金也迎来了低位增仓机会。</a:t>
            </a:r>
            <a:endParaRPr lang="zh-CN" altLang="en-US" b="1"/>
          </a:p>
          <a:p>
            <a:r>
              <a:rPr lang="zh-CN" altLang="en-US" b="1"/>
              <a:t>中长期</a:t>
            </a:r>
            <a:r>
              <a:rPr lang="en-US" altLang="zh-CN" b="1"/>
              <a:t> </a:t>
            </a:r>
            <a:r>
              <a:rPr lang="zh-CN" altLang="en-US" b="1"/>
              <a:t>不知道选啥的</a:t>
            </a:r>
            <a:r>
              <a:rPr lang="en-US" altLang="zh-CN" b="1"/>
              <a:t> </a:t>
            </a:r>
            <a:r>
              <a:rPr lang="zh-CN" altLang="en-US" b="1"/>
              <a:t>进攻型【明亚</a:t>
            </a:r>
            <a:r>
              <a:rPr lang="en-US" altLang="zh-CN" b="1"/>
              <a:t>1000</a:t>
            </a:r>
            <a:r>
              <a:rPr lang="zh-CN" altLang="en-US" b="1"/>
              <a:t>指数】，</a:t>
            </a:r>
            <a:endParaRPr lang="zh-CN" altLang="en-US" b="1"/>
          </a:p>
          <a:p>
            <a:r>
              <a:rPr lang="zh-CN" altLang="en-US" b="1"/>
              <a:t>健型红利【百嘉】，或固收</a:t>
            </a:r>
            <a:r>
              <a:rPr lang="en-US" altLang="zh-CN" b="1"/>
              <a:t>+</a:t>
            </a:r>
            <a:r>
              <a:rPr lang="zh-CN" altLang="en-US" b="1"/>
              <a:t>【创金合信】！</a:t>
            </a:r>
            <a:endParaRPr lang="zh-CN" altLang="en-US" b="1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445" y="3879850"/>
            <a:ext cx="2657475" cy="8286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445" y="4708525"/>
            <a:ext cx="2331085" cy="8807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3625" y="3995420"/>
            <a:ext cx="1666875" cy="12954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8375" y="5365750"/>
            <a:ext cx="1857375" cy="88582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76645" y="1549400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行情要点</a:t>
            </a:r>
            <a:endParaRPr lang="en-US" alt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业绩主线</a:t>
            </a:r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+</a:t>
            </a: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黄金坑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操作注意事项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1588453"/>
            <a:ext cx="955040" cy="459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40755" y="1533525"/>
            <a:ext cx="6151245" cy="37922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" y="1222375"/>
            <a:ext cx="5887085" cy="44138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22375"/>
            <a:ext cx="3109595" cy="377253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461260" y="87630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zh-CN" altLang="en-US" sz="3600" b="1">
                <a:solidFill>
                  <a:schemeClr val="bg1"/>
                </a:solidFill>
              </a:rPr>
              <a:t>共同提升！今年定有大收获</a:t>
            </a:r>
            <a:endParaRPr lang="zh-CN" altLang="en-US" sz="36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9865" y="4443730"/>
            <a:ext cx="1925320" cy="203009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677150" y="5733415"/>
            <a:ext cx="4064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操作稳、心态稳、仓位稳、节奏稳</a:t>
            </a:r>
            <a:endParaRPr lang="zh-CN" altLang="en-US" sz="2000"/>
          </a:p>
        </p:txBody>
      </p:sp>
    </p:spTree>
    <p:custDataLst>
      <p:tags r:id="rId5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56765" y="2926715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80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操作注意事项</a:t>
            </a:r>
            <a:endParaRPr lang="zh-CN" sz="80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炒股心法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1860" y="1275715"/>
            <a:ext cx="10506710" cy="43065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1.锁定政策大方向，尽量专注某几个热点主题做好研究（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一定要坚持看主题分析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2.一旦出现主题行情机会，一定要重视选股机会（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政策、趋势、资金、人气、涨停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等）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3.平时买股不要超过3只，行情再好买股也不超过5只。人的精力是有限，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股票越多，操作越不稳定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，通常越容易亏钱。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4.散户之所以能赚钱，就是一波行情/一只个股把波段做好了，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敢于上仓位，敢于止盈止损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(重点在于选股操作的盈利模式)，时时刻刻要记住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保护本金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最重要，其次是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保护利润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 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5.选择大于努力，个股选对行业、业绩、热点、资金（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只赚能力圈范围内的钱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  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>
            <p:custDataLst>
              <p:tags r:id="rId1"/>
            </p:custDataLst>
          </p:nvPr>
        </p:nvSpPr>
        <p:spPr>
          <a:xfrm>
            <a:off x="75565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交易小结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7" name="TextBox 6"/>
          <p:cNvSpPr txBox="1"/>
          <p:nvPr>
            <p:custDataLst>
              <p:tags r:id="rId2"/>
            </p:custDataLst>
          </p:nvPr>
        </p:nvSpPr>
        <p:spPr>
          <a:xfrm>
            <a:off x="589280" y="1400810"/>
            <a:ext cx="7404735" cy="44348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买卖点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---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捕捞季节（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b="1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天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原则）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买股是建立在趋势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资金都符合的阶段，做大概率的事情才能有好的预期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、买在捕捞季节死叉末端的回档，资金保持（一般死叉数柱子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根是调整充分）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特别注意：金叉出现之前的埋伏买股，都只能买一次，而且是底仓。金叉形成确认再加仓，利用浮仓操作。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、稳健买点：智能辅助线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蓝线平台附近、金叉刚形成（柱子第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1-2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根合适，如金叉超过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根柱子之后，注意随时调整，乖离率高，谨慎追买，控制仓位）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告诉自己：回档买永远是更稳健，更省心；追高买需要控制仓位，执行力较高。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（好股票一定会有买点，追求波段，买不到一飞冲天。大阳线是符合预期，涨停是锦上添花）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一旦不及预期，预期之外的破位，观察资金和趋势是否都走坏，决定是否坚决离场，卖出保护本金</a:t>
            </a:r>
            <a:endParaRPr lang="zh-CN" altLang="en-US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96275" y="864870"/>
            <a:ext cx="3754755" cy="31210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93"/>
          <a:stretch>
            <a:fillRect/>
          </a:stretch>
        </p:blipFill>
        <p:spPr>
          <a:xfrm>
            <a:off x="8763000" y="3724910"/>
            <a:ext cx="3051810" cy="26517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94030" y="822325"/>
            <a:ext cx="7490460" cy="56146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9"/>
          <p:cNvSpPr txBox="1"/>
          <p:nvPr>
            <p:custDataLst>
              <p:tags r:id="rId3"/>
            </p:custDataLst>
          </p:nvPr>
        </p:nvSpPr>
        <p:spPr>
          <a:xfrm>
            <a:off x="219710" y="285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点关注，不迷路</a:t>
            </a:r>
            <a:endParaRPr lang="zh-CN" sz="4200" b="1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336280" y="3257550"/>
            <a:ext cx="2820670" cy="31794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336280" y="834390"/>
            <a:ext cx="3596640" cy="24231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075670" y="3257550"/>
            <a:ext cx="837565" cy="317881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83105" y="3011170"/>
            <a:ext cx="847344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行情要点</a:t>
            </a:r>
            <a:endParaRPr lang="zh-CN" sz="66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一年中最好的中线机会是现在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7555" y="819785"/>
            <a:ext cx="10677525" cy="56965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有仓位管理，才有逃顶和抄底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5995" y="4314190"/>
            <a:ext cx="4667250" cy="18764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5895" y="2756535"/>
            <a:ext cx="3550285" cy="14833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3960" y="4314190"/>
            <a:ext cx="3329305" cy="12522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4270" y="1640205"/>
            <a:ext cx="3257550" cy="19907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801370" y="363093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highlight>
                  <a:srgbClr val="FFFF00"/>
                </a:highlight>
              </a:rPr>
              <a:t>3</a:t>
            </a:r>
            <a:r>
              <a:rPr lang="zh-CN" altLang="en-US" b="1">
                <a:highlight>
                  <a:srgbClr val="FFFF00"/>
                </a:highlight>
              </a:rPr>
              <a:t>月</a:t>
            </a:r>
            <a:r>
              <a:rPr lang="en-US" altLang="zh-CN" b="1">
                <a:highlight>
                  <a:srgbClr val="FFFF00"/>
                </a:highlight>
              </a:rPr>
              <a:t>4</a:t>
            </a:r>
            <a:r>
              <a:rPr lang="zh-CN" altLang="en-US" b="1">
                <a:highlight>
                  <a:srgbClr val="FFFF00"/>
                </a:highlight>
              </a:rPr>
              <a:t>日</a:t>
            </a:r>
            <a:r>
              <a:rPr lang="en-US" altLang="zh-CN" b="1">
                <a:highlight>
                  <a:srgbClr val="FFFF00"/>
                </a:highlight>
              </a:rPr>
              <a:t>-3</a:t>
            </a:r>
            <a:r>
              <a:rPr lang="zh-CN" altLang="en-US" b="1">
                <a:highlight>
                  <a:srgbClr val="FFFF00"/>
                </a:highlight>
              </a:rPr>
              <a:t>月</a:t>
            </a:r>
            <a:r>
              <a:rPr lang="en-US" altLang="zh-CN" b="1">
                <a:highlight>
                  <a:srgbClr val="FFFF00"/>
                </a:highlight>
              </a:rPr>
              <a:t>18</a:t>
            </a:r>
            <a:r>
              <a:rPr lang="zh-CN" altLang="en-US" b="1">
                <a:highlight>
                  <a:srgbClr val="FFFF00"/>
                </a:highlight>
              </a:rPr>
              <a:t>日逃顶</a:t>
            </a:r>
            <a:endParaRPr lang="zh-CN" altLang="en-US" b="1">
              <a:highlight>
                <a:srgbClr val="FFFF00"/>
              </a:highlight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995" y="1095375"/>
            <a:ext cx="3312160" cy="15868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7893685" y="378841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highlight>
                  <a:srgbClr val="FFFF00"/>
                </a:highlight>
              </a:rPr>
              <a:t>3</a:t>
            </a:r>
            <a:r>
              <a:rPr lang="zh-CN" altLang="en-US" b="1">
                <a:highlight>
                  <a:srgbClr val="FFFF00"/>
                </a:highlight>
              </a:rPr>
              <a:t>月</a:t>
            </a:r>
            <a:r>
              <a:rPr lang="en-US" altLang="zh-CN" b="1">
                <a:highlight>
                  <a:srgbClr val="FFFF00"/>
                </a:highlight>
              </a:rPr>
              <a:t>23</a:t>
            </a:r>
            <a:r>
              <a:rPr lang="zh-CN" altLang="en-US" b="1">
                <a:highlight>
                  <a:srgbClr val="FFFF00"/>
                </a:highlight>
              </a:rPr>
              <a:t>日</a:t>
            </a:r>
            <a:r>
              <a:rPr lang="zh-CN" b="1">
                <a:highlight>
                  <a:srgbClr val="FFFF00"/>
                </a:highlight>
              </a:rPr>
              <a:t>分批阴线抄底</a:t>
            </a:r>
            <a:endParaRPr lang="zh-CN" b="1">
              <a:highlight>
                <a:srgbClr val="FFFF0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海洋状态低位区域（底部反弹）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 algn="ctr">
              <a:buClrTx/>
              <a:buSzTx/>
              <a:buFontTx/>
            </a:pP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4795" y="971550"/>
            <a:ext cx="4147185" cy="53746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4540" y="971550"/>
            <a:ext cx="3739515" cy="53746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5980" y="971550"/>
            <a:ext cx="3544570" cy="53752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35125" y="3027045"/>
            <a:ext cx="907224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业绩主线</a:t>
            </a:r>
            <a:r>
              <a:rPr lang="en-US" altLang="zh-CN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+</a:t>
            </a:r>
            <a:r>
              <a:rPr lang="zh-CN" altLang="en-US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黄金坑</a:t>
            </a:r>
            <a:endParaRPr lang="zh-CN" altLang="en-US" sz="66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b="1">
                <a:solidFill>
                  <a:schemeClr val="bg1"/>
                </a:solidFill>
                <a:sym typeface="+mn-ea"/>
              </a:rPr>
              <a:t>一、4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月优选业绩类（黄金坑修复）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10335" y="873125"/>
            <a:ext cx="9127490" cy="55460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4899660" y="369379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混沌的</a:t>
            </a:r>
            <a:r>
              <a:rPr lang="en-US" altLang="zh-CN" b="1">
                <a:highlight>
                  <a:srgbClr val="FFFF00"/>
                </a:highlight>
              </a:rPr>
              <a:t>3</a:t>
            </a:r>
            <a:r>
              <a:rPr lang="zh-CN" altLang="en-US" b="1">
                <a:highlight>
                  <a:srgbClr val="FFFF00"/>
                </a:highlight>
              </a:rPr>
              <a:t>月，可能是最好的</a:t>
            </a:r>
            <a:r>
              <a:rPr lang="en-US" altLang="zh-CN" b="1">
                <a:highlight>
                  <a:srgbClr val="FFFF00"/>
                </a:highlight>
              </a:rPr>
              <a:t>4</a:t>
            </a:r>
            <a:r>
              <a:rPr lang="zh-CN" altLang="en-US" b="1">
                <a:highlight>
                  <a:srgbClr val="FFFF00"/>
                </a:highlight>
              </a:rPr>
              <a:t>月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205355" y="92710"/>
            <a:ext cx="79184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40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滚动业绩紫</a:t>
            </a:r>
            <a:r>
              <a:rPr lang="en-US" altLang="zh-CN" sz="40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40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海洋状低位</a:t>
            </a:r>
            <a:r>
              <a:rPr lang="en-US" altLang="zh-CN" sz="40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 </a:t>
            </a:r>
            <a:endParaRPr lang="zh-CN" altLang="en-US" sz="40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98040" y="5532120"/>
            <a:ext cx="7995285" cy="10045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一种是，连续阴线下杀足够狠，空间大</a:t>
            </a:r>
            <a:r>
              <a:rPr lang="en-US" altLang="zh-CN" b="1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endParaRPr lang="en-US" altLang="zh-CN" b="1">
              <a:solidFill>
                <a:schemeClr val="tx1"/>
              </a:solidFill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寻找跟踪的熟悉股或</a:t>
            </a:r>
            <a:r>
              <a:rPr lang="en-US" altLang="zh-CN" b="1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绩优股，</a:t>
            </a:r>
            <a:r>
              <a:rPr lang="en-US" altLang="zh-CN" b="1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业绩滚动净利润保持向上增加，</a:t>
            </a:r>
            <a:r>
              <a:rPr lang="en-US" altLang="zh-CN" b="1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最近股价错杀跌回到</a:t>
            </a:r>
            <a:r>
              <a:rPr lang="en-US" altLang="zh-CN" b="1">
                <a:solidFill>
                  <a:schemeClr val="tx1"/>
                </a:solidFill>
                <a:highlight>
                  <a:srgbClr val="FFFF00"/>
                </a:highlight>
              </a:rPr>
              <a:t>60</a:t>
            </a: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日、</a:t>
            </a:r>
            <a:r>
              <a:rPr lang="en-US" altLang="zh-CN" b="1">
                <a:solidFill>
                  <a:schemeClr val="tx1"/>
                </a:solidFill>
                <a:highlight>
                  <a:srgbClr val="FFFF00"/>
                </a:highlight>
              </a:rPr>
              <a:t>120</a:t>
            </a: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日附近观察支撑企稳，寻找中期底部区域的机会。</a:t>
            </a:r>
            <a:endParaRPr lang="zh-CN" altLang="en-US" b="1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5260" y="1232535"/>
            <a:ext cx="5727065" cy="42627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3135" y="1232535"/>
            <a:ext cx="6159500" cy="42633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11.xml><?xml version="1.0" encoding="utf-8"?>
<p:tagLst xmlns:p="http://schemas.openxmlformats.org/presentationml/2006/main">
  <p:tag name="KSO_WM_UNIT_PLACING_PICTURE_USER_VIEWPORT" val="{&quot;height&quot;:10800,&quot;width&quot;:19200}"/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41.xml><?xml version="1.0" encoding="utf-8"?>
<p:tagLst xmlns:p="http://schemas.openxmlformats.org/presentationml/2006/main">
  <p:tag name="KSO_WM_UNIT_PLACING_PICTURE_USER_VIEWPORT" val="{&quot;height&quot;:10800,&quot;width&quot;:6737}"/>
  <p:tag name="KSO_WM_BEAUTIFY_FLAG" val=""/>
</p:tagLst>
</file>

<file path=ppt/tags/tag42.xml><?xml version="1.0" encoding="utf-8"?>
<p:tagLst xmlns:p="http://schemas.openxmlformats.org/presentationml/2006/main">
  <p:tag name="KSO_WM_UNIT_PLACING_PICTURE_USER_VIEWPORT" val="{&quot;height&quot;:2082,&quot;width&quot;:10544}"/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9.xml><?xml version="1.0" encoding="utf-8"?>
<p:tagLst xmlns:p="http://schemas.openxmlformats.org/presentationml/2006/main">
  <p:tag name="COMMONDATA" val="eyJoZGlkIjoiOWFhYzUwZWNmOTk3M2Y1MTI5MjBiOWM4Y2UyNjJjNzUifQ=="/>
  <p:tag name="KSO_WPP_MARK_KEY" val="257877f6-fe8c-4c47-ab4c-274c99a6a791"/>
  <p:tag name="commondata" val="eyJoZGlkIjoiODkyZjYyMmI5MzU5YjIyMzEwMjc4NWEyNTE0ZDZmMWIifQ=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1442</Words>
  <Application>WPS 演示</Application>
  <PresentationFormat>宽屏</PresentationFormat>
  <Paragraphs>120</Paragraphs>
  <Slides>25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9" baseType="lpstr">
      <vt:lpstr>Arial</vt:lpstr>
      <vt:lpstr>宋体</vt:lpstr>
      <vt:lpstr>Wingdings</vt:lpstr>
      <vt:lpstr>微软雅黑</vt:lpstr>
      <vt:lpstr>Wingdings</vt:lpstr>
      <vt:lpstr>思源黑体 CN Medium</vt:lpstr>
      <vt:lpstr>黑体</vt:lpstr>
      <vt:lpstr>思源黑体 CN Normal</vt:lpstr>
      <vt:lpstr>思源黑体 CN Light</vt:lpstr>
      <vt:lpstr>思源黑体 CN Bold</vt:lpstr>
      <vt:lpstr>Noto Sans S Chinese Medium</vt:lpstr>
      <vt:lpstr>DIN Black</vt:lpstr>
      <vt:lpstr>Arial Unicode MS</vt:lpstr>
      <vt:lpstr>Calibri</vt:lpstr>
      <vt:lpstr>思源黑体 CN Heavy</vt:lpstr>
      <vt:lpstr>Segoe Print</vt:lpstr>
      <vt:lpstr>Noto Sans S Chinese Medium</vt:lpstr>
      <vt:lpstr>思源黑体 CN Medium</vt:lpstr>
      <vt:lpstr>思源黑体 CN Normal</vt:lpstr>
      <vt:lpstr>方正宝黑体 简 Medium</vt:lpstr>
      <vt:lpstr>方正大黑体_GBK</vt:lpstr>
      <vt:lpstr>Saturday Sans Regular</vt:lpstr>
      <vt:lpstr>DIN Pro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siren</cp:lastModifiedBy>
  <cp:revision>2110</cp:revision>
  <dcterms:created xsi:type="dcterms:W3CDTF">2019-06-19T02:08:00Z</dcterms:created>
  <dcterms:modified xsi:type="dcterms:W3CDTF">2026-03-31T09:44:17Z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9CFE74C9946A4C69843920DE3B0B819A_13</vt:lpwstr>
  </property>
</Properties>
</file>