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501" r:id="rId8"/>
    <p:sldId id="1748" r:id="rId9"/>
    <p:sldId id="607" r:id="rId10"/>
    <p:sldId id="1768" r:id="rId11"/>
    <p:sldId id="1692" r:id="rId12"/>
    <p:sldId id="1869" r:id="rId13"/>
    <p:sldId id="1822" r:id="rId14"/>
    <p:sldId id="1792" r:id="rId15"/>
    <p:sldId id="1794" r:id="rId16"/>
    <p:sldId id="1823" r:id="rId17"/>
    <p:sldId id="1824" r:id="rId18"/>
    <p:sldId id="1616" r:id="rId19"/>
    <p:sldId id="1747" r:id="rId20"/>
    <p:sldId id="1866" r:id="rId21"/>
    <p:sldId id="1872" r:id="rId22"/>
    <p:sldId id="1749" r:id="rId23"/>
    <p:sldId id="1773" r:id="rId24"/>
    <p:sldId id="1871" r:id="rId25"/>
    <p:sldId id="1870" r:id="rId26"/>
    <p:sldId id="1873" r:id="rId27"/>
    <p:sldId id="614" r:id="rId28"/>
    <p:sldId id="615" r:id="rId29"/>
    <p:sldId id="635" r:id="rId30"/>
    <p:sldId id="616" r:id="rId31"/>
    <p:sldId id="1696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41"/>
        <p:guide pos="3840"/>
        <p:guide pos="4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84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6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6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tags" Target="../tags/tag65.xml"/><Relationship Id="rId2" Type="http://schemas.openxmlformats.org/officeDocument/2006/relationships/image" Target="../media/image35.png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6.xml"/><Relationship Id="rId6" Type="http://schemas.openxmlformats.org/officeDocument/2006/relationships/image" Target="../media/image42.png"/><Relationship Id="rId5" Type="http://schemas.openxmlformats.org/officeDocument/2006/relationships/tags" Target="../tags/tag75.xml"/><Relationship Id="rId4" Type="http://schemas.openxmlformats.org/officeDocument/2006/relationships/image" Target="../media/image41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81.xml"/><Relationship Id="rId7" Type="http://schemas.openxmlformats.org/officeDocument/2006/relationships/image" Target="../media/image45.png"/><Relationship Id="rId6" Type="http://schemas.openxmlformats.org/officeDocument/2006/relationships/tags" Target="../tags/tag80.xml"/><Relationship Id="rId5" Type="http://schemas.openxmlformats.org/officeDocument/2006/relationships/image" Target="../media/image44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43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2.xml"/><Relationship Id="rId1" Type="http://schemas.openxmlformats.org/officeDocument/2006/relationships/tags" Target="../tags/tag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紧跟趋势，波段操作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95" y="830580"/>
            <a:ext cx="10184130" cy="5675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圆角矩形标注 18"/>
          <p:cNvSpPr/>
          <p:nvPr/>
        </p:nvSpPr>
        <p:spPr>
          <a:xfrm>
            <a:off x="3623310" y="2915285"/>
            <a:ext cx="1311275" cy="611505"/>
          </a:xfrm>
          <a:prstGeom prst="wedgeRoundRectCallout">
            <a:avLst>
              <a:gd name="adj1" fmla="val 91458"/>
              <a:gd name="adj2" fmla="val -5643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市场下杀挖黄金坑</a:t>
            </a:r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4748530" y="1548765"/>
            <a:ext cx="1311275" cy="61150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底部启动模式</a:t>
            </a:r>
            <a:endParaRPr lang="zh-CN" altLang="en-US"/>
          </a:p>
        </p:txBody>
      </p:sp>
      <p:sp>
        <p:nvSpPr>
          <p:cNvPr id="23" name="圆角矩形标注 22"/>
          <p:cNvSpPr/>
          <p:nvPr/>
        </p:nvSpPr>
        <p:spPr>
          <a:xfrm>
            <a:off x="6776720" y="1369695"/>
            <a:ext cx="1529080" cy="611505"/>
          </a:xfrm>
          <a:prstGeom prst="wedgeRoundRectCallout">
            <a:avLst>
              <a:gd name="adj1" fmla="val -32765"/>
              <a:gd name="adj2" fmla="val 104724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趋势持有</a:t>
            </a:r>
            <a:endParaRPr lang="zh-CN" altLang="en-US"/>
          </a:p>
          <a:p>
            <a:pPr algn="ctr"/>
            <a:r>
              <a:rPr lang="zh-CN" altLang="en-US"/>
              <a:t>模型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87295" y="157480"/>
            <a:ext cx="8232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找到适合自己的模式，耐心做熟悉优质股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05355" y="6059170"/>
            <a:ext cx="8224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周线回档金叉，中期黄金坑，日线</a:t>
            </a:r>
            <a:r>
              <a:rPr lang="en-US" altLang="zh-CN" sz="2000" b="1">
                <a:highlight>
                  <a:srgbClr val="FFFF00"/>
                </a:highlight>
              </a:rPr>
              <a:t>B</a:t>
            </a:r>
            <a:r>
              <a:rPr lang="zh-CN" altLang="en-US" sz="2000" b="1">
                <a:highlight>
                  <a:srgbClr val="FFFF00"/>
                </a:highlight>
              </a:rPr>
              <a:t>点回档，二次控盘回升，底部启动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795" y="869315"/>
            <a:ext cx="10363835" cy="5614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圆角矩形标注 4"/>
          <p:cNvSpPr/>
          <p:nvPr/>
        </p:nvSpPr>
        <p:spPr>
          <a:xfrm>
            <a:off x="4863465" y="1559560"/>
            <a:ext cx="1330325" cy="60769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控盘</a:t>
            </a:r>
            <a:endParaRPr lang="zh-CN" altLang="en-US"/>
          </a:p>
          <a:p>
            <a:pPr algn="ctr"/>
            <a:r>
              <a:rPr lang="zh-CN" altLang="en-US"/>
              <a:t>双突破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61690" y="3780790"/>
            <a:ext cx="412369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股价突破新高</a:t>
            </a:r>
            <a:r>
              <a:rPr lang="en-US" altLang="zh-CN"/>
              <a:t>+</a:t>
            </a:r>
            <a:r>
              <a:rPr lang="zh-CN" altLang="en-US"/>
              <a:t>控盘突破新高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870075" y="14859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双突破强者恒强，容易出大牛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涨停棱镜看风口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0710" y="4420235"/>
            <a:ext cx="877125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算力需求爆发推动光通信产业升级。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②光通信与光纤光缆是商业航天从</a:t>
            </a:r>
            <a:r>
              <a:rPr lang="en-US" altLang="zh-CN">
                <a:highlight>
                  <a:srgbClr val="FFFF00"/>
                </a:highlight>
              </a:rPr>
              <a:t> “</a:t>
            </a:r>
            <a:r>
              <a:rPr lang="zh-CN" altLang="en-US">
                <a:highlight>
                  <a:srgbClr val="FFFF00"/>
                </a:highlight>
              </a:rPr>
              <a:t>卫星制造</a:t>
            </a:r>
            <a:r>
              <a:rPr lang="en-US" altLang="zh-CN">
                <a:highlight>
                  <a:srgbClr val="FFFF00"/>
                </a:highlight>
              </a:rPr>
              <a:t>” </a:t>
            </a:r>
            <a:r>
              <a:rPr lang="zh-CN" altLang="en-US">
                <a:highlight>
                  <a:srgbClr val="FFFF00"/>
                </a:highlight>
              </a:rPr>
              <a:t>向</a:t>
            </a:r>
            <a:r>
              <a:rPr lang="en-US" altLang="zh-CN">
                <a:highlight>
                  <a:srgbClr val="FFFF00"/>
                </a:highlight>
              </a:rPr>
              <a:t> “</a:t>
            </a:r>
            <a:r>
              <a:rPr lang="zh-CN" altLang="en-US">
                <a:highlight>
                  <a:srgbClr val="FFFF00"/>
                </a:highlight>
              </a:rPr>
              <a:t>太空服务</a:t>
            </a:r>
            <a:r>
              <a:rPr lang="en-US" altLang="zh-CN">
                <a:highlight>
                  <a:srgbClr val="FFFF00"/>
                </a:highlight>
              </a:rPr>
              <a:t>” </a:t>
            </a:r>
            <a:r>
              <a:rPr lang="zh-CN" altLang="en-US">
                <a:highlight>
                  <a:srgbClr val="FFFF00"/>
                </a:highlight>
              </a:rPr>
              <a:t>升级的核心基础设施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4945" y="916305"/>
            <a:ext cx="9274175" cy="4757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562100" y="5576570"/>
            <a:ext cx="90798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我们都说，交易要找阻力最小的方向，要多做顺势。只有一个办法：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耐心做，慢慢做。不用试图天天追到当天的最强风口，而是分析找到下一个持续且延续性稳定的风口，能操作一段时间的，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等资金来帮你抬轿。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 u="sng">
                <a:highlight>
                  <a:srgbClr val="FFFF00"/>
                </a:highlight>
              </a:rPr>
              <a:t>操作方法：涨停棱镜</a:t>
            </a:r>
            <a:r>
              <a:rPr lang="en-US" altLang="zh-CN" b="1" u="sng">
                <a:highlight>
                  <a:srgbClr val="FFFF00"/>
                </a:highlight>
              </a:rPr>
              <a:t>T+3</a:t>
            </a:r>
            <a:endParaRPr lang="en-US" altLang="zh-CN" b="1" u="sng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40" y="892810"/>
            <a:ext cx="10066655" cy="55994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中期趋势多看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日线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主力控盘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9310" y="28765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光纤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光通信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商业航天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690" y="802640"/>
            <a:ext cx="10040620" cy="5719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中期趋势多看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日线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主力控盘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9310" y="28765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highlight>
                  <a:srgbClr val="FFFF00"/>
                </a:highlight>
              </a:rPr>
              <a:t>PCB</a:t>
            </a:r>
            <a:r>
              <a:rPr lang="en-US" altLang="zh-CN" b="1">
                <a:highlight>
                  <a:srgbClr val="FFFF00"/>
                </a:highlight>
              </a:rPr>
              <a:t>+AI</a:t>
            </a:r>
            <a:r>
              <a:rPr lang="zh-CN" altLang="en-US" b="1">
                <a:highlight>
                  <a:srgbClr val="FFFF00"/>
                </a:highlight>
              </a:rPr>
              <a:t>硬件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出海业务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2365" y="810260"/>
            <a:ext cx="10100310" cy="5708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中期趋势多看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日线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主力控盘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9310" y="28765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航天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无人机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年报业绩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6120" y="787400"/>
            <a:ext cx="7717790" cy="5799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2026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年投资思路建立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二、闲钱投资，量化拥抱慢牛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2047240"/>
            <a:ext cx="4499610" cy="26136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4660900"/>
            <a:ext cx="22059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endParaRPr lang="en-US" altLang="zh-CN" sz="12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165" y="1094105"/>
            <a:ext cx="7823835" cy="25634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370" y="3695700"/>
            <a:ext cx="7823835" cy="25412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262870" y="892175"/>
            <a:ext cx="1918335" cy="201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图片来源：</a:t>
            </a:r>
            <a:r>
              <a:rPr lang="zh-CN" sz="1200"/>
              <a:t>经传多赢软件</a:t>
            </a:r>
            <a:endParaRPr lang="zh-CN" sz="1200"/>
          </a:p>
        </p:txBody>
      </p:sp>
      <p:sp>
        <p:nvSpPr>
          <p:cNvPr id="14" name="椭圆 13"/>
          <p:cNvSpPr/>
          <p:nvPr/>
        </p:nvSpPr>
        <p:spPr>
          <a:xfrm>
            <a:off x="10596245" y="2439035"/>
            <a:ext cx="982980" cy="5372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531475" y="5466080"/>
            <a:ext cx="982980" cy="5372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072370" y="1892300"/>
            <a:ext cx="797560" cy="395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</a:rPr>
              <a:t>出坑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26955" y="5070475"/>
            <a:ext cx="797560" cy="395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</a:rPr>
              <a:t>出坑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645" y="1713230"/>
            <a:ext cx="1669415" cy="37528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060" y="1713230"/>
            <a:ext cx="1679575" cy="375412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057650" y="3412490"/>
            <a:ext cx="3584575" cy="4114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9140" y="6172200"/>
            <a:ext cx="1071308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慢牛不踏空，量化时代拼策略，赚钱效应同质化交易，而你拼的是要么拥抱量化，要么跟上机构趋势抱团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87930" y="0"/>
            <a:ext cx="7353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什么样的基金值得长期持有</a:t>
            </a:r>
            <a:endParaRPr lang="zh-CN" altLang="en-US" sz="44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22470" y="1207770"/>
            <a:ext cx="3323590" cy="48666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03845" y="1207770"/>
            <a:ext cx="42881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经传软件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【理财】入口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【长钱】兴华景明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【长钱】百嘉瑞丰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【长钱】明亚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1000---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调整时就值得建仓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【稳钱】创金合信鑫祥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C---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随时可配置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跑赢银行理财的固收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基金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207770"/>
            <a:ext cx="4522470" cy="4872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005" y="4192905"/>
            <a:ext cx="1881505" cy="18815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跌下来是机会？你是否看清晰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" y="970915"/>
            <a:ext cx="9086850" cy="5471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9394825" y="1073785"/>
            <a:ext cx="2623820" cy="5368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长期上升趋势</a:t>
            </a:r>
            <a:r>
              <a:rPr lang="zh-CN" altLang="en-US"/>
              <a:t>已经确定，从长期投资角度去看待目前市场调整是低吸机会。不管是大跌，还是小跌，还是震荡横盘，最终目的是新高！新高！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事件过去都会按照自身的市场节奏来运行。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 22</a:t>
            </a:r>
            <a:r>
              <a:rPr lang="zh-CN" altLang="en-US"/>
              <a:t>年的俄乌战争和</a:t>
            </a:r>
            <a:r>
              <a:rPr lang="en-US" altLang="zh-CN"/>
              <a:t>25</a:t>
            </a:r>
            <a:r>
              <a:rPr lang="zh-CN" altLang="en-US"/>
              <a:t>年的中东摩擦都是例子。</a:t>
            </a:r>
            <a:r>
              <a:rPr lang="en-US" altLang="zh-CN"/>
              <a:t> </a:t>
            </a:r>
            <a:r>
              <a:rPr lang="zh-CN" altLang="en-US"/>
              <a:t>没有改变趋势，</a:t>
            </a:r>
            <a:r>
              <a:rPr lang="en-US" altLang="zh-CN"/>
              <a:t>22</a:t>
            </a:r>
            <a:r>
              <a:rPr lang="zh-CN" altLang="en-US"/>
              <a:t>年下行趋势，打完了还是下行趋势，</a:t>
            </a:r>
            <a:r>
              <a:rPr lang="en-US" altLang="zh-CN"/>
              <a:t>25</a:t>
            </a:r>
            <a:r>
              <a:rPr lang="zh-CN" altLang="en-US"/>
              <a:t>年牛市上升趋势，打不打都改变不了上升趋势。</a:t>
            </a:r>
            <a:r>
              <a:rPr lang="zh-CN" altLang="en-US">
                <a:sym typeface="+mn-ea"/>
              </a:rPr>
              <a:t>关注一个点就是股票仓位+基金搭配。均衡配置才能跟上慢牛，跑赢市场。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两会正式召开，关注主线预期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268095"/>
            <a:ext cx="10496550" cy="409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990090" y="5564505"/>
            <a:ext cx="8293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十五五规划了六大未来产业，一是量子科技、二是生物制造、三是氢能和核聚变、四是脑机接口、五是具身智能、六是第六代移动通信。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锁定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2-3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个布局轮动，资金来抬轿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4465" y="3256280"/>
            <a:ext cx="6315075" cy="142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465" y="1393825"/>
            <a:ext cx="6315710" cy="16503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65" y="4897120"/>
            <a:ext cx="6400800" cy="10801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2026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年投资思路建立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一、股票配置关注板块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5355" y="1565910"/>
            <a:ext cx="8681720" cy="4240530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板块上，聚焦点：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】接下来全球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生态会有新的变化，新年开启，抓住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AI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长期机遇（硬件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软件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电力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光纤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等），科技的尽头是电力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商业航天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】目前是周线死叉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周，后期大部分个股将进入周线回档金叉，二波行情可能，观察如个股重新突破趋势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再次熊线上移。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半导体芯片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】业绩逻辑硬，盯好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股的趋势专注长期波段做。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有色金属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】大国资源争夺战，价格中枢上行。除了黄金白银飙涨，还有【铜】作为工业金属的基石，【稀土】是需求稳定，各国进行针对性调控。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49470" y="577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</a:rPr>
              <a:t>2026</a:t>
            </a:r>
            <a:r>
              <a:rPr lang="zh-CN" altLang="en-US" sz="3600">
                <a:highlight>
                  <a:srgbClr val="FFFF00"/>
                </a:highlight>
              </a:rPr>
              <a:t>四大产业</a:t>
            </a:r>
            <a:endParaRPr lang="zh-CN" altLang="en-US" sz="3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2137</Words>
  <Application>WPS 演示</Application>
  <PresentationFormat>宽屏</PresentationFormat>
  <Paragraphs>163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Noto Sans S Chinese Medium</vt:lpstr>
      <vt:lpstr>思源黑体 CN Medium</vt:lpstr>
      <vt:lpstr>思源黑体 CN Normal</vt:lpstr>
      <vt:lpstr>方正宝黑体 简 Medium</vt:lpstr>
      <vt:lpstr>文道潮黑体</vt:lpstr>
      <vt:lpstr>Saturday Sans Regular</vt:lpstr>
      <vt:lpstr>Kata Black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2063</cp:revision>
  <dcterms:created xsi:type="dcterms:W3CDTF">2019-06-19T02:08:00Z</dcterms:created>
  <dcterms:modified xsi:type="dcterms:W3CDTF">2026-03-03T09:36:05Z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9CFE74C9946A4C69843920DE3B0B819A_13</vt:lpwstr>
  </property>
</Properties>
</file>