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63" r:id="rId2"/>
    <p:sldId id="4299" r:id="rId3"/>
    <p:sldId id="4268" r:id="rId4"/>
    <p:sldId id="4308" r:id="rId5"/>
    <p:sldId id="4309" r:id="rId6"/>
    <p:sldId id="4306" r:id="rId7"/>
    <p:sldId id="4281" r:id="rId8"/>
    <p:sldId id="4312" r:id="rId9"/>
    <p:sldId id="4265" r:id="rId10"/>
    <p:sldId id="4313" r:id="rId11"/>
    <p:sldId id="4276" r:id="rId12"/>
    <p:sldId id="4317" r:id="rId13"/>
    <p:sldId id="4319" r:id="rId14"/>
    <p:sldId id="4274" r:id="rId15"/>
    <p:sldId id="4305" r:id="rId16"/>
    <p:sldId id="4286" r:id="rId17"/>
    <p:sldId id="4320" r:id="rId18"/>
    <p:sldId id="4318" r:id="rId19"/>
    <p:sldId id="4314" r:id="rId20"/>
    <p:sldId id="4293" r:id="rId21"/>
    <p:sldId id="4278" r:id="rId22"/>
    <p:sldId id="1341" r:id="rId23"/>
    <p:sldId id="4279" r:id="rId24"/>
    <p:sldId id="4277" r:id="rId25"/>
    <p:sldId id="4298" r:id="rId26"/>
    <p:sldId id="4282" r:id="rId27"/>
    <p:sldId id="4283" r:id="rId28"/>
    <p:sldId id="4300" r:id="rId29"/>
    <p:sldId id="4264" r:id="rId30"/>
    <p:sldId id="4263" r:id="rId31"/>
    <p:sldId id="4275" r:id="rId32"/>
    <p:sldId id="4271" r:id="rId33"/>
    <p:sldId id="4287" r:id="rId34"/>
    <p:sldId id="4273" r:id="rId35"/>
    <p:sldId id="27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4.xml"/><Relationship Id="rId7" Type="http://schemas.openxmlformats.org/officeDocument/2006/relationships/image" Target="../media/image3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5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3000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点的主线机会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2024.3.28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4552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集合竞价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420165" y="1973429"/>
            <a:ext cx="286242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5289" y="1050977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E0BF74-B743-21B0-4278-F086574A1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39" y="752397"/>
            <a:ext cx="2523955" cy="54146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284802-7DD9-AC0D-BFD4-DB248C41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166" y="5245334"/>
            <a:ext cx="2965406" cy="9651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集合竞价战绩榜单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CCA594-E75D-5DA2-54A7-7787B118C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35" y="781880"/>
            <a:ext cx="8894729" cy="529424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5A98930-8628-07D3-D169-4BDB9A12B4B9}"/>
              </a:ext>
            </a:extLst>
          </p:cNvPr>
          <p:cNvSpPr txBox="1"/>
          <p:nvPr/>
        </p:nvSpPr>
        <p:spPr>
          <a:xfrm>
            <a:off x="916498" y="6551802"/>
            <a:ext cx="10482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个别情况不代表普遍实际收益率，过往收益亦不代表未来收益承诺，市场有风险，投资需谨慎</a:t>
            </a:r>
            <a:r>
              <a:rPr lang="zh-CN" altLang="en-US" dirty="0">
                <a:solidFill>
                  <a:schemeClr val="bg1"/>
                </a:solidFill>
              </a:rPr>
              <a:t>！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8469" y="8389"/>
            <a:ext cx="69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卖出策略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普通版本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71E7A-14E1-E0EA-F2D4-97EC02F4BE35}"/>
              </a:ext>
            </a:extLst>
          </p:cNvPr>
          <p:cNvSpPr txBox="1"/>
          <p:nvPr/>
        </p:nvSpPr>
        <p:spPr>
          <a:xfrm>
            <a:off x="859871" y="5798211"/>
            <a:ext cx="10472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神奇色阶第一色阶（</a:t>
            </a:r>
            <a:r>
              <a:rPr lang="en-US" altLang="zh-CN" sz="1600" dirty="0"/>
              <a:t>60</a:t>
            </a:r>
            <a:r>
              <a:rPr lang="zh-CN" altLang="en-US" sz="1600" dirty="0"/>
              <a:t>分钟级别）： ①买点：神奇第一色阶变红  ②卖点：神奇第一色阶变绿→</a:t>
            </a:r>
            <a:r>
              <a:rPr lang="zh-CN" altLang="en-US" sz="1600" dirty="0">
                <a:solidFill>
                  <a:srgbClr val="FF0000"/>
                </a:solidFill>
              </a:rPr>
              <a:t>把利润拿到手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D2AC1AC-8731-06EB-8443-D340D1328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1" y="788041"/>
            <a:ext cx="10472257" cy="49384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3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8469" y="8389"/>
            <a:ext cx="69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卖出策略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竞价版本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71E7A-14E1-E0EA-F2D4-97EC02F4BE35}"/>
              </a:ext>
            </a:extLst>
          </p:cNvPr>
          <p:cNvSpPr txBox="1"/>
          <p:nvPr/>
        </p:nvSpPr>
        <p:spPr>
          <a:xfrm>
            <a:off x="859871" y="5798211"/>
            <a:ext cx="10472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神奇色阶第一色阶（</a:t>
            </a:r>
            <a:r>
              <a:rPr lang="en-US" altLang="zh-CN" sz="1600" dirty="0"/>
              <a:t>60</a:t>
            </a:r>
            <a:r>
              <a:rPr lang="zh-CN" altLang="en-US" sz="1600" dirty="0"/>
              <a:t>分钟级别）： ①买点：前日集合竞价挂单  ②卖点：跌破分时均线→</a:t>
            </a:r>
            <a:r>
              <a:rPr lang="zh-CN" altLang="en-US" sz="1600" dirty="0">
                <a:solidFill>
                  <a:srgbClr val="FF0000"/>
                </a:solidFill>
              </a:rPr>
              <a:t>避免被深度套牢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56FF27-04EA-F548-2A53-EBEBBAD11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1" y="867363"/>
            <a:ext cx="10196819" cy="47797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58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20D930D-9DBC-F231-D26D-966BA80DE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7"/>
            <a:ext cx="12192000" cy="683378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6027D57-E577-4230-5CD3-1F0B2F71FE55}"/>
              </a:ext>
            </a:extLst>
          </p:cNvPr>
          <p:cNvSpPr txBox="1"/>
          <p:nvPr/>
        </p:nvSpPr>
        <p:spPr>
          <a:xfrm>
            <a:off x="408964" y="2310978"/>
            <a:ext cx="10320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https://m.n8n8.cn/huodong/2019/profitModel/fund_zb_sqsj?open=renewal&amp;useId=400000672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龙虎内参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每周五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BF635D-314E-5AF3-0C2C-19B8273039D9}"/>
              </a:ext>
            </a:extLst>
          </p:cNvPr>
          <p:cNvSpPr txBox="1"/>
          <p:nvPr/>
        </p:nvSpPr>
        <p:spPr>
          <a:xfrm>
            <a:off x="645760" y="903350"/>
            <a:ext cx="1090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选股策略：紫旗</a:t>
            </a:r>
            <a:r>
              <a:rPr lang="en-US" altLang="zh-CN" dirty="0">
                <a:solidFill>
                  <a:srgbClr val="FF0000"/>
                </a:solidFill>
              </a:rPr>
              <a:t>+</a:t>
            </a:r>
            <a:r>
              <a:rPr lang="zh-CN" altLang="en-US" dirty="0">
                <a:solidFill>
                  <a:srgbClr val="FF0000"/>
                </a:solidFill>
              </a:rPr>
              <a:t>控盘回档</a:t>
            </a:r>
            <a:r>
              <a:rPr lang="en-US" altLang="zh-CN" dirty="0">
                <a:solidFill>
                  <a:srgbClr val="FF0000"/>
                </a:solidFill>
              </a:rPr>
              <a:t>+</a:t>
            </a:r>
            <a:r>
              <a:rPr lang="zh-CN" altLang="en-US" dirty="0">
                <a:solidFill>
                  <a:srgbClr val="FF0000"/>
                </a:solidFill>
              </a:rPr>
              <a:t>主线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A72DE30-1C2C-7B5A-F355-973F94D26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194" y="1468147"/>
            <a:ext cx="10198829" cy="44865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746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0472E8C-9DA5-C88F-A51D-B539C5F6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15FBB21-B1FD-4105-2EB7-F3EF4B5C57A5}"/>
              </a:ext>
            </a:extLst>
          </p:cNvPr>
          <p:cNvSpPr txBox="1"/>
          <p:nvPr/>
        </p:nvSpPr>
        <p:spPr>
          <a:xfrm>
            <a:off x="204830" y="1396577"/>
            <a:ext cx="8301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https://activity.n8n8.cn/pc-page/pc/jzbjblnxdbty?pageID=400000974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293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58469" y="8389"/>
            <a:ext cx="698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卖出策略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高位情绪版本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6371E7A-14E1-E0EA-F2D4-97EC02F4BE35}"/>
              </a:ext>
            </a:extLst>
          </p:cNvPr>
          <p:cNvSpPr txBox="1"/>
          <p:nvPr/>
        </p:nvSpPr>
        <p:spPr>
          <a:xfrm>
            <a:off x="1190119" y="5798211"/>
            <a:ext cx="9811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①大盘环境（捕捞季节高位死叉）②高位题材（低空经济） ③人气强势股（一鼓作气，再而衰，三而竭）         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FE84857-92F4-7D08-D2F8-6AD3FCD3C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119" y="906011"/>
            <a:ext cx="9811761" cy="489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985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板块判断法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情绪高切低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31484" y="1294527"/>
            <a:ext cx="1172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高位题材：</a:t>
            </a:r>
            <a:r>
              <a:rPr lang="en-US" altLang="zh-CN" dirty="0"/>
              <a:t>AI</a:t>
            </a:r>
            <a:r>
              <a:rPr lang="zh-CN" altLang="en-US" dirty="0"/>
              <a:t>、低空经济           低位题材：储能（人气）、消费（护盘</a:t>
            </a:r>
            <a:r>
              <a:rPr lang="en-US" altLang="zh-CN" dirty="0"/>
              <a:t>1</a:t>
            </a:r>
            <a:r>
              <a:rPr lang="zh-CN" altLang="en-US" dirty="0"/>
              <a:t>）、医药（护盘</a:t>
            </a:r>
            <a:r>
              <a:rPr lang="en-US" altLang="zh-CN" dirty="0"/>
              <a:t>2</a:t>
            </a:r>
            <a:r>
              <a:rPr lang="zh-CN" altLang="en-US" dirty="0"/>
              <a:t>）、半导体（</a:t>
            </a:r>
            <a:r>
              <a:rPr lang="en-US" altLang="zh-CN" dirty="0"/>
              <a:t>AI</a:t>
            </a:r>
            <a:r>
              <a:rPr lang="zh-CN" altLang="en-US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FCD7F-F5E4-9F53-F276-EF9C345A4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13" y="2298585"/>
            <a:ext cx="10830612" cy="28955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15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6027D57-E577-4230-5CD3-1F0B2F71FE55}"/>
              </a:ext>
            </a:extLst>
          </p:cNvPr>
          <p:cNvSpPr txBox="1"/>
          <p:nvPr/>
        </p:nvSpPr>
        <p:spPr>
          <a:xfrm>
            <a:off x="349278" y="6488668"/>
            <a:ext cx="9256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https://m.n8n8.cn/huodong/2019/profitModel/fund_zb_sqsj?open=renewal&amp;useId=400000672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B85F38-6017-0FCC-CB76-A84541086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8" y="747366"/>
            <a:ext cx="8081658" cy="41724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03C5A84-2A4D-C34D-2205-D045F1128C53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</a:rPr>
              <a:t>炒作分支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</a:rPr>
              <a:t>板块属性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775DDEE-B33B-B2D9-279E-85317341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030" y="841916"/>
            <a:ext cx="3503686" cy="11997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E3F1FF-4D43-3A1A-4154-563BADB4F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936" y="2356034"/>
            <a:ext cx="3503780" cy="113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7DF1B9-CF44-10DF-3EC9-6090EABC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936" y="3791877"/>
            <a:ext cx="3503780" cy="1076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53B5FE4-7C5E-E228-626F-600ECEB89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4" y="4919851"/>
            <a:ext cx="8081659" cy="12544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097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稳健复利 高胜率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559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E90E8-C874-8EDA-ACDF-9F9E3F4E1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31557D-1CA3-9234-FE2E-F5ADA04D7ACB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主力狙击营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消息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预期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140892-33A9-0999-3ED1-40F0CFF0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8" y="844061"/>
            <a:ext cx="8833642" cy="53677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82D505-FEC5-7A6B-5A16-FE14015F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270" y="844062"/>
            <a:ext cx="2502061" cy="5367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43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龙虎揭秘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逻辑选板块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C8DED0-3881-5F25-7D80-7DBE68F88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" r="2711"/>
          <a:stretch/>
        </p:blipFill>
        <p:spPr>
          <a:xfrm>
            <a:off x="314325" y="2449117"/>
            <a:ext cx="6539236" cy="2260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61B142-0CF8-54AC-4189-64DC876CD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53" y="878889"/>
            <a:ext cx="2499456" cy="53621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110CE3-DF99-5609-D0AD-D26502D71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609" y="878888"/>
            <a:ext cx="2499344" cy="53621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盘中选股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自行决策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478977" y="1347430"/>
            <a:ext cx="1267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擒龙秘诀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355854" y="1943859"/>
            <a:ext cx="34323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优选四线开花，次选红线居上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不选反</a:t>
            </a:r>
            <a:r>
              <a:rPr lang="en-US" altLang="zh-CN" dirty="0"/>
              <a:t>-</a:t>
            </a:r>
            <a:r>
              <a:rPr lang="zh-CN" altLang="en-US" dirty="0"/>
              <a:t>四线开花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盘中异动超过</a:t>
            </a:r>
            <a:r>
              <a:rPr lang="en-US" altLang="zh-CN" dirty="0"/>
              <a:t>6%</a:t>
            </a:r>
            <a:r>
              <a:rPr lang="zh-CN" altLang="en-US" dirty="0"/>
              <a:t>不接</a:t>
            </a:r>
          </a:p>
          <a:p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回档</a:t>
            </a:r>
            <a:r>
              <a:rPr lang="en-US" altLang="zh-CN" dirty="0"/>
              <a:t>/</a:t>
            </a:r>
            <a:r>
              <a:rPr lang="zh-CN" altLang="en-US" dirty="0"/>
              <a:t>突破分时均线附近低吸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91748" y="4363097"/>
            <a:ext cx="2531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注意事项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失真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418153" y="4914141"/>
            <a:ext cx="3432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高位板（</a:t>
            </a:r>
            <a:r>
              <a:rPr lang="en-US" altLang="zh-CN" dirty="0"/>
              <a:t>2</a:t>
            </a:r>
            <a:r>
              <a:rPr lang="zh-CN" altLang="en-US" dirty="0"/>
              <a:t>板以上）</a:t>
            </a:r>
            <a:r>
              <a:rPr lang="en-US" altLang="zh-CN" dirty="0"/>
              <a:t>--</a:t>
            </a:r>
            <a:r>
              <a:rPr lang="zh-CN" altLang="en-US" dirty="0"/>
              <a:t>市场合力</a:t>
            </a:r>
            <a:endParaRPr lang="en-US" altLang="zh-CN" dirty="0"/>
          </a:p>
          <a:p>
            <a:endParaRPr lang="zh-CN" altLang="en-US" dirty="0"/>
          </a:p>
          <a:p>
            <a:r>
              <a:rPr lang="en-US" altLang="zh-CN" dirty="0"/>
              <a:t>2.</a:t>
            </a:r>
            <a:r>
              <a:rPr lang="zh-CN" altLang="en-US" dirty="0"/>
              <a:t>妖股</a:t>
            </a:r>
            <a:r>
              <a:rPr lang="en-US" altLang="zh-CN" dirty="0"/>
              <a:t>/</a:t>
            </a:r>
            <a:r>
              <a:rPr lang="zh-CN" altLang="en-US" dirty="0"/>
              <a:t>新股</a:t>
            </a:r>
            <a:r>
              <a:rPr lang="en-US" altLang="zh-CN" dirty="0"/>
              <a:t>--</a:t>
            </a:r>
            <a:r>
              <a:rPr lang="zh-CN" altLang="en-US" dirty="0"/>
              <a:t>投机情绪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3EA802-CEE6-912D-7AB2-EE10DB34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48" y="1157681"/>
            <a:ext cx="2342215" cy="50250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595C60-5409-B136-480A-182AC2268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142" y="1157679"/>
            <a:ext cx="2342215" cy="50250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15ABD18-750E-4B7D-6627-A5CA5B72CE47}"/>
              </a:ext>
            </a:extLst>
          </p:cNvPr>
          <p:cNvSpPr txBox="1"/>
          <p:nvPr/>
        </p:nvSpPr>
        <p:spPr>
          <a:xfrm>
            <a:off x="1311155" y="784458"/>
            <a:ext cx="820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洗盘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F09DCC-CD4F-AAAC-7E00-6CE23D2BAFDA}"/>
              </a:ext>
            </a:extLst>
          </p:cNvPr>
          <p:cNvSpPr txBox="1"/>
          <p:nvPr/>
        </p:nvSpPr>
        <p:spPr>
          <a:xfrm>
            <a:off x="4592028" y="784458"/>
            <a:ext cx="122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涨幅过大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盘中选股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龙虎揭秘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1E89B4-7EFE-9B48-A6C8-FE6553B1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4" y="799810"/>
            <a:ext cx="5027145" cy="54038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3134A0-19B6-3547-6B0C-01D8F980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1" y="2281804"/>
            <a:ext cx="6381648" cy="16399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ED83-97C8-0291-0B98-CBB95021C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5689513-2C7C-3E6A-7D2A-463F8E25DC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盘中如何挑选强势板块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9A2C48-CC73-CE71-B8CD-ACFB6946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8" y="1036402"/>
            <a:ext cx="11615103" cy="47851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26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558957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盘面配合：适用于大盘维持平盘附近的时候。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30BD26-63B5-CA1E-D509-B6F58AA4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6" y="781187"/>
            <a:ext cx="2537253" cy="54434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E1E917-C993-8A7B-6F63-176B6ABFA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192" y="781187"/>
            <a:ext cx="2537254" cy="5443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冲高卖出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3" y="851323"/>
            <a:ext cx="63697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盘面配合：适用于大盘涨幅超</a:t>
            </a:r>
            <a:r>
              <a:rPr lang="en-US" altLang="zh-CN" sz="2000" b="1" dirty="0"/>
              <a:t>1%</a:t>
            </a:r>
            <a:r>
              <a:rPr lang="zh-CN" altLang="en-US" sz="2000" b="1" dirty="0"/>
              <a:t>的时候。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5A235A-69FB-E481-CDD2-775EF661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6" y="851323"/>
            <a:ext cx="2500652" cy="53649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557279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庄散博弈（死亡形态）：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说明超大单和大单（主力）出货，中单和小单（散户）接盘，大资金出逃，股价盘中容易闪崩。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盘面配合：与大盘状态无关，任何时候都不适用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①</a:t>
            </a:r>
            <a:r>
              <a:rPr lang="zh-CN" altLang="en-US" sz="2000" b="1" dirty="0"/>
              <a:t>没有持仓：不抄底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持仓个股：跌破分时均线降低半仓</a:t>
            </a:r>
            <a:endParaRPr lang="en-US" altLang="zh-CN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FFC1C0-1E8B-D3C0-F118-E16F633BE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05" y="0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06" y="733053"/>
            <a:ext cx="10165387" cy="5465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142080" y="5649390"/>
            <a:ext cx="9907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①</a:t>
            </a:r>
            <a:r>
              <a:rPr lang="zh-CN" altLang="en-US" sz="1600" dirty="0"/>
              <a:t>智能辅助线下</a:t>
            </a:r>
            <a:r>
              <a:rPr lang="en-US" altLang="zh-CN" sz="1600" dirty="0"/>
              <a:t>+</a:t>
            </a:r>
            <a:r>
              <a:rPr lang="zh-CN" altLang="en-US" sz="1600" dirty="0"/>
              <a:t>流动资金持续翻绿→→大盘弱反弹</a:t>
            </a:r>
            <a:br>
              <a:rPr lang="en-US" altLang="zh-CN" sz="1600" dirty="0"/>
            </a:br>
            <a:r>
              <a:rPr lang="en-US" altLang="zh-CN" sz="1600" dirty="0"/>
              <a:t>②</a:t>
            </a:r>
            <a:r>
              <a:rPr lang="zh-CN" altLang="en-US" sz="1600" dirty="0"/>
              <a:t>捕捞季节金叉初期，可以适当做多，重点捕捉高位题材股的回流机会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CE2538C-011E-A9F8-0040-566D2E35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80" y="801615"/>
            <a:ext cx="9907840" cy="4841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25" y="822121"/>
            <a:ext cx="10158288" cy="54108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上升回档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45" y="1845752"/>
            <a:ext cx="11664509" cy="38503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注意事项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07922" y="876813"/>
            <a:ext cx="2311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散户集中营</a:t>
            </a:r>
            <a:endParaRPr lang="en-US" altLang="zh-CN" sz="20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9135194" y="904867"/>
            <a:ext cx="1238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擒龙秘诀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54200" y="902381"/>
            <a:ext cx="20924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X</a:t>
            </a:r>
            <a:r>
              <a:rPr lang="zh-CN" altLang="en-US" sz="2000" b="1" dirty="0"/>
              <a:t>高位连板</a:t>
            </a:r>
            <a:r>
              <a:rPr lang="en-US" altLang="zh-CN" sz="2000" b="1" dirty="0"/>
              <a:t>X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7533314" y="1392576"/>
            <a:ext cx="43621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1.</a:t>
            </a:r>
            <a:r>
              <a:rPr lang="zh-CN" altLang="en-US" sz="1600" dirty="0"/>
              <a:t>不做高位板 无板最佳 </a:t>
            </a:r>
            <a:br>
              <a:rPr lang="en-US" altLang="zh-CN" sz="1600" dirty="0"/>
            </a:br>
            <a:r>
              <a:rPr lang="en-US" altLang="zh-CN" sz="1600" dirty="0"/>
              <a:t>    </a:t>
            </a:r>
            <a:r>
              <a:rPr lang="zh-CN" altLang="en-US" sz="1600" dirty="0"/>
              <a:t>首板次之 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2.</a:t>
            </a:r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3.</a:t>
            </a:r>
            <a:r>
              <a:rPr lang="zh-CN" altLang="en-US" sz="1600" dirty="0"/>
              <a:t>盘中异动超过</a:t>
            </a:r>
            <a:r>
              <a:rPr lang="en-US" altLang="zh-CN" sz="1600" dirty="0"/>
              <a:t>6%</a:t>
            </a:r>
            <a:r>
              <a:rPr lang="zh-CN" altLang="en-US" sz="1600" dirty="0"/>
              <a:t>不接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4.</a:t>
            </a:r>
            <a:r>
              <a:rPr lang="zh-CN" altLang="en-US" sz="1600" dirty="0"/>
              <a:t>集合竞价符合条件 </a:t>
            </a:r>
            <a:r>
              <a:rPr lang="en-US" altLang="zh-CN" sz="1600" dirty="0"/>
              <a:t>+1%</a:t>
            </a:r>
            <a:r>
              <a:rPr lang="zh-CN" altLang="en-US" sz="1600" dirty="0"/>
              <a:t>的价格</a:t>
            </a:r>
            <a:endParaRPr lang="en-US" altLang="zh-CN" sz="1600" dirty="0"/>
          </a:p>
          <a:p>
            <a:r>
              <a:rPr lang="zh-CN" altLang="en-US" sz="1600" dirty="0"/>
              <a:t>（条件平盘附近</a:t>
            </a:r>
            <a:r>
              <a:rPr lang="en-US" altLang="zh-CN" sz="1600" dirty="0"/>
              <a:t>+</a:t>
            </a:r>
            <a:r>
              <a:rPr lang="zh-CN" altLang="en-US" sz="1600" dirty="0"/>
              <a:t>大额净买千万）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en-US" altLang="zh-CN" sz="1600" dirty="0"/>
              <a:t>5.</a:t>
            </a:r>
            <a:r>
              <a:rPr lang="zh-CN" altLang="en-US" sz="1600" dirty="0"/>
              <a:t>回档</a:t>
            </a:r>
            <a:r>
              <a:rPr lang="en-US" altLang="zh-CN" sz="1600" dirty="0"/>
              <a:t>/</a:t>
            </a:r>
            <a:r>
              <a:rPr lang="zh-CN" altLang="en-US" sz="1600" dirty="0"/>
              <a:t>突破分时均线附近低吸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拿稳</a:t>
            </a:r>
            <a:r>
              <a:rPr lang="en-US" altLang="zh-CN" sz="1600" dirty="0"/>
              <a:t>60</a:t>
            </a:r>
            <a:r>
              <a:rPr lang="zh-CN" altLang="en-US" sz="1600" dirty="0"/>
              <a:t>的基本分</a:t>
            </a:r>
            <a:r>
              <a:rPr lang="en-US" altLang="zh-CN" sz="1600" dirty="0"/>
              <a:t>+10</a:t>
            </a:r>
            <a:r>
              <a:rPr lang="zh-CN" altLang="en-US" sz="1600" dirty="0"/>
              <a:t>的技巧分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/>
              <a:t>形成自己的独特的交易体系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228" y="1258674"/>
            <a:ext cx="2254349" cy="48364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4" y="1258674"/>
            <a:ext cx="2254349" cy="48364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922" y="1258674"/>
            <a:ext cx="2254349" cy="48364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回封策略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A35041-071F-2B15-66EE-5BFC733D6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454" y="791776"/>
            <a:ext cx="5109092" cy="5494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897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最强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&amp;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最弱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9" y="733052"/>
            <a:ext cx="5381019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90608" y="838899"/>
            <a:ext cx="5866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被爱的人有恃无恐，被冷落的永远都是小心翼翼</a:t>
            </a:r>
            <a:endParaRPr lang="en-US" altLang="zh-CN" b="1" dirty="0"/>
          </a:p>
          <a:p>
            <a:endParaRPr lang="en-US" altLang="zh-CN" dirty="0"/>
          </a:p>
          <a:p>
            <a:r>
              <a:rPr lang="zh-CN" altLang="en-US" dirty="0"/>
              <a:t>盘中选错板块不用过于担心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四线开花→→→抗跌性</a:t>
            </a:r>
            <a:r>
              <a:rPr lang="en-US" altLang="zh-CN" dirty="0"/>
              <a:t>+</a:t>
            </a:r>
            <a:r>
              <a:rPr lang="zh-CN" altLang="en-US" dirty="0"/>
              <a:t>跟涨性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反</a:t>
            </a:r>
            <a:r>
              <a:rPr lang="en-US" altLang="zh-CN" dirty="0"/>
              <a:t>-</a:t>
            </a:r>
            <a:r>
              <a:rPr lang="zh-CN" altLang="en-US" dirty="0"/>
              <a:t>四线开花→→→哪怕板块选对也不做</a:t>
            </a: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主力思维 交易技巧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9029FA6-C289-D957-607B-D960AC4A8FD8}"/>
              </a:ext>
            </a:extLst>
          </p:cNvPr>
          <p:cNvSpPr/>
          <p:nvPr/>
        </p:nvSpPr>
        <p:spPr>
          <a:xfrm>
            <a:off x="824917" y="3080385"/>
            <a:ext cx="1241571" cy="6878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买入策略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8C758D9-61C3-ECA0-4FE3-E78991B4241A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2066488" y="3424334"/>
            <a:ext cx="1563149" cy="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37C848B-4EA7-F89B-110F-5DEAFEDF265D}"/>
              </a:ext>
            </a:extLst>
          </p:cNvPr>
          <p:cNvSpPr/>
          <p:nvPr/>
        </p:nvSpPr>
        <p:spPr>
          <a:xfrm>
            <a:off x="3657599" y="1540558"/>
            <a:ext cx="1174459" cy="64946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大盘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69B72EA-1FA1-E731-154F-ED66BD345782}"/>
              </a:ext>
            </a:extLst>
          </p:cNvPr>
          <p:cNvSpPr/>
          <p:nvPr/>
        </p:nvSpPr>
        <p:spPr>
          <a:xfrm>
            <a:off x="3629637" y="3104548"/>
            <a:ext cx="1174458" cy="6463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板块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EFB9010-35C5-CC9A-CB2B-089E88E9BEC2}"/>
              </a:ext>
            </a:extLst>
          </p:cNvPr>
          <p:cNvSpPr/>
          <p:nvPr/>
        </p:nvSpPr>
        <p:spPr>
          <a:xfrm>
            <a:off x="3629637" y="4746886"/>
            <a:ext cx="1174458" cy="64632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个股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EBBD9C3-97E2-5C4B-E1BF-3A6540C7687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2066488" y="1865289"/>
            <a:ext cx="1591111" cy="155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3672CC0-B654-4346-2119-8C4355B67E54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>
            <a:off x="2066488" y="3424334"/>
            <a:ext cx="1563149" cy="1645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A24FE715-C8B8-ED24-8FA8-F5022D501600}"/>
              </a:ext>
            </a:extLst>
          </p:cNvPr>
          <p:cNvCxnSpPr>
            <a:cxnSpLocks/>
            <a:stCxn id="11" idx="3"/>
            <a:endCxn id="27" idx="1"/>
          </p:cNvCxnSpPr>
          <p:nvPr/>
        </p:nvCxnSpPr>
        <p:spPr>
          <a:xfrm flipV="1">
            <a:off x="4832058" y="1860725"/>
            <a:ext cx="2292993" cy="4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A0F0D0E-F732-38E0-4A39-7E973C34260C}"/>
              </a:ext>
            </a:extLst>
          </p:cNvPr>
          <p:cNvSpPr/>
          <p:nvPr/>
        </p:nvSpPr>
        <p:spPr>
          <a:xfrm>
            <a:off x="7125051" y="1537556"/>
            <a:ext cx="3772248" cy="6463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仓位：量能，智能辅助，捕捞季节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F0FF8F00-EFBC-661A-C789-E0EAF711B037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>
            <a:off x="4804095" y="3427716"/>
            <a:ext cx="232095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1A074E4-4DA7-B381-DADB-ABFC73A83DC7}"/>
              </a:ext>
            </a:extLst>
          </p:cNvPr>
          <p:cNvSpPr/>
          <p:nvPr/>
        </p:nvSpPr>
        <p:spPr>
          <a:xfrm>
            <a:off x="7125051" y="3104548"/>
            <a:ext cx="3772248" cy="64633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中军：分时均线</a:t>
            </a:r>
            <a:r>
              <a:rPr lang="en-US" altLang="zh-CN" dirty="0"/>
              <a:t>——</a:t>
            </a:r>
            <a:r>
              <a:rPr lang="zh-CN" altLang="en-US" dirty="0"/>
              <a:t>资金博弈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8EDAE5B-07F7-86DF-9D2B-FFA6A4346ADE}"/>
              </a:ext>
            </a:extLst>
          </p:cNvPr>
          <p:cNvCxnSpPr>
            <a:cxnSpLocks/>
            <a:stCxn id="14" idx="3"/>
            <a:endCxn id="38" idx="1"/>
          </p:cNvCxnSpPr>
          <p:nvPr/>
        </p:nvCxnSpPr>
        <p:spPr>
          <a:xfrm>
            <a:off x="4804095" y="5070050"/>
            <a:ext cx="2390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F738527-63F6-BC89-C559-00CA8035EC3C}"/>
              </a:ext>
            </a:extLst>
          </p:cNvPr>
          <p:cNvSpPr/>
          <p:nvPr/>
        </p:nvSpPr>
        <p:spPr>
          <a:xfrm>
            <a:off x="7194957" y="4746887"/>
            <a:ext cx="3702342" cy="64632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L2</a:t>
            </a:r>
            <a:r>
              <a:rPr lang="zh-CN" altLang="en-US" dirty="0"/>
              <a:t>选股：四线开花</a:t>
            </a:r>
            <a:r>
              <a:rPr lang="en-US" altLang="zh-CN" dirty="0"/>
              <a:t>——</a:t>
            </a:r>
            <a:r>
              <a:rPr lang="zh-CN" altLang="en-US" dirty="0"/>
              <a:t>回档低吸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7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板块判断法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真实的主力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0447" y="802948"/>
            <a:ext cx="11729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概念的主力净买额（涨幅）排序→ →个股成交额排序（找板块中军） → →个股形态（分时均线、资金博弈）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ECB48F-8640-FDE7-4D1F-D58B0CED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66" y="1172280"/>
            <a:ext cx="10368793" cy="50061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45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板块判断法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真实的主力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676713" y="836232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行业的主力净买额（涨幅）排序→ →个股成交额排序（找板块中军） → →个股形态（分时均线、资金博弈）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0F2F12-43DD-CC72-3175-61A66441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42" y="1205564"/>
            <a:ext cx="10277716" cy="4972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21845" y="0"/>
            <a:ext cx="3548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9342" y="868101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B83EA4-67B1-4C90-2DF3-040F6DB3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86" y="805343"/>
            <a:ext cx="2511191" cy="53875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7E51BD-D1A8-9842-7B25-D323A7CC9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62" y="805343"/>
            <a:ext cx="2511191" cy="53875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狙击主力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1C8AFC-D9C7-987D-BDE4-EB3DDCF4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63" y="813732"/>
            <a:ext cx="5025273" cy="5369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23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AF2C1A7-C1BA-0889-29C6-59A38527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1538</Words>
  <Application>Microsoft Office PowerPoint</Application>
  <PresentationFormat>宽屏</PresentationFormat>
  <Paragraphs>156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思源黑体 CN Bold</vt:lpstr>
      <vt:lpstr>思源黑体 CN Heavy</vt:lpstr>
      <vt:lpstr>思源黑体 CN Medium</vt:lpstr>
      <vt:lpstr>思源黑体 CN Normal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98</cp:revision>
  <dcterms:created xsi:type="dcterms:W3CDTF">2024-01-18T12:59:59Z</dcterms:created>
  <dcterms:modified xsi:type="dcterms:W3CDTF">2024-03-28T12:54:25Z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