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60" r:id="rId3"/>
    <p:sldId id="306" r:id="rId4"/>
    <p:sldId id="324" r:id="rId5"/>
    <p:sldId id="310" r:id="rId6"/>
    <p:sldId id="313" r:id="rId7"/>
    <p:sldId id="314" r:id="rId8"/>
    <p:sldId id="315" r:id="rId9"/>
    <p:sldId id="317" r:id="rId10"/>
    <p:sldId id="264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0"/>
  <p:cmAuthor id="2" name="十二 猪肠" initials="十二" lastIdx="0" clrIdx="1"/>
  <p:cmAuthor id="3" name="Administra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B"/>
    <a:srgbClr val="ED0415"/>
    <a:srgbClr val="E90212"/>
    <a:srgbClr val="644242"/>
    <a:srgbClr val="8D2F2F"/>
    <a:srgbClr val="6A2323"/>
    <a:srgbClr val="571D1D"/>
    <a:srgbClr val="FFFCD8"/>
    <a:srgbClr val="FFF1B7"/>
    <a:srgbClr val="FFE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3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626485" y="65811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298450" y="6499225"/>
            <a:ext cx="104120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【经传多赢投资顾问曾文龙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(A1120620070001)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，观点基于软件数据和理论模型分析，仅供参考，不构成投资建议，市场有风险，投资需谨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!</a:t>
            </a:r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60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tags" Target="../tags/tag5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62.xml"/><Relationship Id="rId2" Type="http://schemas.openxmlformats.org/officeDocument/2006/relationships/image" Target="../media/image12.png"/><Relationship Id="rId1" Type="http://schemas.openxmlformats.org/officeDocument/2006/relationships/tags" Target="../tags/tag6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71.xml"/><Relationship Id="rId11" Type="http://schemas.openxmlformats.org/officeDocument/2006/relationships/image" Target="../media/image13.png"/><Relationship Id="rId10" Type="http://schemas.openxmlformats.org/officeDocument/2006/relationships/image" Target="../media/image10.png"/><Relationship Id="rId1" Type="http://schemas.openxmlformats.org/officeDocument/2006/relationships/tags" Target="../tags/tag6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73.xml"/><Relationship Id="rId2" Type="http://schemas.openxmlformats.org/officeDocument/2006/relationships/image" Target="../media/image14.png"/><Relationship Id="rId1" Type="http://schemas.openxmlformats.org/officeDocument/2006/relationships/tags" Target="../tags/tag7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75.xml"/><Relationship Id="rId2" Type="http://schemas.openxmlformats.org/officeDocument/2006/relationships/image" Target="../media/image15.png"/><Relationship Id="rId1" Type="http://schemas.openxmlformats.org/officeDocument/2006/relationships/tags" Target="../tags/tag7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image" Target="../media/image18.png"/><Relationship Id="rId7" Type="http://schemas.openxmlformats.org/officeDocument/2006/relationships/tags" Target="../tags/tag80.xml"/><Relationship Id="rId6" Type="http://schemas.openxmlformats.org/officeDocument/2006/relationships/image" Target="../media/image17.png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image" Target="../media/image16.png"/><Relationship Id="rId2" Type="http://schemas.openxmlformats.org/officeDocument/2006/relationships/tags" Target="../tags/tag77.xml"/><Relationship Id="rId15" Type="http://schemas.openxmlformats.org/officeDocument/2006/relationships/slideLayout" Target="../slideLayouts/slideLayout4.xml"/><Relationship Id="rId14" Type="http://schemas.openxmlformats.org/officeDocument/2006/relationships/tags" Target="../tags/tag85.xml"/><Relationship Id="rId13" Type="http://schemas.openxmlformats.org/officeDocument/2006/relationships/tags" Target="../tags/tag84.xml"/><Relationship Id="rId12" Type="http://schemas.openxmlformats.org/officeDocument/2006/relationships/tags" Target="../tags/tag83.xml"/><Relationship Id="rId11" Type="http://schemas.openxmlformats.org/officeDocument/2006/relationships/tags" Target="../tags/tag82.xml"/><Relationship Id="rId10" Type="http://schemas.openxmlformats.org/officeDocument/2006/relationships/image" Target="../media/image19.png"/><Relationship Id="rId1" Type="http://schemas.openxmlformats.org/officeDocument/2006/relationships/tags" Target="../tags/tag76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87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tags" Target="../tags/tag8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480310" y="2893695"/>
            <a:ext cx="72243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200">
                <a:gradFill>
                  <a:gsLst>
                    <a:gs pos="0">
                      <a:srgbClr val="FAFAFA"/>
                    </a:gs>
                    <a:gs pos="100000">
                      <a:srgbClr val="FFF1B7"/>
                    </a:gs>
                  </a:gsLst>
                  <a:lin ang="5400000" scaled="0"/>
                </a:gra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波段先锋营</a:t>
            </a:r>
            <a:endParaRPr lang="zh-CN" sz="4200">
              <a:gradFill>
                <a:gsLst>
                  <a:gs pos="0">
                    <a:srgbClr val="FAFAFA"/>
                  </a:gs>
                  <a:gs pos="100000">
                    <a:srgbClr val="FFF1B7"/>
                  </a:gs>
                </a:gsLst>
                <a:lin ang="5400000" scaled="0"/>
              </a:gradFill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176145" y="3871595"/>
            <a:ext cx="8042275" cy="398780"/>
            <a:chOff x="4869" y="6097"/>
            <a:chExt cx="9097" cy="628"/>
          </a:xfrm>
        </p:grpSpPr>
        <p:sp>
          <p:nvSpPr>
            <p:cNvPr id="10" name="文本框 9"/>
            <p:cNvSpPr txBox="1"/>
            <p:nvPr>
              <p:custDataLst>
                <p:tags r:id="rId2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经传多赢投资投顾：曾文龙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3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0508" y="962025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8825" y="1525270"/>
            <a:ext cx="10667365" cy="1368425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83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弱普涨</a:t>
            </a:r>
            <a:endParaRPr lang="zh-CN" altLang="en-US" sz="83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2455" y="3126740"/>
            <a:ext cx="336550" cy="292735"/>
          </a:xfrm>
          <a:prstGeom prst="rect">
            <a:avLst/>
          </a:prstGeom>
        </p:spPr>
      </p:pic>
      <p:pic>
        <p:nvPicPr>
          <p:cNvPr id="6" name="图片 5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385060" y="3115945"/>
            <a:ext cx="336550" cy="292735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2176145" y="4511040"/>
            <a:ext cx="8042275" cy="398780"/>
            <a:chOff x="4869" y="6097"/>
            <a:chExt cx="9097" cy="628"/>
          </a:xfrm>
        </p:grpSpPr>
        <p:sp>
          <p:nvSpPr>
            <p:cNvPr id="11" name="文本框 10"/>
            <p:cNvSpPr txBox="1"/>
            <p:nvPr>
              <p:custDataLst>
                <p:tags r:id="rId7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经传多赢基金从业人员：曾文龙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8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A20250619007559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</p:spTree>
    <p:custDataLst>
      <p:tags r:id="rId9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大盘分析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0" y="4927600"/>
            <a:ext cx="11632565" cy="17748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市场普涨，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指数连续两天都是高开回落，且在回落时个股的杀伤力更强，市场内部分歧依然很大。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最高连板高度仅为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连板，显示市场有宽度无高度，炒作情绪和高度受限。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横向样本统计的短线上攻和中线上攻维持向下，流动资金持续翻绿，不能确定是成功的底部反转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16150" y="520065"/>
            <a:ext cx="7200000" cy="409090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255270" y="0"/>
            <a:ext cx="11690985" cy="691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板块位置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52030" y="1412875"/>
            <a:ext cx="4702175" cy="41509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板块高低确定风险与机会：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、上升趋势：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线在智能辅助线之上，主力净买额红肥绿瘦，流动资金翻红为主。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、震荡趋势：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线与智能辅助线黏合，主力净买额或者流动资金，存在一方翻绿为主。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、下降趋势：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线在智能辅助线之下，主力净买额绿肥红瘦，流动资金翻绿为主。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、趋势扭转：上升趋势转震荡或者下降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高位；下降趋势转震荡或者上升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低位；震荡转下降趋势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高位；震荡转上升趋势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低位。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板块位置优选上升趋势，或者趋势扭转中的低位。</a:t>
            </a:r>
            <a:endParaRPr lang="zh-CN" altLang="en-US" sz="16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" y="1228725"/>
            <a:ext cx="7096125" cy="45199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-124460" y="-171450"/>
            <a:ext cx="1240980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-46990" y="4444365"/>
            <a:ext cx="11868785" cy="2489200"/>
          </a:xfrm>
          <a:prstGeom prst="rect">
            <a:avLst/>
          </a:prstGeom>
        </p:spPr>
        <p:txBody>
          <a:bodyPr wrap="square">
            <a:noAutofit/>
          </a:bodyPr>
          <a:p>
            <a:pPr defTabSz="266700"/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Micro LED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板块由量化主导的强势行情，次日极易出现资金集中兑现的情况，大概率难以走出连续持续性行情。预计今日板块前排个股次日仍有溢价空间，但后排个股已无明显性价比，不建议盲目追高。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/>
            <a:endParaRPr lang="en-US" altLang="zh-CN" b="1"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/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关于美伊冲突概念，短期该板块已沦为轮动序列品种，后续需关注分歧节奏：只有当分歧持续至尾盘，板块情绪充分释放后，才具备低吸性价比，尤其是板块内相对抗跌的核心人气标的。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/>
            <a:endParaRPr lang="en-US" altLang="zh-CN" b="1"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/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轮动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I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硬件（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cpo/pcb/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光纤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玻纤），智能电网。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499110"/>
            <a:ext cx="12001500" cy="38576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风险！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69860" y="990600"/>
            <a:ext cx="4250055" cy="5057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/>
              <a:t>抱团股如何判断走弱信号：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震荡期间，调整时间长，但是不能在时间长的基础上，</a:t>
            </a:r>
            <a:r>
              <a:rPr lang="en-US" altLang="zh-CN" sz="1600"/>
              <a:t>K</a:t>
            </a:r>
            <a:r>
              <a:rPr lang="zh-CN" altLang="en-US" sz="1600"/>
              <a:t>线越走越弱（阴多阳少），越跌越多。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出现缩量，已经调整充分的，尝试反弹还继续杀跌（放量长阴），意味着筹码可能松动。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持续走弱</a:t>
            </a:r>
            <a:r>
              <a:rPr lang="en-US" altLang="zh-CN" sz="1600"/>
              <a:t>--</a:t>
            </a:r>
            <a:r>
              <a:rPr lang="zh-CN" altLang="en-US" sz="1600"/>
              <a:t>控盘减少、或者流动资金持续翻绿；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确定走弱</a:t>
            </a:r>
            <a:r>
              <a:rPr lang="en-US" altLang="zh-CN" sz="1600"/>
              <a:t>--</a:t>
            </a:r>
            <a:r>
              <a:rPr lang="zh-CN" altLang="en-US" sz="1600"/>
              <a:t>跌破智能辅助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节奏</a:t>
            </a:r>
            <a:r>
              <a:rPr lang="en-US" altLang="zh-CN" sz="1600"/>
              <a:t>--</a:t>
            </a:r>
            <a:r>
              <a:rPr lang="zh-CN" altLang="en-US" sz="1600"/>
              <a:t>上影线是放量的，代表振幅加大，共识分歧；</a:t>
            </a:r>
            <a:endParaRPr lang="zh-CN" altLang="en-US" sz="1600"/>
          </a:p>
          <a:p>
            <a:r>
              <a:rPr lang="zh-CN" altLang="en-US" sz="1600"/>
              <a:t>十字是缩量的，代表振幅降低，共识更容易达成；</a:t>
            </a:r>
            <a:endParaRPr lang="zh-CN" altLang="en-US" sz="1600"/>
          </a:p>
          <a:p>
            <a:r>
              <a:rPr lang="zh-CN" altLang="en-US" sz="1600"/>
              <a:t>上影线都是高抛的，十字都是低吸的</a:t>
            </a:r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5" y="1121410"/>
            <a:ext cx="7222490" cy="44151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资金走弱不加仓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" y="1040765"/>
            <a:ext cx="7898130" cy="4777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379460" y="2212975"/>
            <a:ext cx="356425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放量中大阴或者长上影线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流动资金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持续翻绿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绿肥红瘦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主力控盘递减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43380" y="3873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62255" y="3744595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447790" y="374459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6535420" y="5895975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262255" y="589597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6535420" y="33458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1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182880" y="0"/>
            <a:ext cx="11823065" cy="6305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优惠福利！！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41f8f1691a4df0d063a637aea56d488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630" y="3304540"/>
            <a:ext cx="7898765" cy="307848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645" y="691515"/>
            <a:ext cx="5909310" cy="26130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630555"/>
            <a:ext cx="3784600" cy="580580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6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7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8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9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3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78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79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1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2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3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4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1002</Words>
  <Application>WPS 演示</Application>
  <PresentationFormat>宽屏</PresentationFormat>
  <Paragraphs>106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30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40" baseType="lpstr">
      <vt:lpstr>Arial</vt:lpstr>
      <vt:lpstr>宋体</vt:lpstr>
      <vt:lpstr>Wingdings</vt:lpstr>
      <vt:lpstr>Wingdings</vt:lpstr>
      <vt:lpstr>微软雅黑</vt:lpstr>
      <vt:lpstr>思源黑体 Medium</vt:lpstr>
      <vt:lpstr>黑体</vt:lpstr>
      <vt:lpstr>思源黑体 CN Regular</vt:lpstr>
      <vt:lpstr>思源黑体 CN Light</vt:lpstr>
      <vt:lpstr>思源黑体 CN Bold</vt:lpstr>
      <vt:lpstr>思源黑体 CN Medium</vt:lpstr>
      <vt:lpstr>思源黑体 CN Heavy</vt:lpstr>
      <vt:lpstr>思源黑体 CN Normal</vt:lpstr>
      <vt:lpstr>KSOF28C8607A</vt:lpstr>
      <vt:lpstr>ksdb</vt:lpstr>
      <vt:lpstr>Arial Unicode MS</vt:lpstr>
      <vt:lpstr>Calibri</vt:lpstr>
      <vt:lpstr>KSOFBD28ECAF</vt:lpstr>
      <vt:lpstr>KSOFDDF4E7ED</vt:lpstr>
      <vt:lpstr>思源黑体 CN Bold</vt:lpstr>
      <vt:lpstr>思源黑体 CN Heavy</vt:lpstr>
      <vt:lpstr>思源黑体 CN Light</vt:lpstr>
      <vt:lpstr>思源黑体 CN Medium</vt:lpstr>
      <vt:lpstr>思源黑体 CN Normal</vt:lpstr>
      <vt:lpstr>思源黑体 CN Regular</vt:lpstr>
      <vt:lpstr>思源黑体 Medium</vt:lpstr>
      <vt:lpstr>方正宝黑体 简 Medium</vt:lpstr>
      <vt:lpstr>方正大黑体_GBK</vt:lpstr>
      <vt:lpstr>方正宝黑体 简 Light</vt:lpstr>
      <vt:lpstr>KSOFD723FC5D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曾文龙</cp:lastModifiedBy>
  <cp:revision>250</cp:revision>
  <dcterms:created xsi:type="dcterms:W3CDTF">2019-06-19T02:08:00Z</dcterms:created>
  <dcterms:modified xsi:type="dcterms:W3CDTF">2026-03-05T12:58:57Z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8E8D48A071D54631AC5D0416B0363C66_13</vt:lpwstr>
  </property>
</Properties>
</file>