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60" r:id="rId3"/>
    <p:sldId id="306" r:id="rId4"/>
    <p:sldId id="324" r:id="rId5"/>
    <p:sldId id="310" r:id="rId6"/>
    <p:sldId id="313" r:id="rId7"/>
    <p:sldId id="314" r:id="rId8"/>
    <p:sldId id="315" r:id="rId9"/>
    <p:sldId id="317" r:id="rId10"/>
    <p:sldId id="264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3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作者" initials="A" lastIdx="0" clrIdx="0"/>
  <p:cmAuthor id="2" name="十二 猪肠" initials="十二" lastIdx="0" clrIdx="1"/>
  <p:cmAuthor id="3" name="Administrat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5CB"/>
    <a:srgbClr val="ED0415"/>
    <a:srgbClr val="E90212"/>
    <a:srgbClr val="644242"/>
    <a:srgbClr val="8D2F2F"/>
    <a:srgbClr val="6A2323"/>
    <a:srgbClr val="571D1D"/>
    <a:srgbClr val="FFFCD8"/>
    <a:srgbClr val="FFF1B7"/>
    <a:srgbClr val="FFE9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60"/>
        <p:guide pos="383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commentAuthors" Target="commentAuthors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notesMaster" Target="notesMasters/notesMaster1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4" Type="http://schemas.openxmlformats.org/officeDocument/2006/relationships/tags" Target="../tags/tag27.xml"/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6" Type="http://schemas.openxmlformats.org/officeDocument/2006/relationships/tags" Target="../tags/tag38.xml"/><Relationship Id="rId5" Type="http://schemas.openxmlformats.org/officeDocument/2006/relationships/tags" Target="../tags/tag37.xml"/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9" Type="http://schemas.openxmlformats.org/officeDocument/2006/relationships/tags" Target="../tags/tag14.xml"/><Relationship Id="rId8" Type="http://schemas.openxmlformats.org/officeDocument/2006/relationships/tags" Target="../tags/tag13.xml"/><Relationship Id="rId7" Type="http://schemas.openxmlformats.org/officeDocument/2006/relationships/tags" Target="../tags/tag12.xml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5" Type="http://schemas.openxmlformats.org/officeDocument/2006/relationships/tags" Target="../tags/tag18.xml"/><Relationship Id="rId4" Type="http://schemas.openxmlformats.org/officeDocument/2006/relationships/tags" Target="../tags/tag17.xml"/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7" Type="http://schemas.openxmlformats.org/officeDocument/2006/relationships/tags" Target="../tags/tag24.xml"/><Relationship Id="rId6" Type="http://schemas.openxmlformats.org/officeDocument/2006/relationships/tags" Target="../tags/tag23.xml"/><Relationship Id="rId5" Type="http://schemas.openxmlformats.org/officeDocument/2006/relationships/tags" Target="../tags/tag22.xml"/><Relationship Id="rId4" Type="http://schemas.openxmlformats.org/officeDocument/2006/relationships/tags" Target="../tags/tag21.xml"/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画板 1 拷贝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 descr="组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61440" y="2157730"/>
            <a:ext cx="2554605" cy="1559560"/>
          </a:xfrm>
          <a:prstGeom prst="rect">
            <a:avLst/>
          </a:prstGeom>
        </p:spPr>
      </p:pic>
      <p:pic>
        <p:nvPicPr>
          <p:cNvPr id="9" name="图片 8" descr="组 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102340" y="6539865"/>
            <a:ext cx="875030" cy="234950"/>
          </a:xfrm>
          <a:prstGeom prst="rect">
            <a:avLst/>
          </a:prstGeom>
        </p:spPr>
      </p:pic>
      <p:pic>
        <p:nvPicPr>
          <p:cNvPr id="4" name="图片 3" descr="图片1 拷贝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478770" y="183515"/>
            <a:ext cx="1391920" cy="3003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画板 1 拷贝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 descr="组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02340" y="6539865"/>
            <a:ext cx="875030" cy="2349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画板 1 拷贝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图片 1" descr="图片1 拷贝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78770" y="183515"/>
            <a:ext cx="1391920" cy="3003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画板 1 拷贝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 descr="组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02340" y="6539865"/>
            <a:ext cx="875030" cy="234950"/>
          </a:xfrm>
          <a:prstGeom prst="rect">
            <a:avLst/>
          </a:prstGeom>
        </p:spPr>
      </p:pic>
      <p:pic>
        <p:nvPicPr>
          <p:cNvPr id="4" name="图片 3" descr="图片1 拷贝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478770" y="183515"/>
            <a:ext cx="1391920" cy="300355"/>
          </a:xfrm>
          <a:prstGeom prst="rect">
            <a:avLst/>
          </a:prstGeom>
        </p:spPr>
      </p:pic>
      <p:sp>
        <p:nvSpPr>
          <p:cNvPr id="2" name="文本框 1"/>
          <p:cNvSpPr txBox="1"/>
          <p:nvPr userDrawn="1"/>
        </p:nvSpPr>
        <p:spPr>
          <a:xfrm>
            <a:off x="3626485" y="658114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 userDrawn="1"/>
        </p:nvSpPr>
        <p:spPr>
          <a:xfrm>
            <a:off x="298450" y="6499225"/>
            <a:ext cx="1041209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【经传多赢投资顾问曾文龙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(A1120620070001)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，观点基于软件数据和理论模型分析，仅供参考，不构成投资建议，市场有风险，投资需谨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!</a:t>
            </a:r>
            <a:endParaRPr lang="en-US" altLang="zh-CN" sz="12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画板 1 拷贝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tags" Target="../tags/tag44.xml"/><Relationship Id="rId17" Type="http://schemas.openxmlformats.org/officeDocument/2006/relationships/tags" Target="../tags/tag43.xml"/><Relationship Id="rId16" Type="http://schemas.openxmlformats.org/officeDocument/2006/relationships/tags" Target="../tags/tag42.xml"/><Relationship Id="rId15" Type="http://schemas.openxmlformats.org/officeDocument/2006/relationships/tags" Target="../tags/tag41.xml"/><Relationship Id="rId14" Type="http://schemas.openxmlformats.org/officeDocument/2006/relationships/tags" Target="../tags/tag40.xml"/><Relationship Id="rId13" Type="http://schemas.openxmlformats.org/officeDocument/2006/relationships/tags" Target="../tags/tag39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51.xml"/><Relationship Id="rId8" Type="http://schemas.openxmlformats.org/officeDocument/2006/relationships/tags" Target="../tags/tag50.xml"/><Relationship Id="rId7" Type="http://schemas.openxmlformats.org/officeDocument/2006/relationships/tags" Target="../tags/tag49.xml"/><Relationship Id="rId6" Type="http://schemas.openxmlformats.org/officeDocument/2006/relationships/tags" Target="../tags/tag48.xml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0" Type="http://schemas.openxmlformats.org/officeDocument/2006/relationships/slideLayout" Target="../slideLayouts/slideLayout2.xml"/><Relationship Id="rId1" Type="http://schemas.openxmlformats.org/officeDocument/2006/relationships/tags" Target="../tags/tag45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59.xml"/><Relationship Id="rId8" Type="http://schemas.openxmlformats.org/officeDocument/2006/relationships/tags" Target="../tags/tag58.xml"/><Relationship Id="rId7" Type="http://schemas.openxmlformats.org/officeDocument/2006/relationships/tags" Target="../tags/tag57.xml"/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image" Target="../media/image8.png"/><Relationship Id="rId13" Type="http://schemas.openxmlformats.org/officeDocument/2006/relationships/slideLayout" Target="../slideLayouts/slideLayout6.xml"/><Relationship Id="rId12" Type="http://schemas.openxmlformats.org/officeDocument/2006/relationships/tags" Target="../tags/tag60.xml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tags" Target="../tags/tag52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62.xml"/><Relationship Id="rId2" Type="http://schemas.openxmlformats.org/officeDocument/2006/relationships/image" Target="../media/image12.png"/><Relationship Id="rId1" Type="http://schemas.openxmlformats.org/officeDocument/2006/relationships/tags" Target="../tags/tag61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70.xml"/><Relationship Id="rId8" Type="http://schemas.openxmlformats.org/officeDocument/2006/relationships/tags" Target="../tags/tag69.xml"/><Relationship Id="rId7" Type="http://schemas.openxmlformats.org/officeDocument/2006/relationships/tags" Target="../tags/tag68.xml"/><Relationship Id="rId6" Type="http://schemas.openxmlformats.org/officeDocument/2006/relationships/tags" Target="../tags/tag67.xml"/><Relationship Id="rId5" Type="http://schemas.openxmlformats.org/officeDocument/2006/relationships/tags" Target="../tags/tag66.xml"/><Relationship Id="rId4" Type="http://schemas.openxmlformats.org/officeDocument/2006/relationships/tags" Target="../tags/tag65.xml"/><Relationship Id="rId3" Type="http://schemas.openxmlformats.org/officeDocument/2006/relationships/tags" Target="../tags/tag64.xml"/><Relationship Id="rId2" Type="http://schemas.openxmlformats.org/officeDocument/2006/relationships/image" Target="../media/image8.png"/><Relationship Id="rId13" Type="http://schemas.openxmlformats.org/officeDocument/2006/relationships/slideLayout" Target="../slideLayouts/slideLayout6.xml"/><Relationship Id="rId12" Type="http://schemas.openxmlformats.org/officeDocument/2006/relationships/tags" Target="../tags/tag71.xml"/><Relationship Id="rId11" Type="http://schemas.openxmlformats.org/officeDocument/2006/relationships/image" Target="../media/image13.png"/><Relationship Id="rId10" Type="http://schemas.openxmlformats.org/officeDocument/2006/relationships/image" Target="../media/image10.png"/><Relationship Id="rId1" Type="http://schemas.openxmlformats.org/officeDocument/2006/relationships/tags" Target="../tags/tag63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73.xml"/><Relationship Id="rId2" Type="http://schemas.openxmlformats.org/officeDocument/2006/relationships/image" Target="../media/image14.png"/><Relationship Id="rId1" Type="http://schemas.openxmlformats.org/officeDocument/2006/relationships/tags" Target="../tags/tag72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75.xml"/><Relationship Id="rId2" Type="http://schemas.openxmlformats.org/officeDocument/2006/relationships/image" Target="../media/image15.png"/><Relationship Id="rId1" Type="http://schemas.openxmlformats.org/officeDocument/2006/relationships/tags" Target="../tags/tag74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81.xml"/><Relationship Id="rId8" Type="http://schemas.openxmlformats.org/officeDocument/2006/relationships/image" Target="../media/image18.png"/><Relationship Id="rId7" Type="http://schemas.openxmlformats.org/officeDocument/2006/relationships/tags" Target="../tags/tag80.xml"/><Relationship Id="rId6" Type="http://schemas.openxmlformats.org/officeDocument/2006/relationships/image" Target="../media/image17.png"/><Relationship Id="rId5" Type="http://schemas.openxmlformats.org/officeDocument/2006/relationships/tags" Target="../tags/tag79.xml"/><Relationship Id="rId4" Type="http://schemas.openxmlformats.org/officeDocument/2006/relationships/tags" Target="../tags/tag78.xml"/><Relationship Id="rId3" Type="http://schemas.openxmlformats.org/officeDocument/2006/relationships/image" Target="../media/image16.png"/><Relationship Id="rId2" Type="http://schemas.openxmlformats.org/officeDocument/2006/relationships/tags" Target="../tags/tag77.xml"/><Relationship Id="rId15" Type="http://schemas.openxmlformats.org/officeDocument/2006/relationships/slideLayout" Target="../slideLayouts/slideLayout4.xml"/><Relationship Id="rId14" Type="http://schemas.openxmlformats.org/officeDocument/2006/relationships/tags" Target="../tags/tag85.xml"/><Relationship Id="rId13" Type="http://schemas.openxmlformats.org/officeDocument/2006/relationships/tags" Target="../tags/tag84.xml"/><Relationship Id="rId12" Type="http://schemas.openxmlformats.org/officeDocument/2006/relationships/tags" Target="../tags/tag83.xml"/><Relationship Id="rId11" Type="http://schemas.openxmlformats.org/officeDocument/2006/relationships/tags" Target="../tags/tag82.xml"/><Relationship Id="rId10" Type="http://schemas.openxmlformats.org/officeDocument/2006/relationships/image" Target="../media/image19.png"/><Relationship Id="rId1" Type="http://schemas.openxmlformats.org/officeDocument/2006/relationships/tags" Target="../tags/tag76.xml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tags" Target="../tags/tag87.xml"/><Relationship Id="rId4" Type="http://schemas.openxmlformats.org/officeDocument/2006/relationships/image" Target="../media/image22.png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tags" Target="../tags/tag8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8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2480310" y="2893695"/>
            <a:ext cx="7224395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4200">
                <a:gradFill>
                  <a:gsLst>
                    <a:gs pos="0">
                      <a:srgbClr val="FAFAFA"/>
                    </a:gs>
                    <a:gs pos="100000">
                      <a:srgbClr val="FFF1B7"/>
                    </a:gs>
                  </a:gsLst>
                  <a:lin ang="5400000" scaled="0"/>
                </a:gradFill>
                <a:latin typeface="思源黑体 Medium" panose="020B0600000000000000" charset="-122"/>
                <a:ea typeface="思源黑体 Medium" panose="020B0600000000000000" charset="-122"/>
                <a:cs typeface="思源黑体 Medium" panose="020B0600000000000000" charset="-122"/>
              </a:rPr>
              <a:t>波段先锋营</a:t>
            </a:r>
            <a:endParaRPr lang="zh-CN" sz="4200">
              <a:gradFill>
                <a:gsLst>
                  <a:gs pos="0">
                    <a:srgbClr val="FAFAFA"/>
                  </a:gs>
                  <a:gs pos="100000">
                    <a:srgbClr val="FFF1B7"/>
                  </a:gs>
                </a:gsLst>
                <a:lin ang="5400000" scaled="0"/>
              </a:gradFill>
              <a:latin typeface="思源黑体 Medium" panose="020B0600000000000000" charset="-122"/>
              <a:ea typeface="思源黑体 Medium" panose="020B0600000000000000" charset="-122"/>
              <a:cs typeface="思源黑体 Medium" panose="020B0600000000000000" charset="-122"/>
            </a:endParaRPr>
          </a:p>
        </p:txBody>
      </p:sp>
      <p:grpSp>
        <p:nvGrpSpPr>
          <p:cNvPr id="5" name="组合 4"/>
          <p:cNvGrpSpPr/>
          <p:nvPr>
            <p:custDataLst>
              <p:tags r:id="rId1"/>
            </p:custDataLst>
          </p:nvPr>
        </p:nvGrpSpPr>
        <p:grpSpPr>
          <a:xfrm>
            <a:off x="2176145" y="3871595"/>
            <a:ext cx="8042275" cy="398780"/>
            <a:chOff x="4869" y="6097"/>
            <a:chExt cx="9097" cy="628"/>
          </a:xfrm>
        </p:grpSpPr>
        <p:sp>
          <p:nvSpPr>
            <p:cNvPr id="10" name="文本框 9"/>
            <p:cNvSpPr txBox="1"/>
            <p:nvPr>
              <p:custDataLst>
                <p:tags r:id="rId2"/>
              </p:custDataLst>
            </p:nvPr>
          </p:nvSpPr>
          <p:spPr>
            <a:xfrm>
              <a:off x="4869" y="6097"/>
              <a:ext cx="4425" cy="62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p>
              <a:pPr algn="ctr"/>
              <a:r>
                <a:rPr lang="zh-CN" altLang="en-US" sz="200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Light" panose="020B0300000000000000" charset="-122"/>
                </a:rPr>
                <a:t>经传多赢投资投顾：曾文龙</a:t>
              </a:r>
              <a:endParaRPr lang="zh-CN" altLang="en-US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Light" panose="020B0300000000000000" charset="-122"/>
              </a:endParaRPr>
            </a:p>
          </p:txBody>
        </p:sp>
        <p:sp>
          <p:nvSpPr>
            <p:cNvPr id="12" name="文本框 11"/>
            <p:cNvSpPr txBox="1"/>
            <p:nvPr>
              <p:custDataLst>
                <p:tags r:id="rId3"/>
              </p:custDataLst>
            </p:nvPr>
          </p:nvSpPr>
          <p:spPr>
            <a:xfrm>
              <a:off x="9541" y="6097"/>
              <a:ext cx="4425" cy="62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noAutofit/>
            </a:bodyPr>
            <a:p>
              <a:pPr algn="ctr"/>
              <a:r>
                <a:rPr lang="zh-CN" altLang="en-US" sz="200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Light" panose="020B0300000000000000" charset="-122"/>
                  <a:sym typeface="+mn-ea"/>
                </a:rPr>
                <a:t>执业证书编号</a:t>
              </a:r>
              <a:r>
                <a:rPr lang="en-US" altLang="zh-CN" sz="200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Light" panose="020B0300000000000000" charset="-122"/>
                  <a:sym typeface="+mn-ea"/>
                </a:rPr>
                <a:t>A1120620070001</a:t>
              </a:r>
              <a:endParaRPr lang="en-US" altLang="zh-CN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endParaRPr>
            </a:p>
          </p:txBody>
        </p:sp>
      </p:grpSp>
      <p:pic>
        <p:nvPicPr>
          <p:cNvPr id="8" name="图片 7" descr="矢量智能对象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330508" y="962025"/>
            <a:ext cx="1524000" cy="3302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58825" y="1525270"/>
            <a:ext cx="10667365" cy="1368425"/>
          </a:xfrm>
          <a:prstGeom prst="rect">
            <a:avLst/>
          </a:prstGeom>
          <a:noFill/>
          <a:effectLst>
            <a:outerShdw dist="63500" dir="5400000" algn="t" rotWithShape="0">
              <a:srgbClr val="C00000">
                <a:alpha val="40000"/>
              </a:srgbClr>
            </a:outerShdw>
          </a:effectLst>
        </p:spPr>
        <p:txBody>
          <a:bodyPr wrap="square" rtlCol="0">
            <a:spAutoFit/>
          </a:bodyPr>
          <a:p>
            <a:pPr algn="ctr"/>
            <a:r>
              <a:rPr lang="zh-CN" altLang="en-US" sz="8300">
                <a:gradFill>
                  <a:gsLst>
                    <a:gs pos="0">
                      <a:srgbClr val="FAFAFA"/>
                    </a:gs>
                    <a:gs pos="100000">
                      <a:srgbClr val="FFE991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耐心回档</a:t>
            </a:r>
            <a:endParaRPr lang="zh-CN" altLang="en-US" sz="8300">
              <a:gradFill>
                <a:gsLst>
                  <a:gs pos="0">
                    <a:srgbClr val="FAFAFA"/>
                  </a:gs>
                  <a:gs pos="100000">
                    <a:srgbClr val="FFE991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208270" y="6190615"/>
            <a:ext cx="16059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pic>
        <p:nvPicPr>
          <p:cNvPr id="4" name="图片 3" descr="多边形 1 拷贝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82455" y="3126740"/>
            <a:ext cx="336550" cy="292735"/>
          </a:xfrm>
          <a:prstGeom prst="rect">
            <a:avLst/>
          </a:prstGeom>
        </p:spPr>
      </p:pic>
      <p:pic>
        <p:nvPicPr>
          <p:cNvPr id="6" name="图片 5" descr="多边形 1 拷贝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2385060" y="3115945"/>
            <a:ext cx="336550" cy="292735"/>
          </a:xfrm>
          <a:prstGeom prst="rect">
            <a:avLst/>
          </a:prstGeom>
        </p:spPr>
      </p:pic>
      <p:grpSp>
        <p:nvGrpSpPr>
          <p:cNvPr id="9" name="组合 8"/>
          <p:cNvGrpSpPr/>
          <p:nvPr>
            <p:custDataLst>
              <p:tags r:id="rId6"/>
            </p:custDataLst>
          </p:nvPr>
        </p:nvGrpSpPr>
        <p:grpSpPr>
          <a:xfrm>
            <a:off x="2176145" y="4511040"/>
            <a:ext cx="8042275" cy="398780"/>
            <a:chOff x="4869" y="6097"/>
            <a:chExt cx="9097" cy="628"/>
          </a:xfrm>
        </p:grpSpPr>
        <p:sp>
          <p:nvSpPr>
            <p:cNvPr id="11" name="文本框 10"/>
            <p:cNvSpPr txBox="1"/>
            <p:nvPr>
              <p:custDataLst>
                <p:tags r:id="rId7"/>
              </p:custDataLst>
            </p:nvPr>
          </p:nvSpPr>
          <p:spPr>
            <a:xfrm>
              <a:off x="4869" y="6097"/>
              <a:ext cx="4425" cy="62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p>
              <a:pPr algn="ctr"/>
              <a:r>
                <a:rPr lang="zh-CN" altLang="en-US" sz="200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Light" panose="020B0300000000000000" charset="-122"/>
                </a:rPr>
                <a:t>经传多赢基金从业人员：曾文龙</a:t>
              </a:r>
              <a:endParaRPr lang="zh-CN" altLang="en-US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Light" panose="020B0300000000000000" charset="-122"/>
              </a:endParaRPr>
            </a:p>
          </p:txBody>
        </p:sp>
        <p:sp>
          <p:nvSpPr>
            <p:cNvPr id="13" name="文本框 12"/>
            <p:cNvSpPr txBox="1"/>
            <p:nvPr>
              <p:custDataLst>
                <p:tags r:id="rId8"/>
              </p:custDataLst>
            </p:nvPr>
          </p:nvSpPr>
          <p:spPr>
            <a:xfrm>
              <a:off x="9541" y="6097"/>
              <a:ext cx="4425" cy="62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noAutofit/>
            </a:bodyPr>
            <a:p>
              <a:pPr algn="ctr"/>
              <a:r>
                <a:rPr lang="zh-CN" altLang="en-US" sz="200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Light" panose="020B0300000000000000" charset="-122"/>
                  <a:sym typeface="+mn-ea"/>
                </a:rPr>
                <a:t>执业证书编号</a:t>
              </a:r>
              <a:r>
                <a:rPr lang="en-US" altLang="zh-CN" sz="200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Regular" panose="020B0500000000000000" charset="-122"/>
                </a:rPr>
                <a:t>A20250619007559</a:t>
              </a:r>
              <a:endParaRPr lang="en-US" altLang="zh-CN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endParaRPr>
            </a:p>
          </p:txBody>
        </p:sp>
      </p:grpSp>
    </p:spTree>
    <p:custDataLst>
      <p:tags r:id="rId9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56225" y="776605"/>
            <a:ext cx="1524000" cy="3302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58460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27735" y="2230120"/>
            <a:ext cx="1126426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90000"/>
              </a:lnSpc>
            </a:pPr>
            <a:r>
              <a:rPr 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波段交易</a:t>
            </a:r>
            <a:r>
              <a:rPr lang="en-US" alt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-</a:t>
            </a:r>
            <a:r>
              <a:rPr 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趋势篇</a:t>
            </a:r>
            <a:endParaRPr lang="zh-CN" altLang="en-US" sz="80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284855" y="3999865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291205" y="3999865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246755" y="4006850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</a:t>
            </a:r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295775" y="3994785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曾文龙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 rot="0">
            <a:off x="6252210" y="4006858"/>
            <a:ext cx="3808828" cy="374408"/>
            <a:chOff x="7093" y="6616"/>
            <a:chExt cx="6695" cy="656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5446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16"/>
              <a:ext cx="4318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A1120620070001</a:t>
              </a:r>
              <a:endParaRPr lang="en-US" altLang="zh-CN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10438130" y="4375785"/>
            <a:ext cx="3805555" cy="1498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347345" y="-171450"/>
            <a:ext cx="12887325" cy="72009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0" y="-171450"/>
            <a:ext cx="12191365" cy="6915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大盘分析</a:t>
            </a:r>
            <a:endParaRPr lang="zh-CN" altLang="en-US" sz="39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0" y="4927600"/>
            <a:ext cx="11632565" cy="177482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17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流动资金红绿相间，市场轮动的板块已完成一轮全面轮动，多头力量的挖掘已接近尾声，缺乏新的增量动力支撑，周四自然而然回落。市场呈现出与油价的跷跷板效应，即油价上涨则</a:t>
            </a:r>
            <a:r>
              <a:rPr lang="en-US" altLang="zh-CN" sz="17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</a:t>
            </a:r>
            <a:r>
              <a:rPr lang="zh-CN" altLang="en-US" sz="17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股下跌，油价下跌则</a:t>
            </a:r>
            <a:r>
              <a:rPr lang="en-US" altLang="zh-CN" sz="17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</a:t>
            </a:r>
            <a:r>
              <a:rPr lang="zh-CN" altLang="en-US" sz="17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股反弹（午后因油价跳水，市场</a:t>
            </a:r>
            <a:r>
              <a:rPr lang="en-US" altLang="zh-CN" sz="17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V</a:t>
            </a:r>
            <a:r>
              <a:rPr lang="zh-CN" altLang="en-US" sz="17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型回升）。</a:t>
            </a:r>
            <a:endParaRPr lang="zh-CN" altLang="en-US" sz="17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endParaRPr lang="zh-CN" altLang="en-US" sz="170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17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继周二市场普涨之后，周三大盘转入震荡整理，盘面上依旧维持着板块轮动的格局，并未形成明确的主线方向，这意味着大盘的上涨过程不会一帆风顺，最大概率将呈现进二退一的缓慢上行节奏，震荡整理或将成为常态。</a:t>
            </a:r>
            <a:endParaRPr lang="zh-CN" altLang="en-US" sz="170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65375" y="608330"/>
            <a:ext cx="7200000" cy="40320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1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" name="文本框 14"/>
          <p:cNvSpPr txBox="1"/>
          <p:nvPr>
            <p:custDataLst>
              <p:tags r:id="rId1"/>
            </p:custDataLst>
          </p:nvPr>
        </p:nvSpPr>
        <p:spPr>
          <a:xfrm>
            <a:off x="255270" y="0"/>
            <a:ext cx="11690985" cy="6915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板块位置</a:t>
            </a:r>
            <a:endParaRPr lang="zh-CN" altLang="en-US" sz="39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352030" y="1412875"/>
            <a:ext cx="4702175" cy="415099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板块高低确定风险与机会：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、上升趋势：</a:t>
            </a: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K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线在智能辅助线之上，主力净买额红肥绿瘦，流动资金翻红为主。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、震荡趋势：</a:t>
            </a: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K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线与智能辅助线黏合，主力净买额或者流动资金，存在一方翻绿为主。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en-US" altLang="zh-CN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、下降趋势：</a:t>
            </a: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K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线在智能辅助线之下，主力净买额绿肥红瘦，流动资金翻绿为主。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en-US" altLang="zh-CN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、趋势扭转：上升趋势转震荡或者下降</a:t>
            </a: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高位；下降趋势转震荡或者上升</a:t>
            </a: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低位；震荡转下降趋势</a:t>
            </a: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高位；震荡转上升趋势</a:t>
            </a: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低位。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16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板块位置优选上升趋势，或者趋势扭转中的低位。</a:t>
            </a:r>
            <a:endParaRPr lang="zh-CN" altLang="en-US" sz="160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270" y="1228725"/>
            <a:ext cx="7096125" cy="451993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56225" y="776605"/>
            <a:ext cx="1524000" cy="3302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58460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27735" y="2230120"/>
            <a:ext cx="1126426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90000"/>
              </a:lnSpc>
            </a:pPr>
            <a:r>
              <a:rPr 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波段交易</a:t>
            </a:r>
            <a:r>
              <a:rPr lang="en-US" alt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-</a:t>
            </a:r>
            <a:r>
              <a:rPr 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趋势篇</a:t>
            </a:r>
            <a:endParaRPr lang="zh-CN" altLang="en-US" sz="80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284855" y="3999865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291205" y="3999865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246755" y="4006850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</a:t>
            </a:r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295775" y="3994785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曾文龙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 rot="0">
            <a:off x="6252210" y="4006858"/>
            <a:ext cx="3808828" cy="374408"/>
            <a:chOff x="7093" y="6616"/>
            <a:chExt cx="6695" cy="656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5446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16"/>
              <a:ext cx="4318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A1120620070001</a:t>
              </a:r>
              <a:endParaRPr lang="en-US" altLang="zh-CN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10438130" y="4375785"/>
            <a:ext cx="3805555" cy="1498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347345" y="-171450"/>
            <a:ext cx="12887325" cy="72009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-124460" y="-171450"/>
            <a:ext cx="12409805" cy="6915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endParaRPr lang="zh-CN" altLang="en-US" sz="39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  <a:sym typeface="+mn-ea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103505" y="4444365"/>
            <a:ext cx="11868785" cy="2489200"/>
          </a:xfrm>
          <a:prstGeom prst="rect">
            <a:avLst/>
          </a:prstGeom>
        </p:spPr>
        <p:txBody>
          <a:bodyPr wrap="square">
            <a:noAutofit/>
          </a:bodyPr>
          <a:p>
            <a:pPr defTabSz="266700"/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</a:rPr>
              <a:t>大盘处于不强不弱的震荡整理状态，板块轮动仍是主要运行特征：</a:t>
            </a:r>
            <a:endParaRPr lang="zh-CN" altLang="en-US" b="1">
              <a:latin typeface="微软雅黑" panose="020B0503020204020204" charset="-122"/>
              <a:ea typeface="微软雅黑" panose="020B0503020204020204" charset="-122"/>
            </a:endParaRPr>
          </a:p>
          <a:p>
            <a:pPr defTabSz="266700"/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</a:rPr>
              <a:t>周一大盘二次探底</a:t>
            </a:r>
            <a:r>
              <a:rPr lang="en-US" altLang="zh-CN" b="1">
                <a:latin typeface="微软雅黑" panose="020B0503020204020204" charset="-122"/>
                <a:ea typeface="微软雅黑" panose="020B0503020204020204" charset="-122"/>
              </a:rPr>
              <a:t>--</a:t>
            </a: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</a:rPr>
              <a:t>智能电网及龙虾概念；</a:t>
            </a:r>
            <a:endParaRPr lang="zh-CN" altLang="en-US" b="1">
              <a:latin typeface="微软雅黑" panose="020B0503020204020204" charset="-122"/>
              <a:ea typeface="微软雅黑" panose="020B0503020204020204" charset="-122"/>
            </a:endParaRPr>
          </a:p>
          <a:p>
            <a:pPr defTabSz="266700"/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</a:rPr>
              <a:t>周二大盘大反弹</a:t>
            </a:r>
            <a:r>
              <a:rPr lang="en-US" altLang="zh-CN" b="1">
                <a:latin typeface="微软雅黑" panose="020B0503020204020204" charset="-122"/>
                <a:ea typeface="微软雅黑" panose="020B0503020204020204" charset="-122"/>
              </a:rPr>
              <a:t>--AI</a:t>
            </a: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</a:rPr>
              <a:t>硬件，涵盖</a:t>
            </a:r>
            <a:r>
              <a:rPr lang="en-US" altLang="zh-CN" b="1">
                <a:latin typeface="微软雅黑" panose="020B0503020204020204" charset="-122"/>
                <a:ea typeface="微软雅黑" panose="020B0503020204020204" charset="-122"/>
              </a:rPr>
              <a:t>CPO</a:t>
            </a: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</a:rPr>
              <a:t>、</a:t>
            </a:r>
            <a:r>
              <a:rPr lang="en-US" altLang="zh-CN" b="1">
                <a:latin typeface="微软雅黑" panose="020B0503020204020204" charset="-122"/>
                <a:ea typeface="微软雅黑" panose="020B0503020204020204" charset="-122"/>
              </a:rPr>
              <a:t>PCB</a:t>
            </a: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</a:rPr>
              <a:t>、</a:t>
            </a: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光纤、玻纤</a:t>
            </a: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</a:rPr>
              <a:t>等细分领域；</a:t>
            </a:r>
            <a:endParaRPr lang="zh-CN" altLang="en-US" b="1">
              <a:latin typeface="微软雅黑" panose="020B0503020204020204" charset="-122"/>
              <a:ea typeface="微软雅黑" panose="020B0503020204020204" charset="-122"/>
            </a:endParaRPr>
          </a:p>
          <a:p>
            <a:pPr defTabSz="266700"/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</a:rPr>
              <a:t>周三大盘震荡</a:t>
            </a:r>
            <a:r>
              <a:rPr lang="en-US" altLang="zh-CN" b="1">
                <a:latin typeface="微软雅黑" panose="020B0503020204020204" charset="-122"/>
                <a:ea typeface="微软雅黑" panose="020B0503020204020204" charset="-122"/>
              </a:rPr>
              <a:t>--</a:t>
            </a: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</a:rPr>
              <a:t>储能。</a:t>
            </a:r>
            <a:endParaRPr lang="zh-CN" altLang="en-US" b="1">
              <a:latin typeface="微软雅黑" panose="020B0503020204020204" charset="-122"/>
              <a:ea typeface="微软雅黑" panose="020B0503020204020204" charset="-122"/>
            </a:endParaRPr>
          </a:p>
          <a:p>
            <a:pPr defTabSz="266700"/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</a:rPr>
              <a:t>周四大盘震荡加剧</a:t>
            </a:r>
            <a:r>
              <a:rPr lang="en-US" altLang="zh-CN" b="1">
                <a:latin typeface="微软雅黑" panose="020B0503020204020204" charset="-122"/>
                <a:ea typeface="微软雅黑" panose="020B0503020204020204" charset="-122"/>
              </a:rPr>
              <a:t>--</a:t>
            </a: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</a:rPr>
              <a:t>绿电、化工</a:t>
            </a:r>
            <a:endParaRPr lang="zh-CN" altLang="en-US" b="1">
              <a:latin typeface="微软雅黑" panose="020B0503020204020204" charset="-122"/>
              <a:ea typeface="微软雅黑" panose="020B0503020204020204" charset="-122"/>
            </a:endParaRPr>
          </a:p>
          <a:p>
            <a:pPr defTabSz="266700"/>
            <a:endParaRPr lang="zh-CN" altLang="en-US" b="1">
              <a:latin typeface="微软雅黑" panose="020B0503020204020204" charset="-122"/>
              <a:ea typeface="微软雅黑" panose="020B0503020204020204" charset="-122"/>
            </a:endParaRPr>
          </a:p>
          <a:p>
            <a:pPr defTabSz="266700"/>
            <a:r>
              <a:rPr lang="en-US" altLang="zh-CN" b="1">
                <a:latin typeface="微软雅黑" panose="020B0503020204020204" charset="-122"/>
                <a:ea typeface="微软雅黑" panose="020B0503020204020204" charset="-122"/>
              </a:rPr>
              <a:t>AI</a:t>
            </a: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</a:rPr>
              <a:t>硬件领域的核心标的走势最为稳健，趋势性优势显著。</a:t>
            </a:r>
            <a:endParaRPr lang="zh-CN" altLang="en-US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3505" y="660400"/>
            <a:ext cx="12020550" cy="386524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1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44017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控盘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-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风险！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769860" y="990600"/>
            <a:ext cx="4250055" cy="50571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1600"/>
              <a:t>抱团股如何判断走弱信号：</a:t>
            </a:r>
            <a:endParaRPr lang="zh-CN" altLang="en-US" sz="1600"/>
          </a:p>
          <a:p>
            <a:endParaRPr lang="en-US" altLang="zh-CN" sz="1600"/>
          </a:p>
          <a:p>
            <a:r>
              <a:rPr lang="zh-CN" altLang="en-US" sz="1600"/>
              <a:t>震荡期间，调整时间长，但是不能在时间长的基础上，</a:t>
            </a:r>
            <a:r>
              <a:rPr lang="en-US" altLang="zh-CN" sz="1600"/>
              <a:t>K</a:t>
            </a:r>
            <a:r>
              <a:rPr lang="zh-CN" altLang="en-US" sz="1600"/>
              <a:t>线越走越弱（阴多阳少），越跌越多。</a:t>
            </a:r>
            <a:endParaRPr lang="zh-CN" altLang="en-US" sz="1600"/>
          </a:p>
          <a:p>
            <a:endParaRPr lang="en-US" altLang="zh-CN" sz="1600"/>
          </a:p>
          <a:p>
            <a:r>
              <a:rPr lang="zh-CN" altLang="en-US" sz="1600"/>
              <a:t>出现缩量，已经调整充分的，尝试反弹还继续杀跌（放量长阴），意味着筹码可能松动。</a:t>
            </a:r>
            <a:endParaRPr lang="zh-CN" altLang="en-US" sz="1600"/>
          </a:p>
          <a:p>
            <a:endParaRPr lang="zh-CN" altLang="en-US" sz="1600"/>
          </a:p>
          <a:p>
            <a:r>
              <a:rPr lang="zh-CN" altLang="en-US" sz="1600"/>
              <a:t>持续走弱</a:t>
            </a:r>
            <a:r>
              <a:rPr lang="en-US" altLang="zh-CN" sz="1600"/>
              <a:t>--</a:t>
            </a:r>
            <a:r>
              <a:rPr lang="zh-CN" altLang="en-US" sz="1600"/>
              <a:t>控盘减少、或者流动资金持续翻绿；</a:t>
            </a:r>
            <a:endParaRPr lang="zh-CN" altLang="en-US" sz="1600"/>
          </a:p>
          <a:p>
            <a:endParaRPr lang="zh-CN" altLang="en-US" sz="1600"/>
          </a:p>
          <a:p>
            <a:r>
              <a:rPr lang="zh-CN" altLang="en-US" sz="1600"/>
              <a:t>确定走弱</a:t>
            </a:r>
            <a:r>
              <a:rPr lang="en-US" altLang="zh-CN" sz="1600"/>
              <a:t>--</a:t>
            </a:r>
            <a:r>
              <a:rPr lang="zh-CN" altLang="en-US" sz="1600"/>
              <a:t>跌破智能辅助</a:t>
            </a:r>
            <a:endParaRPr lang="zh-CN" altLang="en-US" sz="1600"/>
          </a:p>
          <a:p>
            <a:endParaRPr lang="zh-CN" altLang="en-US" sz="1600"/>
          </a:p>
          <a:p>
            <a:r>
              <a:rPr lang="zh-CN" altLang="en-US" sz="1600"/>
              <a:t>节奏</a:t>
            </a:r>
            <a:r>
              <a:rPr lang="en-US" altLang="zh-CN" sz="1600"/>
              <a:t>--</a:t>
            </a:r>
            <a:r>
              <a:rPr lang="zh-CN" altLang="en-US" sz="1600"/>
              <a:t>上影线是放量的，代表振幅加大，共识分歧；</a:t>
            </a:r>
            <a:endParaRPr lang="zh-CN" altLang="en-US" sz="1600"/>
          </a:p>
          <a:p>
            <a:r>
              <a:rPr lang="zh-CN" altLang="en-US" sz="1600"/>
              <a:t>十字是缩量的，代表振幅降低，共识更容易达成；</a:t>
            </a:r>
            <a:endParaRPr lang="zh-CN" altLang="en-US" sz="1600"/>
          </a:p>
          <a:p>
            <a:r>
              <a:rPr lang="zh-CN" altLang="en-US" sz="1600"/>
              <a:t>上影线都是高抛的，十字都是低吸的</a:t>
            </a:r>
            <a:endParaRPr lang="zh-CN" altLang="en-US" sz="160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705" y="1121410"/>
            <a:ext cx="7222490" cy="441515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3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462405" y="41275"/>
            <a:ext cx="84448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资金走弱不加仓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AFAFA"/>
                  </a:gs>
                  <a:gs pos="100000">
                    <a:srgbClr val="FFF5CB"/>
                  </a:gs>
                </a:gsLst>
                <a:lin ang="5400000" scaled="0"/>
              </a:gradFill>
              <a:effectLst/>
              <a:uLnTx/>
              <a:uFillTx/>
              <a:latin typeface="思源黑体 CN Bold" panose="020B0800000000000000" charset="-122"/>
              <a:ea typeface="思源黑体 CN Bold" panose="020B0800000000000000" charset="-122"/>
              <a:cs typeface="思源黑体 CN Normal" panose="020B04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695" y="1040765"/>
            <a:ext cx="7898130" cy="47771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文本框 4"/>
          <p:cNvSpPr txBox="1"/>
          <p:nvPr/>
        </p:nvSpPr>
        <p:spPr>
          <a:xfrm>
            <a:off x="8379460" y="2212975"/>
            <a:ext cx="3564255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放量中大阴或者长上影线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流动资金</a:t>
            </a:r>
            <a:r>
              <a:rPr 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持续翻绿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绿肥红瘦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主力控盘递减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643380" y="38735"/>
            <a:ext cx="84448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L2-</a:t>
            </a:r>
            <a:r>
              <a:rPr kumimoji="0" lang="zh-CN" altLang="en-US" sz="3200" b="0" i="0" u="none" strike="noStrike" kern="1200" cap="none" spc="0" normalizeH="0" baseline="0" noProof="0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主力资金</a:t>
            </a:r>
            <a:endParaRPr kumimoji="0" lang="zh-CN" altLang="en-US" sz="3200" b="0" i="0" u="none" strike="noStrike" kern="1200" cap="none" spc="0" normalizeH="0" baseline="0" noProof="0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思源黑体 CN Bold" panose="020B0800000000000000" charset="-122"/>
              <a:ea typeface="思源黑体 CN Bold" panose="020B0800000000000000" charset="-122"/>
              <a:cs typeface="思源黑体 CN Normal" panose="020B0400000000000000" charset="-122"/>
            </a:endParaRPr>
          </a:p>
        </p:txBody>
      </p:sp>
      <p:pic>
        <p:nvPicPr>
          <p:cNvPr id="126" name="图片 123" descr="IMG_25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447790" y="705485"/>
            <a:ext cx="5473065" cy="2640330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</p:pic>
      <p:sp>
        <p:nvSpPr>
          <p:cNvPr id="3" name="文本框 2"/>
          <p:cNvSpPr txBox="1"/>
          <p:nvPr>
            <p:custDataLst>
              <p:tags r:id="rId4"/>
            </p:custDataLst>
          </p:nvPr>
        </p:nvSpPr>
        <p:spPr>
          <a:xfrm>
            <a:off x="369570" y="3345815"/>
            <a:ext cx="5080000" cy="398780"/>
          </a:xfrm>
          <a:prstGeom prst="rect">
            <a:avLst/>
          </a:prstGeom>
        </p:spPr>
        <p:txBody>
          <a:bodyPr>
            <a:spAutoFit/>
          </a:bodyPr>
          <a:p>
            <a:pPr marL="0" indent="0" algn="l" defTabSz="266700">
              <a:spcBef>
                <a:spcPct val="0"/>
              </a:spcBef>
              <a:spcAft>
                <a:spcPts val="1800"/>
              </a:spcAft>
            </a:pPr>
            <a:r>
              <a:rPr lang="zh-CN" altLang="en-US" sz="2000" i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流动资金：持续翻红，交易活跃</a:t>
            </a:r>
            <a:endParaRPr lang="zh-CN" altLang="en-US" sz="2000" i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62255" y="708025"/>
            <a:ext cx="5441315" cy="263779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262255" y="3744595"/>
            <a:ext cx="5441315" cy="215138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6447790" y="3744595"/>
            <a:ext cx="5473065" cy="215201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文本框 7"/>
          <p:cNvSpPr txBox="1"/>
          <p:nvPr>
            <p:custDataLst>
              <p:tags r:id="rId11"/>
            </p:custDataLst>
          </p:nvPr>
        </p:nvSpPr>
        <p:spPr>
          <a:xfrm>
            <a:off x="6535420" y="5895975"/>
            <a:ext cx="626046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/>
              <a:t>紫旗：净买额为正，机构游资合力拉升</a:t>
            </a:r>
            <a:endParaRPr lang="zh-CN" altLang="en-US" sz="2000"/>
          </a:p>
        </p:txBody>
      </p:sp>
      <p:sp>
        <p:nvSpPr>
          <p:cNvPr id="9" name="文本框 8"/>
          <p:cNvSpPr txBox="1"/>
          <p:nvPr>
            <p:custDataLst>
              <p:tags r:id="rId12"/>
            </p:custDataLst>
          </p:nvPr>
        </p:nvSpPr>
        <p:spPr>
          <a:xfrm>
            <a:off x="262255" y="5895975"/>
            <a:ext cx="60960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/>
              <a:t>主力控盘：主力资金筹码的锁仓意愿</a:t>
            </a:r>
            <a:endParaRPr lang="zh-CN" altLang="en-US" sz="2000"/>
          </a:p>
        </p:txBody>
      </p:sp>
      <p:sp>
        <p:nvSpPr>
          <p:cNvPr id="10" name="文本框 9"/>
          <p:cNvSpPr txBox="1"/>
          <p:nvPr>
            <p:custDataLst>
              <p:tags r:id="rId13"/>
            </p:custDataLst>
          </p:nvPr>
        </p:nvSpPr>
        <p:spPr>
          <a:xfrm>
            <a:off x="6535420" y="3345815"/>
            <a:ext cx="60960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/>
              <a:t>主力动向紫色：主力强势进场主导拉升</a:t>
            </a:r>
            <a:endParaRPr lang="zh-CN" altLang="en-US" sz="2000"/>
          </a:p>
        </p:txBody>
      </p:sp>
    </p:spTree>
    <p:custDataLst>
      <p:tags r:id="rId14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" name="文本框 14"/>
          <p:cNvSpPr txBox="1"/>
          <p:nvPr>
            <p:custDataLst>
              <p:tags r:id="rId1"/>
            </p:custDataLst>
          </p:nvPr>
        </p:nvSpPr>
        <p:spPr>
          <a:xfrm>
            <a:off x="182880" y="0"/>
            <a:ext cx="11823065" cy="63055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波段先锋</a:t>
            </a:r>
            <a:r>
              <a:rPr lang="en-US" altLang="zh-CN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-</a:t>
            </a:r>
            <a:r>
              <a:rPr lang="zh-CN" altLang="en-US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优惠福利！！</a:t>
            </a:r>
            <a:endParaRPr lang="zh-CN" altLang="en-US" sz="39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  <a:sym typeface="+mn-ea"/>
            </a:endParaRPr>
          </a:p>
        </p:txBody>
      </p:sp>
      <p:pic>
        <p:nvPicPr>
          <p:cNvPr id="6" name="图片 5" descr="41f8f1691a4df0d063a637aea56d488b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4630" y="3304540"/>
            <a:ext cx="7898765" cy="3078480"/>
          </a:xfrm>
          <a:prstGeom prst="rect">
            <a:avLst/>
          </a:prstGeom>
          <a:ln>
            <a:solidFill>
              <a:srgbClr val="0000FF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6645" y="691515"/>
            <a:ext cx="5909310" cy="26130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" y="630555"/>
            <a:ext cx="3784600" cy="5805805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  <p:custDataLst>
      <p:tags r:id="rId1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45.xml><?xml version="1.0" encoding="utf-8"?>
<p:tagLst xmlns:p="http://schemas.openxmlformats.org/presentationml/2006/main">
  <p:tag name="KSO_WM_DIAGRAM_VIRTUALLY_FRAME" val="{&quot;height&quot;:81.75,&quot;left&quot;:148.8,&quot;top&quot;:304.85,&quot;width&quot;:655.8}"/>
</p:tagLst>
</file>

<file path=ppt/tags/tag46.xml><?xml version="1.0" encoding="utf-8"?>
<p:tagLst xmlns:p="http://schemas.openxmlformats.org/presentationml/2006/main">
  <p:tag name="KSO_WM_DIAGRAM_VIRTUALLY_FRAME" val="{&quot;height&quot;:81.75,&quot;left&quot;:148.8,&quot;top&quot;:304.85,&quot;width&quot;:655.8}"/>
</p:tagLst>
</file>

<file path=ppt/tags/tag47.xml><?xml version="1.0" encoding="utf-8"?>
<p:tagLst xmlns:p="http://schemas.openxmlformats.org/presentationml/2006/main">
  <p:tag name="KSO_WM_DIAGRAM_VIRTUALLY_FRAME" val="{&quot;height&quot;:81.75,&quot;left&quot;:148.8,&quot;top&quot;:304.85,&quot;width&quot;:655.8}"/>
</p:tagLst>
</file>

<file path=ppt/tags/tag48.xml><?xml version="1.0" encoding="utf-8"?>
<p:tagLst xmlns:p="http://schemas.openxmlformats.org/presentationml/2006/main">
  <p:tag name="KSO_WM_DIAGRAM_VIRTUALLY_FRAME" val="{&quot;height&quot;:81.75,&quot;left&quot;:148.8,&quot;top&quot;:304.85,&quot;width&quot;:655.8}"/>
</p:tagLst>
</file>

<file path=ppt/tags/tag49.xml><?xml version="1.0" encoding="utf-8"?>
<p:tagLst xmlns:p="http://schemas.openxmlformats.org/presentationml/2006/main">
  <p:tag name="KSO_WM_DIAGRAM_VIRTUALLY_FRAME" val="{&quot;height&quot;:81.75,&quot;left&quot;:148.8,&quot;top&quot;:304.85,&quot;width&quot;:655.8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81.75,&quot;left&quot;:148.8,&quot;top&quot;:304.85,&quot;width&quot;:655.8}"/>
</p:tagLst>
</file>

<file path=ppt/tags/tag5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2.xml><?xml version="1.0" encoding="utf-8"?>
<p:tagLst xmlns:p="http://schemas.openxmlformats.org/presentationml/2006/main">
  <p:tag name="KSO_WM_UNIT_PLACING_PICTURE_USER_VIEWPORT" val="{&quot;height&quot;:520,&quot;width&quot;:2400}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3.xml><?xml version="1.0" encoding="utf-8"?>
<p:tagLst xmlns:p="http://schemas.openxmlformats.org/presentationml/2006/main">
  <p:tag name="KSO_WM_UNIT_PLACING_PICTURE_USER_VIEWPORT" val="{&quot;height&quot;:520,&quot;width&quot;:2400}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78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79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81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82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83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84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8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1028</Words>
  <Application>WPS 演示</Application>
  <PresentationFormat>宽屏</PresentationFormat>
  <Paragraphs>106</Paragraphs>
  <Slides>9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31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41" baseType="lpstr">
      <vt:lpstr>Arial</vt:lpstr>
      <vt:lpstr>宋体</vt:lpstr>
      <vt:lpstr>Wingdings</vt:lpstr>
      <vt:lpstr>Wingdings</vt:lpstr>
      <vt:lpstr>微软雅黑</vt:lpstr>
      <vt:lpstr>思源黑体 Medium</vt:lpstr>
      <vt:lpstr>黑体</vt:lpstr>
      <vt:lpstr>思源黑体 CN Regular</vt:lpstr>
      <vt:lpstr>思源黑体 CN Light</vt:lpstr>
      <vt:lpstr>思源黑体 CN Bold</vt:lpstr>
      <vt:lpstr>思源黑体 CN Medium</vt:lpstr>
      <vt:lpstr>思源黑体 CN Heavy</vt:lpstr>
      <vt:lpstr>思源黑体 CN Normal</vt:lpstr>
      <vt:lpstr>KSOF28C8607A</vt:lpstr>
      <vt:lpstr>ksdb</vt:lpstr>
      <vt:lpstr>Arial Unicode MS</vt:lpstr>
      <vt:lpstr>Calibri</vt:lpstr>
      <vt:lpstr>KSOFBD28ECAF</vt:lpstr>
      <vt:lpstr>KSOFDDF4E7ED</vt:lpstr>
      <vt:lpstr>KSOFD723FC5D</vt:lpstr>
      <vt:lpstr>思源黑体 CN Bold</vt:lpstr>
      <vt:lpstr>思源黑体 CN Heavy</vt:lpstr>
      <vt:lpstr>思源黑体 CN Light</vt:lpstr>
      <vt:lpstr>思源黑体 CN Medium</vt:lpstr>
      <vt:lpstr>思源黑体 CN Normal</vt:lpstr>
      <vt:lpstr>思源黑体 CN Regular</vt:lpstr>
      <vt:lpstr>思源黑体 Medium</vt:lpstr>
      <vt:lpstr>方正宝黑体 简 Medium</vt:lpstr>
      <vt:lpstr>方正大黑体_GBK</vt:lpstr>
      <vt:lpstr>方正宝黑体 简 Light</vt:lpstr>
      <vt:lpstr>文道潮黑体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曾文龙</cp:lastModifiedBy>
  <cp:revision>254</cp:revision>
  <dcterms:created xsi:type="dcterms:W3CDTF">2019-06-19T02:08:00Z</dcterms:created>
  <dcterms:modified xsi:type="dcterms:W3CDTF">2026-03-12T12:59:29Z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2052-12.1.0.25225</vt:lpwstr>
  </property>
  <property fmtid="{D5CDD505-2E9C-101B-9397-08002B2CF9AE}" pid="3" name="ICV">
    <vt:lpwstr>027303FC4CEF4564B9338DBD10122448_13</vt:lpwstr>
  </property>
</Properties>
</file>