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1248" r:id="rId9"/>
    <p:sldId id="607" r:id="rId10"/>
    <p:sldId id="1235" r:id="rId11"/>
    <p:sldId id="1243" r:id="rId12"/>
    <p:sldId id="1249" r:id="rId13"/>
    <p:sldId id="614" r:id="rId14"/>
    <p:sldId id="1246" r:id="rId15"/>
    <p:sldId id="1244" r:id="rId16"/>
    <p:sldId id="1252" r:id="rId17"/>
    <p:sldId id="1245" r:id="rId18"/>
    <p:sldId id="1232" r:id="rId19"/>
    <p:sldId id="1253" r:id="rId20"/>
    <p:sldId id="102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84" userDrawn="1">
          <p15:clr>
            <a:srgbClr val="A4A3A4"/>
          </p15:clr>
        </p15:guide>
        <p15:guide id="3" pos="4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292"/>
        <p:guide pos="3884"/>
        <p:guide pos="49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771650"/>
            <a:ext cx="844740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两会前瞻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资金先行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4290" y="3983355"/>
            <a:ext cx="3497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投顾执业编号:A1120622050001</a:t>
            </a:r>
            <a:endParaRPr lang="zh-CN" altLang="en-US" sz="1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基金从业编号：A20211117003798 </a:t>
            </a:r>
            <a:endParaRPr lang="zh-CN" altLang="en-US" sz="1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商业航天周线金叉启动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34250" y="1501140"/>
            <a:ext cx="4151630" cy="3780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892175"/>
            <a:ext cx="4810125" cy="513651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97880" y="1207770"/>
            <a:ext cx="4585970" cy="76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2091055"/>
            <a:ext cx="4658360" cy="35394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97550" y="5793740"/>
            <a:ext cx="4617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商业航天去年两会议题</a:t>
            </a:r>
            <a:r>
              <a:rPr lang="en-US" altLang="zh-CN"/>
              <a:t>+</a:t>
            </a:r>
            <a:r>
              <a:rPr lang="zh-CN" altLang="en-US"/>
              <a:t>周线金叉</a:t>
            </a:r>
            <a:r>
              <a:rPr lang="en-US" altLang="zh-CN"/>
              <a:t>+B</a:t>
            </a:r>
            <a:r>
              <a:rPr lang="zh-CN" altLang="en-US"/>
              <a:t>点启动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190" y="5928995"/>
            <a:ext cx="10699115" cy="473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sym typeface="+mn-ea"/>
              </a:rPr>
              <a:t>近期大盘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B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sym typeface="+mn-ea"/>
              </a:rPr>
              <a:t>点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sym typeface="+mn-ea"/>
              </a:rPr>
              <a:t>短线上攻拐头向上，适合涨停复制模式，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sym typeface="+mn-ea"/>
              </a:rPr>
              <a:t>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26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sym typeface="+mn-ea"/>
              </a:rPr>
              <a:t>日智能电网留意震荡分化低吸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47955"/>
            <a:ext cx="6000750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涨停棱镜风口浪尖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T+3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选股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930910"/>
            <a:ext cx="5916295" cy="4944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870" y="930910"/>
            <a:ext cx="4806950" cy="47390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195070"/>
            <a:ext cx="10590530" cy="4086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15" y="1059815"/>
            <a:ext cx="5034915" cy="48977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15" y="1059815"/>
            <a:ext cx="6412865" cy="50469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505" y="5875655"/>
            <a:ext cx="1149032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110" y="987425"/>
            <a:ext cx="10432415" cy="417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334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505" y="5875655"/>
            <a:ext cx="1149032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买卖点策略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110" y="987425"/>
            <a:ext cx="10432415" cy="417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0370" y="1170305"/>
            <a:ext cx="8558530" cy="4993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热点纵览抓资金异动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趋势不改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新老切换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96355" y="5353050"/>
            <a:ext cx="5716270" cy="846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8880" y="5511165"/>
            <a:ext cx="9264650" cy="925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325" y="833120"/>
            <a:ext cx="9006205" cy="4899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7645" y="5811520"/>
            <a:ext cx="9108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两大指数趋势向上，流动资金翻红，今日交投活跃再次突破</a:t>
            </a:r>
            <a:r>
              <a:rPr lang="en-US" altLang="zh-CN"/>
              <a:t>3</a:t>
            </a:r>
            <a:r>
              <a:rPr lang="zh-CN" altLang="en-US"/>
              <a:t>万亿，权重强于题材</a:t>
            </a:r>
            <a:endParaRPr lang="zh-CN" altLang="en-US"/>
          </a:p>
          <a:p>
            <a:r>
              <a:rPr lang="zh-CN" altLang="en-US"/>
              <a:t>上证指数熊线上移迎来最大机会，平均股价死叉震荡回调，操作上顺势持股低吸。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中东地缘刺激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4060" y="1020445"/>
            <a:ext cx="3540125" cy="560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）油气：美以袭击伊朗，霍尔木兹海峡被关闭，原油价格大涨。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）甲醇、碳酸锶：美以袭击伊朗，伊朗出口占比较高的甲醇、碳酸锶等产品受到市场关注。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）军工：美国和以色列袭击伊朗，美军方预计将对伊朗进行为期多天的行动；伊朗称，正准备毁灭性报复行动。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）无人机：伊朗启动大规模无人机进攻行动，以色列、阿联酋、科威特、卡塔尔、阿联酋、沙特等均受到无人机攻击。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963295"/>
            <a:ext cx="7527290" cy="5353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两会前瞻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0235" y="5770245"/>
            <a:ext cx="11581765" cy="582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6525" y="1072515"/>
            <a:ext cx="4083050" cy="4563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72515"/>
            <a:ext cx="7277100" cy="3547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3715" y="4864735"/>
            <a:ext cx="63480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密切关注</a:t>
            </a:r>
            <a:r>
              <a:rPr lang="en-US" altLang="zh-CN"/>
              <a:t> 3 </a:t>
            </a:r>
            <a:r>
              <a:rPr lang="zh-CN" altLang="en-US"/>
              <a:t>月</a:t>
            </a:r>
            <a:r>
              <a:rPr lang="en-US" altLang="zh-CN"/>
              <a:t> 5 </a:t>
            </a:r>
            <a:r>
              <a:rPr lang="zh-CN" altLang="en-US"/>
              <a:t>日工作报告中的</a:t>
            </a:r>
            <a:r>
              <a:rPr lang="en-US" altLang="zh-CN"/>
              <a:t>“</a:t>
            </a:r>
            <a:r>
              <a:rPr lang="zh-CN" altLang="en-US"/>
              <a:t>新名词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历史经验（如低空经济、深海科技）表明，新提法往往能点燃短期情绪。此外，商业航天（连续写入报告）和军工（军费预算）也具备反复活跃的预期差，可以重点留意两会是否有预期</a:t>
            </a:r>
            <a:r>
              <a:rPr lang="en-US" altLang="zh-CN"/>
              <a:t>+</a:t>
            </a:r>
            <a:r>
              <a:rPr lang="zh-CN" altLang="en-US"/>
              <a:t>资金是否有认可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663190"/>
            <a:ext cx="9072245" cy="100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节后回来资金集中流入有色、军工、光通信等主题走出趋势行情，而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应用端、大消费资金呈现流出状态且破位下行，说明新一轮风格转换的行情已到来，从科技、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方向转制造、资源端！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资金先行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991870"/>
            <a:ext cx="7834630" cy="46139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85810" y="1321435"/>
            <a:ext cx="3201035" cy="361569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重资产硬资产：矿业、有色、机床；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基础设施：电力、电网、半导体；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物流与物理生活：船舶、交运；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传统能源：石油、煤炭；等。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可留意相关行业</a:t>
            </a:r>
            <a:r>
              <a:rPr lang="en-US" altLang="zh-CN">
                <a:sym typeface="+mn-ea"/>
              </a:rPr>
              <a:t>ETF</a:t>
            </a:r>
            <a:endParaRPr lang="en-US" altLang="zh-CN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0855" y="5786755"/>
            <a:ext cx="11349990" cy="607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从涨停棱镜来看，反复上榜且</a:t>
            </a:r>
            <a:r>
              <a:rPr lang="en-US" altLang="zh-CN" sz="1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日资金流入靠前的主题有光通信、有色、智能电网和航天。</a:t>
            </a:r>
            <a:endParaRPr lang="zh-CN" altLang="en-US" sz="1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主线热点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--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涨价线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863600"/>
            <a:ext cx="9234170" cy="4340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80" y="3204845"/>
            <a:ext cx="5092700" cy="2171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WPS 演示</Application>
  <PresentationFormat>宽屏</PresentationFormat>
  <Paragraphs>108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方正宝黑体 简 Medium</vt:lpstr>
      <vt:lpstr>汉仪雅酷黑简</vt:lpstr>
      <vt:lpstr>Arial Unicode MS</vt:lpstr>
      <vt:lpstr>Calibri</vt:lpstr>
      <vt:lpstr>Segoe Print</vt:lpstr>
      <vt:lpstr>Noto Sans S Chinese Medium</vt:lpstr>
      <vt:lpstr>思源黑体 CN Light</vt:lpstr>
      <vt:lpstr>思源黑体 CN Medium</vt:lpstr>
      <vt:lpstr>思源黑体 CN Normal</vt:lpstr>
      <vt:lpstr>汉仪雅酷黑简</vt:lpstr>
      <vt:lpstr>方正大黑体_GBK</vt:lpstr>
      <vt:lpstr>方正宝黑体 简 Light</vt:lpstr>
      <vt:lpstr>Saturday Sans Regular</vt:lpstr>
      <vt:lpstr>Kata Black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999</cp:revision>
  <dcterms:created xsi:type="dcterms:W3CDTF">2019-06-19T02:08:00Z</dcterms:created>
  <dcterms:modified xsi:type="dcterms:W3CDTF">2026-03-02T10:36:39Z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98B0645011BC43B0BFB9BFC8374894E3</vt:lpwstr>
  </property>
</Properties>
</file>