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24"/>
  </p:notesMasterIdLst>
  <p:sldIdLst>
    <p:sldId id="280" r:id="rId5"/>
    <p:sldId id="383" r:id="rId6"/>
    <p:sldId id="266" r:id="rId7"/>
    <p:sldId id="267" r:id="rId8"/>
    <p:sldId id="269" r:id="rId9"/>
    <p:sldId id="420" r:id="rId10"/>
    <p:sldId id="522" r:id="rId11"/>
    <p:sldId id="463" r:id="rId12"/>
    <p:sldId id="428" r:id="rId13"/>
    <p:sldId id="523" r:id="rId14"/>
    <p:sldId id="539" r:id="rId15"/>
    <p:sldId id="547" r:id="rId16"/>
    <p:sldId id="421" r:id="rId17"/>
    <p:sldId id="533" r:id="rId18"/>
    <p:sldId id="548" r:id="rId19"/>
    <p:sldId id="549" r:id="rId20"/>
    <p:sldId id="550" r:id="rId21"/>
    <p:sldId id="504" r:id="rId22"/>
    <p:sldId id="27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90"/>
      </p:cViewPr>
      <p:guideLst>
        <p:guide orient="horz" pos="211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.png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2" name="图片 1" descr="//192.168.10.86/素材/营销策划/7.课程/炒股进阶班课程项目/2024年/2024年6月/1920_1080.png1920_108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440170"/>
            <a:ext cx="12192000" cy="409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经传多赢资深顾问：王延龙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投顾执业编号：A1120615060002；基金从业编号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:A20250703000353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ctr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风险提示：观点基于软件数据和理论模型分析，仅供参考，不构成投资建议，股市有风险，投资需谨慎。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  <a:p>
            <a:pPr algn="ctr"/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424930"/>
            <a:ext cx="12192000" cy="398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经传多赢资深顾问：王延龙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投顾执业编号：A1120615060002；基金从业编号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:A20250703000353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ctr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风险提示：观点基于软件数据和理论模型分析，仅供参考，不构成投资建议，股市有风险，投资需谨慎。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  <a:p>
            <a:pPr algn="ctr"/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4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5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7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8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39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40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41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5.xml"/><Relationship Id="rId2" Type="http://schemas.openxmlformats.org/officeDocument/2006/relationships/image" Target="../media/image9.png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8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1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04140" y="133350"/>
            <a:ext cx="1219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4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报告前十天潜伏</a:t>
            </a:r>
            <a:endParaRPr lang="zh-CN" sz="24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4620" y="960120"/>
            <a:ext cx="9969230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04140" y="133350"/>
            <a:ext cx="1219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400">
                <a:solidFill>
                  <a:schemeClr val="bg1"/>
                </a:solidFill>
                <a:sym typeface="+mn-ea"/>
              </a:rPr>
              <a:t>业绩兑现收益率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+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预告炒市场幅度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=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高潜伏预期</a:t>
            </a:r>
            <a:endParaRPr lang="zh-CN" altLang="en-US" sz="24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2040" y="796925"/>
            <a:ext cx="5384800" cy="54533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04140" y="133350"/>
            <a:ext cx="1219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400">
                <a:solidFill>
                  <a:schemeClr val="bg1"/>
                </a:solidFill>
                <a:sym typeface="+mn-ea"/>
              </a:rPr>
              <a:t>策略选择</a:t>
            </a:r>
            <a:endParaRPr lang="zh-CN" sz="24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250" y="878205"/>
            <a:ext cx="9969230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4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2469515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两会想法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5080" y="931545"/>
            <a:ext cx="9969230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225" y="897890"/>
            <a:ext cx="9969230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王延龙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512185"/>
            <a:ext cx="3374390" cy="538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投顾执业编号:A1120615060002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基金从业编号:A20250703000353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44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多年行业从业经验，擅长把握市场节奏和筹码理论，以及热点跟踪及板块分析和龙头晋级、淘汰、卡位等细节判断。推崇趋势跟踪论，主张躲避风险为第一，获取利润是第二。是盈利模式《钝化转势法》、《分金弱转强》、《一眼看高点》等创始人。对投资者心理的操作过程解剖，深受广大股民用户的认可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16760" y="1753870"/>
            <a:ext cx="6845300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年报炒作</a:t>
            </a:r>
            <a:r>
              <a:rPr lang="en-US" alt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4</a:t>
            </a:r>
            <a:endParaRPr lang="en-US" altLang="zh-CN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15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 descr="wa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56880" y="617220"/>
            <a:ext cx="3632200" cy="57232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108140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196596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2850515"/>
            <a:ext cx="6927850" cy="714375"/>
          </a:xfrm>
          <a:prstGeom prst="rect">
            <a:avLst/>
          </a:prstGeom>
        </p:spPr>
      </p:pic>
      <p:pic>
        <p:nvPicPr>
          <p:cNvPr id="38" name="图片 37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373507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78705" y="86423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大盘分析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149725" y="78105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86225" y="254762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6225" y="166433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86225" y="345249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0 4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78705" y="174752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年报炒作正当时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69180" y="2931160"/>
            <a:ext cx="53403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年报潜伏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78705" y="353568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两会想法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大盘分析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66040" y="94615"/>
            <a:ext cx="1219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兑现担忧</a:t>
            </a:r>
            <a:r>
              <a:rPr lang="en-US" altLang="zh-CN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——</a:t>
            </a:r>
            <a:r>
              <a:rPr lang="zh-CN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流动资金顶背离下的</a:t>
            </a:r>
            <a:r>
              <a:rPr lang="en-US" altLang="zh-CN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s</a:t>
            </a:r>
            <a:r>
              <a:rPr lang="zh-CN" altLang="en-US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点</a:t>
            </a:r>
            <a:endParaRPr lang="zh-CN" altLang="en-US" sz="3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" y="812800"/>
            <a:ext cx="9998071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76655" y="2640330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年报炒作正当时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业绩炒作正当时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06675" y="2493010"/>
            <a:ext cx="528193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2026 </a:t>
            </a:r>
            <a:r>
              <a:rPr lang="zh-CN" altLang="en-US"/>
              <a:t>一月年报预告。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2026 4</a:t>
            </a:r>
            <a:r>
              <a:rPr lang="zh-CN" altLang="en-US"/>
              <a:t>月年报</a:t>
            </a:r>
            <a:r>
              <a:rPr lang="en-US" altLang="zh-CN"/>
              <a:t>+</a:t>
            </a:r>
            <a:r>
              <a:rPr lang="zh-CN" altLang="en-US"/>
              <a:t>一季报披露。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时间差。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戴维斯双击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8790" y="4413250"/>
            <a:ext cx="673036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市场大跌是对戴维斯双击个股最好的馈赠。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我经历过</a:t>
            </a:r>
            <a:r>
              <a:rPr lang="en-US" altLang="zh-CN" sz="1600"/>
              <a:t>N</a:t>
            </a:r>
            <a:r>
              <a:rPr lang="zh-CN" altLang="en-US" sz="1600"/>
              <a:t>多次戴维斯双击。</a:t>
            </a:r>
            <a:endParaRPr lang="zh-CN" altLang="en-US" sz="1600"/>
          </a:p>
          <a:p>
            <a:r>
              <a:rPr lang="zh-CN" altLang="en-US" sz="1600"/>
              <a:t>记忆最深刻。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戴维斯双击个股会有波动。</a:t>
            </a:r>
            <a:endParaRPr lang="zh-CN" altLang="en-US" sz="1600"/>
          </a:p>
          <a:p>
            <a:r>
              <a:rPr lang="zh-CN" altLang="en-US" sz="1600"/>
              <a:t>不是一成不变。</a:t>
            </a:r>
            <a:endParaRPr lang="zh-CN" altLang="en-US" sz="1600"/>
          </a:p>
          <a:p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9420" y="1009650"/>
            <a:ext cx="5147945" cy="52901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8790" y="1009650"/>
            <a:ext cx="6068060" cy="33534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股价（P） = 每股收益（EPS） × 市盈率（P/E）​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假设你投资一家公司：</a:t>
            </a:r>
            <a:endParaRPr lang="zh-CN" altLang="en-US" sz="1400"/>
          </a:p>
          <a:p>
            <a:r>
              <a:rPr lang="zh-CN" altLang="en-US" sz="1400"/>
              <a:t>初始状态​：EPS = 1元，P/E = 10倍，</a:t>
            </a:r>
            <a:endParaRPr lang="zh-CN" altLang="en-US" sz="1400"/>
          </a:p>
          <a:p>
            <a:r>
              <a:rPr lang="zh-CN" altLang="en-US" sz="1400"/>
              <a:t>那么股价 = 1 × 10 = ​10元。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发生戴维斯双击​：</a:t>
            </a:r>
            <a:endParaRPr lang="zh-CN" altLang="en-US" sz="1400"/>
          </a:p>
          <a:p>
            <a:r>
              <a:rPr lang="zh-CN" altLang="en-US" sz="1400"/>
              <a:t>1.盈利提升​：公司业绩大好，EPS增长了100%，达到 ​2元。</a:t>
            </a:r>
            <a:endParaRPr lang="zh-CN" altLang="en-US" sz="1400"/>
          </a:p>
          <a:p>
            <a:r>
              <a:rPr lang="zh-CN" altLang="en-US" sz="1400"/>
              <a:t>2.估值提升​：市场情绪乐观，P/E从10倍提升到20倍。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最终状态​：股价 = 2元 × 20 = ​40元。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你的投资收益不是简单的（100%盈利增长 + 100%估值提升）= 200%，而是 ​​（1+100%）× （1+100%） - 1 = 300%​​！这就是乘数效应的魔力。</a:t>
            </a:r>
            <a:endParaRPr lang="zh-CN" altLang="en-US" sz="1600"/>
          </a:p>
          <a:p>
            <a:endParaRPr lang="zh-CN" altLang="en-US" sz="1600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年报潜伏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WPS 演示</Application>
  <PresentationFormat>宽屏</PresentationFormat>
  <Paragraphs>87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Wingdings</vt:lpstr>
      <vt:lpstr>优设标题黑</vt:lpstr>
      <vt:lpstr>微软雅黑 Light</vt:lpstr>
      <vt:lpstr>思源黑体 CN Medium</vt:lpstr>
      <vt:lpstr>思源黑体 CN Normal</vt:lpstr>
      <vt:lpstr>思源黑体 CN Light</vt:lpstr>
      <vt:lpstr>思源黑体 CN Bold</vt:lpstr>
      <vt:lpstr>思源黑体 CN Regular</vt:lpstr>
      <vt:lpstr>Impact</vt:lpstr>
      <vt:lpstr>Arial Unicode MS</vt:lpstr>
      <vt:lpstr>Calibri</vt:lpstr>
      <vt:lpstr>Lucida Sans Unicode</vt:lpstr>
      <vt:lpstr>黑体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武</cp:lastModifiedBy>
  <cp:revision>325</cp:revision>
  <dcterms:created xsi:type="dcterms:W3CDTF">2019-06-19T02:08:00Z</dcterms:created>
  <dcterms:modified xsi:type="dcterms:W3CDTF">2026-03-15T10:53:47Z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244ACA2EB60840989A6E7AD0DF89266E</vt:lpwstr>
  </property>
</Properties>
</file>