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7"/>
  </p:handoutMasterIdLst>
  <p:sldIdLst>
    <p:sldId id="868" r:id="rId3"/>
    <p:sldId id="1543" r:id="rId5"/>
    <p:sldId id="1549" r:id="rId6"/>
    <p:sldId id="1550" r:id="rId7"/>
    <p:sldId id="1551" r:id="rId8"/>
    <p:sldId id="1552" r:id="rId9"/>
    <p:sldId id="1553" r:id="rId10"/>
    <p:sldId id="1532" r:id="rId11"/>
    <p:sldId id="1548" r:id="rId12"/>
    <p:sldId id="1554" r:id="rId13"/>
    <p:sldId id="1547" r:id="rId14"/>
    <p:sldId id="1331" r:id="rId15"/>
    <p:sldId id="1332" r:id="rId16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顶级游资" id="{0FAB2159-73A3-4A3D-BF11-FAB3EBC96C18}">
          <p14:sldIdLst>
            <p14:sldId id="1543"/>
            <p14:sldId id="1549"/>
            <p14:sldId id="1550"/>
            <p14:sldId id="1551"/>
            <p14:sldId id="1552"/>
          </p14:sldIdLst>
        </p14:section>
        <p14:section name="一线游资" id="{D8B0A2C5-1F55-4F56-9B21-CF550DA541C3}">
          <p14:sldIdLst>
            <p14:sldId id="1532"/>
            <p14:sldId id="1548"/>
            <p14:sldId id="1554"/>
            <p14:sldId id="1547"/>
            <p14:sldId id="1553"/>
          </p14:sldIdLst>
        </p14:section>
        <p14:section name="无标题节" id="{5F52EC0A-C796-4C5F-8D81-8C50DD54411E}">
          <p14:sldIdLst>
            <p14:sldId id="1331"/>
            <p14:sldId id="1332"/>
          </p14:sldIdLst>
        </p14:section>
      </p14:sectionLst>
    </p:ext>
    <p:ext uri="{EFAFB233-063F-42B5-8137-9DF3F51BA10A}">
      <p15:sldGuideLst xmlns:p15="http://schemas.microsoft.com/office/powerpoint/2012/main">
        <p15:guide id="1" pos="6977" userDrawn="1">
          <p15:clr>
            <a:srgbClr val="A4A3A4"/>
          </p15:clr>
        </p15:guide>
        <p15:guide id="4" pos="650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  <p:cmAuthor id="2" name="Administrat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452"/>
    <a:srgbClr val="FFFA9D"/>
    <a:srgbClr val="FFFFFF"/>
    <a:srgbClr val="ED000E"/>
    <a:srgbClr val="4E83FA"/>
    <a:srgbClr val="FF4E00"/>
    <a:srgbClr val="FF7900"/>
    <a:srgbClr val="0089CF"/>
    <a:srgbClr val="F31BF3"/>
    <a:srgbClr val="8ED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1436" autoAdjust="0"/>
  </p:normalViewPr>
  <p:slideViewPr>
    <p:cSldViewPr snapToGrid="0" showGuides="1">
      <p:cViewPr varScale="1">
        <p:scale>
          <a:sx n="97" d="100"/>
          <a:sy n="97" d="100"/>
        </p:scale>
        <p:origin x="516" y="90"/>
      </p:cViewPr>
      <p:guideLst>
        <p:guide pos="6977"/>
        <p:guide pos="650"/>
        <p:guide orient="horz"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tags" Target="tags/tag30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3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\Users\Administrator\Desktop\图片2.png图片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239713" y="271780"/>
            <a:ext cx="11739880" cy="6456680"/>
          </a:xfrm>
          <a:prstGeom prst="rect">
            <a:avLst/>
          </a:prstGeom>
        </p:spPr>
      </p:pic>
      <p:pic>
        <p:nvPicPr>
          <p:cNvPr id="2" name="图片 1" descr="C:\Users\Administrator\Desktop\背景.png背景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标签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  <p:sp>
        <p:nvSpPr>
          <p:cNvPr id="9" name="圆角矩形 8"/>
          <p:cNvSpPr/>
          <p:nvPr userDrawn="1"/>
        </p:nvSpPr>
        <p:spPr>
          <a:xfrm>
            <a:off x="0" y="737870"/>
            <a:ext cx="12193200" cy="61207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>
            <p:custDataLst>
              <p:tags r:id="rId6"/>
            </p:custDataLst>
          </p:nvPr>
        </p:nvSpPr>
        <p:spPr>
          <a:xfrm>
            <a:off x="1270" y="6597650"/>
            <a:ext cx="1219073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经传多赢资深投顾：罗雪奎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(A1120616080001)观点基于软件数据和理论模型分析，仅供参考，不构成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投资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建议，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市场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有风险，投资需谨慎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！</a:t>
            </a:r>
            <a:endParaRPr lang="zh-CN" altLang="en-US" sz="1100">
              <a:solidFill>
                <a:srgbClr val="9D9C97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  <a:endParaRPr lang="zh-CN" altLang="en-US" sz="10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290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787435" y="-750208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5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2.png"/><Relationship Id="rId23" Type="http://schemas.openxmlformats.org/officeDocument/2006/relationships/notesSlide" Target="../notesSlides/notesSlide1.xml"/><Relationship Id="rId22" Type="http://schemas.openxmlformats.org/officeDocument/2006/relationships/slideLayout" Target="../slideLayouts/slideLayout1.xml"/><Relationship Id="rId21" Type="http://schemas.openxmlformats.org/officeDocument/2006/relationships/tags" Target="../tags/tag23.xml"/><Relationship Id="rId20" Type="http://schemas.openxmlformats.org/officeDocument/2006/relationships/tags" Target="../tags/tag22.xml"/><Relationship Id="rId2" Type="http://schemas.openxmlformats.org/officeDocument/2006/relationships/image" Target="../media/image5.png"/><Relationship Id="rId19" Type="http://schemas.openxmlformats.org/officeDocument/2006/relationships/tags" Target="../tags/tag21.xml"/><Relationship Id="rId18" Type="http://schemas.openxmlformats.org/officeDocument/2006/relationships/tags" Target="../tags/tag20.xml"/><Relationship Id="rId17" Type="http://schemas.openxmlformats.org/officeDocument/2006/relationships/tags" Target="../tags/tag19.xml"/><Relationship Id="rId16" Type="http://schemas.openxmlformats.org/officeDocument/2006/relationships/tags" Target="../tags/tag18.xml"/><Relationship Id="rId15" Type="http://schemas.openxmlformats.org/officeDocument/2006/relationships/tags" Target="../tags/tag17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1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image" Target="../media/image20.png"/><Relationship Id="rId3" Type="http://schemas.openxmlformats.org/officeDocument/2006/relationships/tags" Target="../tags/tag27.xml"/><Relationship Id="rId2" Type="http://schemas.openxmlformats.org/officeDocument/2006/relationships/image" Target="../media/image19.png"/><Relationship Id="rId1" Type="http://schemas.openxmlformats.org/officeDocument/2006/relationships/tags" Target="../tags/tag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实盘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阿里巴巴和七个小矮人" panose="0000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55043" y="1425594"/>
            <a:ext cx="8081914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涨停复盘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4146550"/>
            <a:ext cx="4508844" cy="403730"/>
            <a:chOff x="3498844" y="5502275"/>
            <a:chExt cx="4508844" cy="403730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4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5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6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陈定柱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36" name="矩形 35"/>
            <p:cNvSpPr/>
            <p:nvPr>
              <p:custDataLst>
                <p:tags r:id="rId7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8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9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grpSp>
        <p:nvGrpSpPr>
          <p:cNvPr id="19" name="组合 18"/>
          <p:cNvGrpSpPr/>
          <p:nvPr>
            <p:custDataLst>
              <p:tags r:id="rId10"/>
            </p:custDataLst>
          </p:nvPr>
        </p:nvGrpSpPr>
        <p:grpSpPr>
          <a:xfrm>
            <a:off x="3913621" y="4630788"/>
            <a:ext cx="4455684" cy="715184"/>
            <a:chOff x="3921876" y="4367898"/>
            <a:chExt cx="4455684" cy="715184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4710390" y="4372334"/>
              <a:ext cx="3667170" cy="364135"/>
              <a:chOff x="7093" y="6626"/>
              <a:chExt cx="6446" cy="638"/>
            </a:xfrm>
          </p:grpSpPr>
          <p:sp>
            <p:nvSpPr>
              <p:cNvPr id="21" name="矩形 20"/>
              <p:cNvSpPr/>
              <p:nvPr>
                <p:custDataLst>
                  <p:tags r:id="rId11"/>
                </p:custDataLst>
              </p:nvPr>
            </p:nvSpPr>
            <p:spPr>
              <a:xfrm>
                <a:off x="7093" y="6626"/>
                <a:ext cx="6446" cy="53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35" name="矩形 34"/>
              <p:cNvSpPr/>
              <p:nvPr>
                <p:custDataLst>
                  <p:tags r:id="rId12"/>
                </p:custDataLst>
              </p:nvPr>
            </p:nvSpPr>
            <p:spPr>
              <a:xfrm>
                <a:off x="7105" y="6626"/>
                <a:ext cx="1965" cy="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39" name="文本框 38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7223" y="6665"/>
                <a:ext cx="1809" cy="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400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投资顾问</a:t>
                </a:r>
                <a:endPara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40" name="文本框 39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9159" y="6643"/>
                <a:ext cx="4318" cy="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dist"/>
                <a:r>
                  <a:rPr lang="en-US" altLang="zh-CN" sz="1600" dirty="0">
                    <a:solidFill>
                      <a:schemeClr val="bg1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A1120621060007</a:t>
                </a:r>
                <a:endParaRPr lang="en-US" altLang="zh-CN" sz="1600" dirty="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</p:grpSp>
        <p:grpSp>
          <p:nvGrpSpPr>
            <p:cNvPr id="41" name="组合 40"/>
            <p:cNvGrpSpPr/>
            <p:nvPr userDrawn="1"/>
          </p:nvGrpSpPr>
          <p:grpSpPr>
            <a:xfrm>
              <a:off x="3921876" y="4367898"/>
              <a:ext cx="664210" cy="677545"/>
              <a:chOff x="4241086" y="4896577"/>
              <a:chExt cx="1029434" cy="356550"/>
            </a:xfrm>
          </p:grpSpPr>
          <p:sp>
            <p:nvSpPr>
              <p:cNvPr id="42" name="矩形 41"/>
              <p:cNvSpPr/>
              <p:nvPr>
                <p:custDataLst>
                  <p:tags r:id="rId15"/>
                </p:custDataLst>
              </p:nvPr>
            </p:nvSpPr>
            <p:spPr>
              <a:xfrm>
                <a:off x="4241086" y="4896577"/>
                <a:ext cx="1029434" cy="3565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3" name="文本框 42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4287342" y="4923644"/>
                <a:ext cx="936923" cy="307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zh-CN" altLang="en-US" sz="1600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  <a:endParaRPr lang="zh-CN" altLang="en-US" sz="16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</p:grpSp>
        <p:grpSp>
          <p:nvGrpSpPr>
            <p:cNvPr id="44" name="组合 43"/>
            <p:cNvGrpSpPr/>
            <p:nvPr userDrawn="1"/>
          </p:nvGrpSpPr>
          <p:grpSpPr>
            <a:xfrm>
              <a:off x="4710390" y="4736070"/>
              <a:ext cx="3667170" cy="347012"/>
              <a:chOff x="7093" y="6626"/>
              <a:chExt cx="6446" cy="608"/>
            </a:xfrm>
          </p:grpSpPr>
          <p:sp>
            <p:nvSpPr>
              <p:cNvPr id="45" name="矩形 44"/>
              <p:cNvSpPr/>
              <p:nvPr>
                <p:custDataLst>
                  <p:tags r:id="rId17"/>
                </p:custDataLst>
              </p:nvPr>
            </p:nvSpPr>
            <p:spPr>
              <a:xfrm>
                <a:off x="7093" y="6626"/>
                <a:ext cx="6446" cy="53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46" name="矩形 45"/>
              <p:cNvSpPr/>
              <p:nvPr>
                <p:custDataLst>
                  <p:tags r:id="rId18"/>
                </p:custDataLst>
              </p:nvPr>
            </p:nvSpPr>
            <p:spPr>
              <a:xfrm>
                <a:off x="7105" y="6626"/>
                <a:ext cx="1965" cy="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47" name="文本框 46"/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7223" y="6665"/>
                <a:ext cx="1809" cy="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400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基金从业</a:t>
                </a:r>
                <a:endPara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48" name="文本框 47"/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9159" y="6643"/>
                <a:ext cx="4318" cy="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dist"/>
                <a:r>
                  <a:rPr lang="en-US" altLang="zh-CN" sz="1600" dirty="0">
                    <a:solidFill>
                      <a:schemeClr val="bg1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  <a:sym typeface="+mn-ea"/>
                  </a:rPr>
                  <a:t>A</a:t>
                </a:r>
                <a:r>
                  <a:rPr lang="en-US" altLang="zh-CN" sz="1600" dirty="0">
                    <a:solidFill>
                      <a:srgbClr val="FFFFFF"/>
                    </a:solidFill>
                    <a:latin typeface="+mn-ea"/>
                  </a:rPr>
                  <a:t>20250623005303</a:t>
                </a:r>
                <a:endParaRPr lang="en-US" altLang="zh-CN" sz="1600" dirty="0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</p:grpSp>
    </p:spTree>
    <p:custDataLst>
      <p:tags r:id="rId2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    </a:t>
            </a:r>
            <a:r>
              <a:rPr dirty="0"/>
              <a:t>陕西黑猫</a:t>
            </a:r>
            <a:endParaRPr lang="en-US" altLang="zh-CN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2625" y="1637030"/>
            <a:ext cx="6481445" cy="472313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    </a:t>
            </a:r>
            <a:r>
              <a:rPr dirty="0"/>
              <a:t>吉鑫科技</a:t>
            </a:r>
            <a:endParaRPr lang="en-US" altLang="zh-CN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35985" y="1662430"/>
            <a:ext cx="5507990" cy="460438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宁波桑田路</a:t>
            </a:r>
            <a:endParaRPr dirty="0"/>
          </a:p>
        </p:txBody>
      </p:sp>
      <p:sp>
        <p:nvSpPr>
          <p:cNvPr id="9" name="文本占位符 5"/>
          <p:cNvSpPr/>
          <p:nvPr>
            <p:custDataLst>
              <p:tags r:id="rId1"/>
            </p:custDataLst>
          </p:nvPr>
        </p:nvSpPr>
        <p:spPr>
          <a:xfrm>
            <a:off x="982345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来伊份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6" name="文本占位符 5"/>
          <p:cNvSpPr/>
          <p:nvPr>
            <p:custDataLst>
              <p:tags r:id="rId2"/>
            </p:custDataLst>
          </p:nvPr>
        </p:nvSpPr>
        <p:spPr>
          <a:xfrm>
            <a:off x="6410960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神剑股份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585" y="1578610"/>
            <a:ext cx="4971415" cy="41459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840" y="1578610"/>
            <a:ext cx="5067300" cy="41452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我司所有工作人员均不允许推荐股票、不允许承诺收益、不允许代客理财、不允许合作分成、不允许私下收款，如您发现有任何违规行为，请立即拨打400-9088-988向我们举报！</a:t>
            </a:r>
            <a:endParaRPr lang="zh-CN" altLang="en-US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    </a:t>
            </a:r>
            <a:r>
              <a:rPr dirty="0"/>
              <a:t>中油资本</a:t>
            </a:r>
            <a:endParaRPr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99460" y="1668780"/>
            <a:ext cx="5737860" cy="47701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      </a:t>
            </a:r>
            <a:r>
              <a:rPr dirty="0"/>
              <a:t>珈伟新能</a:t>
            </a:r>
            <a:endParaRPr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50260" y="1687195"/>
            <a:ext cx="5720715" cy="460184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          </a:t>
            </a:r>
            <a:r>
              <a:rPr dirty="0"/>
              <a:t>顺灏股份</a:t>
            </a:r>
            <a:endParaRPr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0300" y="1578610"/>
            <a:ext cx="5673725" cy="464883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        </a:t>
            </a:r>
            <a:r>
              <a:rPr dirty="0"/>
              <a:t>九安医疗</a:t>
            </a:r>
            <a:endParaRPr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51555" y="1696085"/>
            <a:ext cx="5732780" cy="45580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       </a:t>
            </a:r>
            <a:r>
              <a:rPr dirty="0"/>
              <a:t>金开新能</a:t>
            </a:r>
            <a:endParaRPr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685" y="1578610"/>
            <a:ext cx="6390640" cy="47434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     </a:t>
            </a:r>
            <a:r>
              <a:rPr dirty="0"/>
              <a:t>奥瑞德</a:t>
            </a:r>
            <a:endParaRPr lang="en-US" altLang="zh-CN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5520" y="1652270"/>
            <a:ext cx="5586095" cy="44926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    </a:t>
            </a:r>
            <a:r>
              <a:rPr dirty="0"/>
              <a:t>天壕能源</a:t>
            </a:r>
            <a:endParaRPr lang="en-US" altLang="zh-CN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54400" y="1578610"/>
            <a:ext cx="5582920" cy="469455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    </a:t>
            </a:r>
            <a:r>
              <a:rPr dirty="0"/>
              <a:t>美利云</a:t>
            </a:r>
            <a:endParaRPr lang="en-US" altLang="zh-CN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31845" y="1578610"/>
            <a:ext cx="6168390" cy="471424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DIAGRAM_VIRTUALLY_FRAME" val="{&quot;height&quot;:54.96551181102363,&quot;left&quot;:394.2091338582677,&quot;top&quot;:336.1789763779528,&quot;width&quot;:350.84125984251966}"/>
</p:tagLst>
</file>

<file path=ppt/tags/tag13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4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5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6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1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2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4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25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DOCER_TEMPLATE_OPEN_ONCE_MARK" val="1"/>
  <p:tag name="COMMONDATA" val="eyJoZGlkIjoiY2VjMWU5MTk5OGQyZDRjNDI5M2FkMjMzMDk5YzdjNmIifQ=="/>
  <p:tag name="commondata" val="eyJoZGlkIjoiMWQzNzk0NzIxMmRmN2I0NTcxNTczN2Y2ODJlMTE3YjE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421</Words>
  <Application>WPS 演示</Application>
  <PresentationFormat>宽屏</PresentationFormat>
  <Paragraphs>54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5" baseType="lpstr">
      <vt:lpstr>Arial</vt:lpstr>
      <vt:lpstr>宋体</vt:lpstr>
      <vt:lpstr>Wingdings</vt:lpstr>
      <vt:lpstr>Arial</vt:lpstr>
      <vt:lpstr>微软雅黑</vt:lpstr>
      <vt:lpstr>思源黑体 CN Normal</vt:lpstr>
      <vt:lpstr>黑体</vt:lpstr>
      <vt:lpstr>Wingdings</vt:lpstr>
      <vt:lpstr>Roboto</vt:lpstr>
      <vt:lpstr>汉仪旗黑-55简</vt:lpstr>
      <vt:lpstr>思源黑体 CN Medium</vt:lpstr>
      <vt:lpstr>Noto Sans S Chinese Bold</vt:lpstr>
      <vt:lpstr>思源黑体 CN Regular</vt:lpstr>
      <vt:lpstr>Noto Sans S Chinese Medium</vt:lpstr>
      <vt:lpstr>阿里巴巴和七个小矮人</vt:lpstr>
      <vt:lpstr>思源黑体 CN Heavy</vt:lpstr>
      <vt:lpstr>思源黑体 CN Light</vt:lpstr>
      <vt:lpstr>思源黑体 CN Bold</vt:lpstr>
      <vt:lpstr>Arial Unicode MS</vt:lpstr>
      <vt:lpstr>等线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1434</cp:revision>
  <dcterms:created xsi:type="dcterms:W3CDTF">2019-06-19T02:08:00Z</dcterms:created>
  <dcterms:modified xsi:type="dcterms:W3CDTF">2026-03-19T09:08:14Z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334B84A31B334A79A2FBCDF0D0C943E2_13</vt:lpwstr>
  </property>
</Properties>
</file>