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938" r:id="rId3"/>
    <p:sldId id="602" r:id="rId4"/>
    <p:sldId id="603" r:id="rId5"/>
    <p:sldId id="1205" r:id="rId6"/>
    <p:sldId id="894" r:id="rId8"/>
    <p:sldId id="1256" r:id="rId9"/>
    <p:sldId id="607" r:id="rId10"/>
    <p:sldId id="1260" r:id="rId11"/>
    <p:sldId id="1262" r:id="rId12"/>
    <p:sldId id="1263" r:id="rId13"/>
    <p:sldId id="614" r:id="rId14"/>
    <p:sldId id="1255" r:id="rId15"/>
    <p:sldId id="1232" r:id="rId16"/>
    <p:sldId id="1264" r:id="rId17"/>
    <p:sldId id="1265" r:id="rId18"/>
    <p:sldId id="1253" r:id="rId19"/>
    <p:sldId id="1244" r:id="rId20"/>
    <p:sldId id="1029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2" userDrawn="1">
          <p15:clr>
            <a:srgbClr val="A4A3A4"/>
          </p15:clr>
        </p15:guide>
        <p15:guide id="2" pos="3884" userDrawn="1">
          <p15:clr>
            <a:srgbClr val="A4A3A4"/>
          </p15:clr>
        </p15:guide>
        <p15:guide id="3" pos="49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255442523" name="婵&amp;HO" initials="婵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75"/>
    <a:srgbClr val="B34500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292"/>
        <p:guide pos="3884"/>
        <p:guide pos="494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53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.png"/><Relationship Id="rId7" Type="http://schemas.openxmlformats.org/officeDocument/2006/relationships/image" Target="../media/image4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22300" y="6431915"/>
            <a:ext cx="10888345" cy="442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经传多赢投资顾问: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何灶婵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，投顾执业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编号:A1120622050001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，基金从业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编号：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A20211117003798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风险提示:观点基于软件数据和理论模型分析，仅供参考，不构成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建议，股市有风险，投资需谨慎。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基金的过往业绩并不预示其未来表现，基金管理人管理的其他基金的业绩并不构成基金业绩表现的保证。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35.xml"/><Relationship Id="rId3" Type="http://schemas.openxmlformats.org/officeDocument/2006/relationships/image" Target="../media/image10.png"/><Relationship Id="rId2" Type="http://schemas.openxmlformats.org/officeDocument/2006/relationships/tags" Target="../tags/tag34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4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6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8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9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0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51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3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9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23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3730" y="1771650"/>
            <a:ext cx="8447405" cy="1434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主线风口</a:t>
            </a:r>
            <a:r>
              <a:rPr lang="en-US" alt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 </a:t>
            </a: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趋势交易</a:t>
            </a:r>
            <a:endParaRPr lang="zh-CN" altLang="en-US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何灶婵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:A1120622050001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5708015" cy="1228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资深投顾，金融专业出身，专注研究市场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余年。对大盘研判有独特自我见解。独创翻倍超跌战法、龙头回马枪，方法实用易懂，服务专业用心，深受用户朋友的喜欢。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1" name="图片 10" descr="132_1725773815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30" y="727710"/>
            <a:ext cx="393763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4105" y="5788660"/>
            <a:ext cx="10633075" cy="617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2475" y="196850"/>
            <a:ext cx="6000750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宽基优选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7690" y="5920740"/>
            <a:ext cx="11624945" cy="484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根据市场各大指数调整幅度来看，北证</a:t>
            </a:r>
            <a:r>
              <a:rPr lang="en-US" altLang="zh-CN" b="1">
                <a:solidFill>
                  <a:srgbClr val="FF0000"/>
                </a:solidFill>
              </a:rPr>
              <a:t>50</a:t>
            </a:r>
            <a:r>
              <a:rPr lang="zh-CN" altLang="en-US" b="1">
                <a:solidFill>
                  <a:srgbClr val="FF0000"/>
                </a:solidFill>
              </a:rPr>
              <a:t>和科创板调整相对到位，可结合海洋状态判断波段低点进场和高点离场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5205" y="1390650"/>
            <a:ext cx="9603105" cy="35293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325" y="847090"/>
            <a:ext cx="8867140" cy="50736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285" y="847090"/>
            <a:ext cx="2763520" cy="5000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06855" y="2926715"/>
            <a:ext cx="95123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选股策略</a:t>
            </a:r>
            <a:endParaRPr lang="zh-CN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7595" y="5851525"/>
            <a:ext cx="10770235" cy="5981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做资金流入杀跌的主题里，低位启动标的，叠加基本面业绩向好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07920" y="196850"/>
            <a:ext cx="6885305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业绩好短线强</a:t>
            </a:r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-3-4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月关注业绩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140" y="1020445"/>
            <a:ext cx="11868150" cy="45148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129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7595" y="5851525"/>
            <a:ext cx="10770235" cy="5981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07920" y="196850"/>
            <a:ext cx="6885305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老龙头超跌反弹</a:t>
            </a:r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-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建立股票池子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555" y="911860"/>
            <a:ext cx="9783445" cy="52489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92475" y="154940"/>
            <a:ext cx="6000750" cy="549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用户反馈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5350" y="1195070"/>
            <a:ext cx="10590530" cy="40862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sz="32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76645" y="1549400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行情要点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涨停棱镜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选股策略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1588453"/>
            <a:ext cx="955040" cy="459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83105" y="3011170"/>
            <a:ext cx="84734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行情要点</a:t>
            </a:r>
            <a:endParaRPr lang="zh-CN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加速赶底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冰点行情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6395" y="5852795"/>
            <a:ext cx="11671300" cy="584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平均股价处于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点、牛线下移，风险继续释放中，但今日放量资金翻红，有杀出一部分恐慌盘，同时击穿熊线，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熊线下方机会大于风险，短线上攻数值低于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，短线超跌拐头向上，进入冰点行情，容易一触即发反弹。</a:t>
            </a: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835025"/>
            <a:ext cx="6847840" cy="49428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970" y="835660"/>
            <a:ext cx="3883025" cy="50171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能源逆势上涨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967105" y="6020435"/>
            <a:ext cx="10793095" cy="426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38770" y="1020445"/>
            <a:ext cx="3955415" cy="5605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）电力：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2026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年政府工作报告中，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算电协同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首次被写入，明确列为新基建工程。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）光伏：马斯克称，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“Terafab”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项目目标是每年生产超过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太瓦的计算能力，其中约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80%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用于太空，约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20%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用于地面。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）机器人：上交所受理宇树科技股份有限公司科创板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IPO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申请，拟融资金额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42.02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亿元。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）化工、煤炭：受中东冲突影响，国内沪油、焦煤、焦炭、甲醇、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PTA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、塑料等品种今日涨超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7%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）油气：沪油收涨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7.5%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，再度刷新阶段高点；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WTI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原油重回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100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美元上方，布油逼近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110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美元。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050" y="928370"/>
            <a:ext cx="6642735" cy="55143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跌破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4000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点应对</a:t>
            </a:r>
            <a:endParaRPr lang="zh-CN" altLang="en-US" sz="42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967105" y="6020435"/>
            <a:ext cx="10793095" cy="426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1865" y="1012825"/>
            <a:ext cx="10805160" cy="5433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面对下跌的市场行情，面对大量的利空消息，有些用户朋友比较焦虑，甚至有点慌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确实跌得挺难受的。中东开打以来，</a:t>
            </a:r>
            <a:r>
              <a:rPr lang="en-US" altLang="zh-CN"/>
              <a:t>A</a:t>
            </a:r>
            <a:r>
              <a:rPr lang="zh-CN" altLang="en-US"/>
              <a:t>股所有股票，跌幅中位数大约有</a:t>
            </a:r>
            <a:r>
              <a:rPr lang="en-US" altLang="zh-CN"/>
              <a:t>15%</a:t>
            </a:r>
            <a:r>
              <a:rPr lang="zh-CN" altLang="en-US"/>
              <a:t>。资产打了</a:t>
            </a:r>
            <a:r>
              <a:rPr lang="en-US" altLang="zh-CN"/>
              <a:t>85</a:t>
            </a:r>
            <a:r>
              <a:rPr lang="zh-CN" altLang="en-US"/>
              <a:t>折，当然难受，痛，今年盈亏回撤，也有可能去年一部分盈利也回撤了。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我们尝试去回顾一下历史，这种下跌冲击，去年</a:t>
            </a:r>
            <a:r>
              <a:rPr lang="en-US" altLang="zh-CN"/>
              <a:t>4</a:t>
            </a:r>
            <a:r>
              <a:rPr lang="zh-CN" altLang="en-US"/>
              <a:t>月</a:t>
            </a:r>
            <a:r>
              <a:rPr lang="en-US" altLang="zh-CN"/>
              <a:t>7</a:t>
            </a:r>
            <a:r>
              <a:rPr lang="zh-CN" altLang="en-US"/>
              <a:t>日关税事件发生过，</a:t>
            </a:r>
            <a:r>
              <a:rPr lang="en-US" altLang="zh-CN"/>
              <a:t>2020</a:t>
            </a:r>
            <a:r>
              <a:rPr lang="zh-CN" altLang="en-US"/>
              <a:t>年</a:t>
            </a:r>
            <a:r>
              <a:rPr lang="en-US" altLang="zh-CN"/>
              <a:t>2</a:t>
            </a:r>
            <a:r>
              <a:rPr lang="zh-CN" altLang="en-US"/>
              <a:t>月疫情事件发生过，</a:t>
            </a:r>
            <a:r>
              <a:rPr lang="en-US" altLang="zh-CN"/>
              <a:t>2018</a:t>
            </a:r>
            <a:r>
              <a:rPr lang="zh-CN" altLang="en-US"/>
              <a:t>年贸易摩擦发生过，再往前一点，</a:t>
            </a:r>
            <a:r>
              <a:rPr lang="en-US" altLang="zh-CN"/>
              <a:t>2016</a:t>
            </a:r>
            <a:r>
              <a:rPr lang="zh-CN" altLang="en-US"/>
              <a:t>年初市场还跌得熔断过。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但是呢，回头看，每一次都涨回来了，而且越涨越高。所以，这次也别担心。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一年时间市场涨了这么多，跌一跌也比较常见的，风险涨出来，机会跌出来，我们需要放平心态，管理好预期，坚定相信市场会继续走好！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、短线上攻低于</a:t>
            </a:r>
            <a:r>
              <a:rPr lang="en-US" altLang="zh-CN"/>
              <a:t>5</a:t>
            </a:r>
            <a:r>
              <a:rPr lang="zh-CN" altLang="en-US"/>
              <a:t>，冰点行情，一触即发反弹，跌破熊线多少反弹多少，适合分批买入指数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、等待</a:t>
            </a:r>
            <a:r>
              <a:rPr lang="en-US" altLang="zh-CN"/>
              <a:t> </a:t>
            </a:r>
            <a:r>
              <a:rPr lang="zh-CN" altLang="en-US"/>
              <a:t>更确认信号：短线超跌拐头向下</a:t>
            </a:r>
            <a:r>
              <a:rPr lang="en-US" altLang="zh-CN"/>
              <a:t>+</a:t>
            </a:r>
            <a:r>
              <a:rPr lang="zh-CN" altLang="en-US"/>
              <a:t>捕捞金叉</a:t>
            </a:r>
            <a:r>
              <a:rPr lang="en-US" altLang="zh-CN"/>
              <a:t>+</a:t>
            </a:r>
            <a:r>
              <a:rPr lang="zh-CN" altLang="en-US"/>
              <a:t>牛线走平，止跌反弹，甚至等待</a:t>
            </a:r>
            <a:r>
              <a:rPr lang="en-US" altLang="zh-CN"/>
              <a:t>B</a:t>
            </a:r>
            <a:r>
              <a:rPr lang="zh-CN" altLang="en-US"/>
              <a:t>点到来（稳健保守）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、主线</a:t>
            </a:r>
            <a:r>
              <a:rPr lang="en-US" altLang="zh-CN"/>
              <a:t>+</a:t>
            </a:r>
            <a:r>
              <a:rPr lang="zh-CN" altLang="en-US"/>
              <a:t>个股：市场方向聚焦于一个是资金持续流入被错杀的方向，一个是短期已经七八个连续阴线，超跌超卖的反弹机会。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5125" y="2663190"/>
            <a:ext cx="9072245" cy="1003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涨停棱镜看主线</a:t>
            </a:r>
            <a:endParaRPr lang="zh-CN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4105" y="5788660"/>
            <a:ext cx="10633075" cy="617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2475" y="196850"/>
            <a:ext cx="6000750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资金流入被错杀方向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3330" y="5789295"/>
            <a:ext cx="9703435" cy="615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5205" y="1390650"/>
            <a:ext cx="9603105" cy="35293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4305" y="908050"/>
            <a:ext cx="9521825" cy="42487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93215" y="5346700"/>
            <a:ext cx="91732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从涨停棱镜上看，近期资金流入但主题破位下行，依然还反复上榜，有局部个股逆势上涨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光伏、风电、智能电网。（能源替代如煤炭、固态电池等等）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4105" y="5788660"/>
            <a:ext cx="10633075" cy="617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2475" y="196850"/>
            <a:ext cx="6000750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资金流入被错杀方向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7220" y="5920740"/>
            <a:ext cx="10329545" cy="484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光伏、固态电池主题，近期持续调整，但主力净买额继续翻红，板块内个股由高位切换到低位启动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5205" y="1390650"/>
            <a:ext cx="9603105" cy="35293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00"/>
            <a:ext cx="6310630" cy="47205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330" y="894715"/>
            <a:ext cx="5641975" cy="48355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4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COMMONDATA" val="eyJoZGlkIjoiNjJjNmZlMjNkOTJmNDA2NmIwMGRiZmY5MDY5NzA4NDgifQ=="/>
  <p:tag name="KSO_WPP_MARK_KEY" val="257877f6-fe8c-4c47-ab4c-274c99a6a791"/>
  <p:tag name="commondata" val="eyJoZGlkIjoiY2NjMjc2YTM3OTU3MDczMTg5NGExODc2MDBmZmJkNzM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1306</Words>
  <Application>WPS 演示</Application>
  <PresentationFormat>宽屏</PresentationFormat>
  <Paragraphs>108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Wingdings</vt:lpstr>
      <vt:lpstr>思源黑体 CN Normal</vt:lpstr>
      <vt:lpstr>黑体</vt:lpstr>
      <vt:lpstr>思源黑体 CN Light</vt:lpstr>
      <vt:lpstr>思源黑体 CN Bold</vt:lpstr>
      <vt:lpstr>思源黑体 CN Medium</vt:lpstr>
      <vt:lpstr>Noto Sans S Chinese Medium</vt:lpstr>
      <vt:lpstr>DIN Black</vt:lpstr>
      <vt:lpstr>楷体</vt:lpstr>
      <vt:lpstr>方正宝黑体 简 Medium</vt:lpstr>
      <vt:lpstr>汉仪雅酷黑简</vt:lpstr>
      <vt:lpstr>Arial Unicode MS</vt:lpstr>
      <vt:lpstr>Calibri</vt:lpstr>
      <vt:lpstr>ksdb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1003</cp:revision>
  <dcterms:created xsi:type="dcterms:W3CDTF">2019-06-19T02:08:00Z</dcterms:created>
  <dcterms:modified xsi:type="dcterms:W3CDTF">2026-03-23T11:24:39Z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98B0645011BC43B0BFB9BFC8374894E3</vt:lpwstr>
  </property>
</Properties>
</file>