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6"/>
  </p:handoutMasterIdLst>
  <p:sldIdLst>
    <p:sldId id="868" r:id="rId3"/>
    <p:sldId id="877" r:id="rId5"/>
    <p:sldId id="869" r:id="rId6"/>
    <p:sldId id="1227" r:id="rId7"/>
    <p:sldId id="1347" r:id="rId8"/>
    <p:sldId id="1428" r:id="rId9"/>
    <p:sldId id="1538" r:id="rId10"/>
    <p:sldId id="1540" r:id="rId11"/>
    <p:sldId id="1539" r:id="rId12"/>
    <p:sldId id="878" r:id="rId13"/>
    <p:sldId id="1514" r:id="rId14"/>
    <p:sldId id="1530" r:id="rId15"/>
    <p:sldId id="1527" r:id="rId16"/>
    <p:sldId id="1526" r:id="rId17"/>
    <p:sldId id="1523" r:id="rId18"/>
    <p:sldId id="1522" r:id="rId19"/>
    <p:sldId id="1519" r:id="rId20"/>
    <p:sldId id="1518" r:id="rId21"/>
    <p:sldId id="1517" r:id="rId22"/>
    <p:sldId id="1507" r:id="rId23"/>
    <p:sldId id="1426" r:id="rId24"/>
    <p:sldId id="1355" r:id="rId25"/>
  </p:sldIdLst>
  <p:sldSz cx="12192000" cy="6858000"/>
  <p:notesSz cx="6858000" cy="9144000"/>
  <p:custDataLst>
    <p:tags r:id="rId3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4B51B9C-2394-4000-B978-C54F0EA5A971}">
          <p14:sldIdLst>
            <p14:sldId id="868"/>
          </p14:sldIdLst>
        </p14:section>
        <p14:section name="盘面环境" id="{0FAB2159-73A3-4A3D-BF11-FAB3EBC96C18}">
          <p14:sldIdLst>
            <p14:sldId id="877"/>
            <p14:sldId id="869"/>
            <p14:sldId id="1227"/>
            <p14:sldId id="1347"/>
            <p14:sldId id="1428"/>
            <p14:sldId id="1538"/>
            <p14:sldId id="1540"/>
            <p14:sldId id="1539"/>
          </p14:sldIdLst>
        </p14:section>
        <p14:section name="市场节奏" id="{D8B0A2C5-1F55-4F56-9B21-CF550DA541C3}">
          <p14:sldIdLst>
            <p14:sldId id="878"/>
            <p14:sldId id="1514"/>
            <p14:sldId id="1530"/>
            <p14:sldId id="1527"/>
            <p14:sldId id="1526"/>
            <p14:sldId id="1523"/>
            <p14:sldId id="1522"/>
            <p14:sldId id="1519"/>
            <p14:sldId id="1518"/>
            <p14:sldId id="1517"/>
            <p14:sldId id="1507"/>
            <p14:sldId id="1426"/>
            <p14:sldId id="1355"/>
          </p14:sldIdLst>
        </p14:section>
        <p14:section name="无标题节" id="{5F52EC0A-C796-4C5F-8D81-8C50DD54411E}">
          <p14:sldIdLst/>
        </p14:section>
      </p14:sectionLst>
    </p:ext>
    <p:ext uri="{EFAFB233-063F-42B5-8137-9DF3F51BA10A}">
      <p15:sldGuideLst xmlns:p15="http://schemas.microsoft.com/office/powerpoint/2012/main">
        <p15:guide id="1" pos="6974" userDrawn="1">
          <p15:clr>
            <a:srgbClr val="A4A3A4"/>
          </p15:clr>
        </p15:guide>
        <p15:guide id="4" pos="710" userDrawn="1">
          <p15:clr>
            <a:srgbClr val="A4A3A4"/>
          </p15:clr>
        </p15:guide>
        <p15:guide id="5" orient="horz" pos="21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55452"/>
    <a:srgbClr val="FFFA9D"/>
    <a:srgbClr val="FFFFFF"/>
    <a:srgbClr val="ED000E"/>
    <a:srgbClr val="4E83FA"/>
    <a:srgbClr val="FF4E00"/>
    <a:srgbClr val="FF7900"/>
    <a:srgbClr val="0089CF"/>
    <a:srgbClr val="F31BF3"/>
    <a:srgbClr val="8ED8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78" autoAdjust="0"/>
    <p:restoredTop sz="91436" autoAdjust="0"/>
  </p:normalViewPr>
  <p:slideViewPr>
    <p:cSldViewPr snapToGrid="0" showGuides="1">
      <p:cViewPr varScale="1">
        <p:scale>
          <a:sx n="97" d="100"/>
          <a:sy n="97" d="100"/>
        </p:scale>
        <p:origin x="516" y="90"/>
      </p:cViewPr>
      <p:guideLst>
        <p:guide pos="6974"/>
        <p:guide pos="710"/>
        <p:guide orient="horz" pos="2160"/>
      </p:guideLst>
    </p:cSldViewPr>
  </p:slideViewPr>
  <p:notesTextViewPr>
    <p:cViewPr>
      <p:scale>
        <a:sx n="200" d="100"/>
        <a:sy n="2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1" Type="http://schemas.openxmlformats.org/officeDocument/2006/relationships/tags" Target="tags/tag28.xml"/><Relationship Id="rId30" Type="http://schemas.openxmlformats.org/officeDocument/2006/relationships/commentAuthors" Target="commentAuthors.xml"/><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handoutMaster" Target="handoutMasters/handoutMaster1.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image" Target="../media/image5.png"/><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image" Target="../media/image9.png"/><Relationship Id="rId7" Type="http://schemas.openxmlformats.org/officeDocument/2006/relationships/tags" Target="../tags/tag3.xml"/><Relationship Id="rId6" Type="http://schemas.openxmlformats.org/officeDocument/2006/relationships/image" Target="../media/image8.png"/><Relationship Id="rId5" Type="http://schemas.openxmlformats.org/officeDocument/2006/relationships/tags" Target="../tags/tag2.xml"/><Relationship Id="rId4" Type="http://schemas.openxmlformats.org/officeDocument/2006/relationships/image" Target="../media/image7.png"/><Relationship Id="rId3" Type="http://schemas.openxmlformats.org/officeDocument/2006/relationships/image" Target="../media/image6.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0" name="图片 9" descr="PPT封面 拷贝"/>
          <p:cNvPicPr>
            <a:picLocks noChangeAspect="1"/>
          </p:cNvPicPr>
          <p:nvPr userDrawn="1"/>
        </p:nvPicPr>
        <p:blipFill>
          <a:blip r:embed="rId2"/>
          <a:stretch>
            <a:fillRect/>
          </a:stretch>
        </p:blipFill>
        <p:spPr>
          <a:xfrm>
            <a:off x="0" y="-11430"/>
            <a:ext cx="12192000" cy="6858000"/>
          </a:xfrm>
          <a:prstGeom prst="rect">
            <a:avLst/>
          </a:prstGeom>
        </p:spPr>
      </p:pic>
      <p:sp>
        <p:nvSpPr>
          <p:cNvPr id="11" name="矩形 10"/>
          <p:cNvSpPr/>
          <p:nvPr userDrawn="1"/>
        </p:nvSpPr>
        <p:spPr>
          <a:xfrm>
            <a:off x="1" y="791210"/>
            <a:ext cx="12191364" cy="60661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threePt" dir="t"/>
            </a:scene3d>
          </a:bodyPr>
          <a:lstStyle/>
          <a:p>
            <a:pPr algn="ctr"/>
            <a:endParaRPr lang="zh-CN" altLang="en-US">
              <a:ln w="22225">
                <a:solidFill>
                  <a:schemeClr val="accent2"/>
                </a:solidFill>
                <a:prstDash val="solid"/>
              </a:ln>
              <a:solidFill>
                <a:schemeClr val="accent2">
                  <a:lumMod val="40000"/>
                  <a:lumOff val="60000"/>
                </a:schemeClr>
              </a:solidFill>
              <a:effectLst/>
            </a:endParaRPr>
          </a:p>
        </p:txBody>
      </p:sp>
      <p:sp>
        <p:nvSpPr>
          <p:cNvPr id="12" name="文本框 11"/>
          <p:cNvSpPr txBox="1"/>
          <p:nvPr userDrawn="1"/>
        </p:nvSpPr>
        <p:spPr>
          <a:xfrm>
            <a:off x="530860" y="6582410"/>
            <a:ext cx="11130280" cy="275590"/>
          </a:xfrm>
          <a:prstGeom prst="rect">
            <a:avLst/>
          </a:prstGeom>
          <a:noFill/>
        </p:spPr>
        <p:txBody>
          <a:bodyPr wrap="square" rtlCol="0">
            <a:spAutoFit/>
          </a:bodyPr>
          <a:lstStyle/>
          <a:p>
            <a:pPr algn="ctr"/>
            <a:r>
              <a:rPr 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经传多赢投资顾问：张明科</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丨执业编号：A1120619100001</a:t>
            </a:r>
            <a:r>
              <a:rPr lang="en-US" altLang="zh-CN"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  </a:t>
            </a:r>
            <a:r>
              <a:rPr lang="zh-CN" altLang="en-US" sz="1200">
                <a:solidFill>
                  <a:schemeClr val="tx1">
                    <a:lumMod val="65000"/>
                    <a:lumOff val="35000"/>
                  </a:schemeClr>
                </a:solidFill>
                <a:latin typeface="思源黑体 CN Medium" panose="020B0600000000000000" charset="-122"/>
                <a:ea typeface="思源黑体 CN Medium" panose="020B0600000000000000" charset="-122"/>
                <a:cs typeface="思源黑体 CN Medium" panose="020B0600000000000000" charset="-122"/>
                <a:sym typeface="+mn-ea"/>
              </a:rPr>
              <a:t>风险提示:观点基于软件数据和理论模型分析，仅供参考，不构成投资建议，股市有风险，投资需谨慎。</a:t>
            </a:r>
            <a:endParaRPr lang="zh-CN" altLang="en-US" sz="120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16" name="图片 15" descr="经传logo白色"/>
          <p:cNvPicPr>
            <a:picLocks noChangeAspect="1"/>
          </p:cNvPicPr>
          <p:nvPr userDrawn="1"/>
        </p:nvPicPr>
        <p:blipFill>
          <a:blip r:embed="rId3"/>
          <a:stretch>
            <a:fillRect/>
          </a:stretch>
        </p:blipFill>
        <p:spPr>
          <a:xfrm>
            <a:off x="294005" y="200025"/>
            <a:ext cx="1797685" cy="405765"/>
          </a:xfrm>
          <a:prstGeom prst="rect">
            <a:avLst/>
          </a:prstGeom>
        </p:spPr>
      </p:pic>
      <p:pic>
        <p:nvPicPr>
          <p:cNvPr id="13" name="图片 12" descr="龙头"/>
          <p:cNvPicPr>
            <a:picLocks noChangeAspect="1"/>
          </p:cNvPicPr>
          <p:nvPr userDrawn="1"/>
        </p:nvPicPr>
        <p:blipFill>
          <a:blip r:embed="rId4"/>
          <a:stretch>
            <a:fillRect/>
          </a:stretch>
        </p:blipFill>
        <p:spPr>
          <a:xfrm>
            <a:off x="10100310" y="254635"/>
            <a:ext cx="1762125" cy="335915"/>
          </a:xfrm>
          <a:prstGeom prst="rect">
            <a:avLst/>
          </a:prstGeom>
        </p:spPr>
      </p:pic>
      <p:sp>
        <p:nvSpPr>
          <p:cNvPr id="9" name="文本占位符 2"/>
          <p:cNvSpPr>
            <a:spLocks noGrp="1"/>
          </p:cNvSpPr>
          <p:nvPr>
            <p:ph type="body" sz="quarter" idx="10"/>
          </p:nvPr>
        </p:nvSpPr>
        <p:spPr>
          <a:xfrm>
            <a:off x="3471863" y="69925"/>
            <a:ext cx="5248274" cy="622300"/>
          </a:xfrm>
          <a:prstGeom prst="rect">
            <a:avLst/>
          </a:prstGeom>
        </p:spPr>
        <p:txBody>
          <a:bodyPr anchor="ctr" anchorCtr="0">
            <a:noAutofit/>
          </a:bodyPr>
          <a:lstStyle>
            <a:lvl1pPr marL="0" indent="0" algn="ctr" defTabSz="914400" rtl="0" eaLnBrk="1" latinLnBrk="0" hangingPunct="1">
              <a:spcAft>
                <a:spcPts val="0"/>
              </a:spcAft>
              <a:buNone/>
              <a:defRPr lang="zh-CN" altLang="en-US" sz="4200" u="none" strike="noStrike" kern="1200" cap="none" spc="-200" normalizeH="0" baseline="0" dirty="0">
                <a:gradFill>
                  <a:gsLst>
                    <a:gs pos="0">
                      <a:srgbClr val="FFEFCE"/>
                    </a:gs>
                    <a:gs pos="100000">
                      <a:srgbClr val="FFD483"/>
                    </a:gs>
                  </a:gsLst>
                  <a:lin ang="5400000" scaled="0"/>
                </a:gradFill>
                <a:uFillTx/>
                <a:latin typeface="Noto Sans S Chinese Bold" panose="020B0800000000000000" charset="-122"/>
                <a:ea typeface="Noto Sans S Chinese Bold" panose="020B0800000000000000" charset="-122"/>
                <a:cs typeface="+mn-cs"/>
              </a:defRPr>
            </a:lvl1pPr>
          </a:lstStyle>
          <a:p>
            <a:pPr marL="0" lvl="0" indent="0" algn="ctr" defTabSz="914400" rtl="0" eaLnBrk="1" fontAlgn="auto" latinLnBrk="0" hangingPunct="1">
              <a:lnSpc>
                <a:spcPct val="100000"/>
              </a:lnSpc>
              <a:spcBef>
                <a:spcPts val="0"/>
              </a:spcBef>
              <a:spcAft>
                <a:spcPts val="1000"/>
              </a:spcAft>
              <a:buFont typeface="Arial" panose="020B0604020202020204" pitchFamily="34" charset="0"/>
              <a:buNone/>
            </a:pPr>
            <a:endParaRPr lang="zh-CN" altLang="en-US" dirty="0"/>
          </a:p>
        </p:txBody>
      </p:sp>
      <p:sp>
        <p:nvSpPr>
          <p:cNvPr id="14" name="文本占位符 11"/>
          <p:cNvSpPr>
            <a:spLocks noGrp="1"/>
          </p:cNvSpPr>
          <p:nvPr>
            <p:ph type="body" sz="quarter" idx="11"/>
          </p:nvPr>
        </p:nvSpPr>
        <p:spPr>
          <a:xfrm>
            <a:off x="2185996" y="5691299"/>
            <a:ext cx="7820008" cy="544401"/>
          </a:xfrm>
          <a:prstGeom prst="rect">
            <a:avLst/>
          </a:prstGeom>
        </p:spPr>
        <p:txBody>
          <a:bodyPr>
            <a:normAutofit/>
          </a:bodyPr>
          <a:lstStyle>
            <a:lvl1pPr marL="0" indent="0" algn="ctr" defTabSz="914400" rtl="0" eaLnBrk="1" fontAlgn="auto" latinLnBrk="0" hangingPunct="1">
              <a:lnSpc>
                <a:spcPct val="120000"/>
              </a:lnSpc>
              <a:spcBef>
                <a:spcPts val="500"/>
              </a:spcBef>
              <a:spcAft>
                <a:spcPts val="0"/>
              </a:spcAft>
              <a:buFont typeface="Arial" panose="020B0604020202020204" pitchFamily="34" charset="0"/>
              <a:buNone/>
              <a:defRPr lang="zh-CN" altLang="en-US" sz="2000" b="1" u="none" strike="noStrike" kern="1200" cap="none" spc="150" normalizeH="0" baseline="0" dirty="0">
                <a:solidFill>
                  <a:srgbClr val="B34500"/>
                </a:solidFill>
                <a:uFillTx/>
                <a:latin typeface="思源黑体 CN Regular" panose="020B0500000000000000" pitchFamily="34" charset="-122"/>
                <a:ea typeface="思源黑体 CN Regular" panose="020B0500000000000000" pitchFamily="34" charset="-122"/>
                <a:cs typeface="+mn-cs"/>
              </a:defRPr>
            </a:lvl1pPr>
          </a:lstStyle>
          <a:p>
            <a:pPr lvl="0"/>
            <a:endParaRPr lang="zh-CN" altLang="en-US" dirty="0"/>
          </a:p>
        </p:txBody>
      </p:sp>
      <p:sp>
        <p:nvSpPr>
          <p:cNvPr id="15" name="图片占位符 15"/>
          <p:cNvSpPr>
            <a:spLocks noGrp="1"/>
          </p:cNvSpPr>
          <p:nvPr>
            <p:ph type="pic" sz="quarter" idx="12"/>
          </p:nvPr>
        </p:nvSpPr>
        <p:spPr>
          <a:xfrm>
            <a:off x="2270224" y="1086636"/>
            <a:ext cx="7656168" cy="4289274"/>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0" y="73787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597650"/>
            <a:ext cx="12190730" cy="260350"/>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经传多赢资深投顾：罗雪奎</a:t>
            </a:r>
            <a:r>
              <a:rPr lang="en-US" altLang="zh-CN"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(A1120616080001)观点基于软件数据和理论模型分析，仅供参考，不构成</a:t>
            </a:r>
            <a:r>
              <a:rPr lang="zh-CN" altLang="en-US"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投资</a:t>
            </a:r>
            <a:r>
              <a:rPr lang="en-US" altLang="zh-CN"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建议，</a:t>
            </a:r>
            <a:r>
              <a:rPr lang="zh-CN" altLang="en-US"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市场</a:t>
            </a:r>
            <a:r>
              <a:rPr lang="en-US" altLang="zh-CN"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有风险，投资需谨慎</a:t>
            </a:r>
            <a:r>
              <a:rPr lang="zh-CN" altLang="en-US" sz="1100">
                <a:solidFill>
                  <a:schemeClr val="bg1">
                    <a:lumMod val="5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a:t>
            </a:r>
            <a:endParaRPr lang="zh-CN" altLang="en-US" sz="1100">
              <a:solidFill>
                <a:srgbClr val="9D9C97"/>
              </a:solidFill>
              <a:latin typeface="Noto Sans S Chinese Medium" panose="020B0600000000000000" charset="-122"/>
              <a:ea typeface="Noto Sans S Chinese Medium" panose="020B0600000000000000" charset="-122"/>
              <a:cs typeface="Noto Sans S Chinese Medium" panose="020B0600000000000000" charset="-122"/>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endParaRPr lang="zh-CN" altLang="en-US" sz="1050" kern="1200" dirty="0">
              <a:solidFill>
                <a:schemeClr val="bg1">
                  <a:lumMod val="85000"/>
                </a:schemeClr>
              </a:solidFill>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endParaRPr lang="zh-CN" altLang="en-US" sz="1050" dirty="0">
              <a:solidFill>
                <a:schemeClr val="bg1">
                  <a:lumMod val="85000"/>
                </a:schemeClr>
              </a:solidFill>
            </a:endParaRP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endParaRPr lang="zh-CN" altLang="en-US" sz="1050" kern="1200" dirty="0">
              <a:solidFill>
                <a:schemeClr val="bg1">
                  <a:lumMod val="85000"/>
                </a:schemeClr>
              </a:solidFill>
              <a:latin typeface="+mn-lt"/>
              <a:ea typeface="+mn-ea"/>
              <a:cs typeface="+mn-cs"/>
            </a:endParaRP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290"/>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2787435" y="-750208"/>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endParaRPr lang="zh-CN" altLang="en-US" dirty="0"/>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8" name="图片 7" descr="图片3"/>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tags" Target="../tags/tag5.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11.xml"/><Relationship Id="rId8" Type="http://schemas.openxmlformats.org/officeDocument/2006/relationships/tags" Target="../tags/tag10.xml"/><Relationship Id="rId7" Type="http://schemas.openxmlformats.org/officeDocument/2006/relationships/tags" Target="../tags/tag9.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 Id="rId3" Type="http://schemas.openxmlformats.org/officeDocument/2006/relationships/image" Target="../media/image2.png"/><Relationship Id="rId23" Type="http://schemas.openxmlformats.org/officeDocument/2006/relationships/notesSlide" Target="../notesSlides/notesSlide1.xml"/><Relationship Id="rId22" Type="http://schemas.openxmlformats.org/officeDocument/2006/relationships/slideLayout" Target="../slideLayouts/slideLayout1.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image" Target="../media/image11.png"/><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tags" Target="../tags/tag19.xml"/><Relationship Id="rId16" Type="http://schemas.openxmlformats.org/officeDocument/2006/relationships/tags" Target="../tags/tag18.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tags" Target="../tags/tag12.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slides/_rels/slide1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4.png"/><Relationship Id="rId1" Type="http://schemas.openxmlformats.org/officeDocument/2006/relationships/image" Target="../media/image33.png"/></Relationships>
</file>

<file path=ppt/slides/_rels/slide21.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png"/><Relationship Id="rId7" Type="http://schemas.openxmlformats.org/officeDocument/2006/relationships/image" Target="../media/image39.png"/><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image" Target="../media/image35.png"/><Relationship Id="rId2" Type="http://schemas.openxmlformats.org/officeDocument/2006/relationships/image" Target="../media/image34.png"/><Relationship Id="rId11" Type="http://schemas.openxmlformats.org/officeDocument/2006/relationships/slideLayout" Target="../slideLayouts/slideLayout3.xml"/><Relationship Id="rId10" Type="http://schemas.openxmlformats.org/officeDocument/2006/relationships/image" Target="../media/image42.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11.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image" Target="../media/image9.png"/><Relationship Id="rId3" Type="http://schemas.openxmlformats.org/officeDocument/2006/relationships/tags" Target="../tags/tag25.xml"/><Relationship Id="rId2" Type="http://schemas.openxmlformats.org/officeDocument/2006/relationships/image" Target="../media/image43.png"/><Relationship Id="rId1" Type="http://schemas.openxmlformats.org/officeDocument/2006/relationships/tags" Target="../tags/tag24.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3.xml"/><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3.xml"/><Relationship Id="rId2" Type="http://schemas.openxmlformats.org/officeDocument/2006/relationships/image" Target="../media/image15.png"/><Relationship Id="rId1"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
          <a:stretch>
            <a:fillRect/>
          </a:stretch>
        </p:blipFill>
        <p:spPr>
          <a:xfrm>
            <a:off x="-1270" y="318"/>
            <a:ext cx="12194540" cy="6857365"/>
          </a:xfrm>
          <a:prstGeom prst="rect">
            <a:avLst/>
          </a:prstGeom>
        </p:spPr>
      </p:pic>
      <p:pic>
        <p:nvPicPr>
          <p:cNvPr id="12" name="图片 11" descr="资源 4-8"/>
          <p:cNvPicPr>
            <a:picLocks noChangeAspect="1"/>
          </p:cNvPicPr>
          <p:nvPr/>
        </p:nvPicPr>
        <p:blipFill>
          <a:blip r:embed="rId2"/>
          <a:stretch>
            <a:fillRect/>
          </a:stretch>
        </p:blipFill>
        <p:spPr>
          <a:xfrm>
            <a:off x="0" y="4121150"/>
            <a:ext cx="12192000" cy="2736850"/>
          </a:xfrm>
          <a:prstGeom prst="rect">
            <a:avLst/>
          </a:prstGeom>
        </p:spPr>
      </p:pic>
      <p:sp>
        <p:nvSpPr>
          <p:cNvPr id="5" name="文本框 4"/>
          <p:cNvSpPr txBox="1"/>
          <p:nvPr/>
        </p:nvSpPr>
        <p:spPr>
          <a:xfrm>
            <a:off x="541655" y="277495"/>
            <a:ext cx="55543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全国</a:t>
            </a:r>
            <a:r>
              <a:rPr lang="zh-CN" altLang="en-US" sz="2400" dirty="0">
                <a:solidFill>
                  <a:srgbClr val="FFFFFF"/>
                </a:solidFill>
                <a:latin typeface="+mn-ea"/>
                <a:cs typeface="阿里巴巴和七个小矮人" panose="00000500000000000000" charset="-122"/>
              </a:rPr>
              <a:t>实盘</a:t>
            </a:r>
            <a:r>
              <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rPr>
              <a:t>课系列———</a:t>
            </a:r>
            <a:endParaRPr kumimoji="0" lang="zh-CN" altLang="en-US" sz="2400" b="0" i="0" u="none" strike="noStrike" kern="1200" cap="none" spc="0" normalizeH="0" baseline="0" noProof="0" dirty="0">
              <a:ln>
                <a:noFill/>
              </a:ln>
              <a:solidFill>
                <a:srgbClr val="FFFFFF"/>
              </a:solidFill>
              <a:effectLst/>
              <a:uLnTx/>
              <a:uFillTx/>
              <a:latin typeface="+mn-ea"/>
              <a:cs typeface="阿里巴巴和七个小矮人" panose="00000500000000000000" charset="-122"/>
            </a:endParaRPr>
          </a:p>
        </p:txBody>
      </p:sp>
      <p:sp>
        <p:nvSpPr>
          <p:cNvPr id="8" name="文本框 7"/>
          <p:cNvSpPr txBox="1"/>
          <p:nvPr/>
        </p:nvSpPr>
        <p:spPr>
          <a:xfrm>
            <a:off x="2055043" y="1425594"/>
            <a:ext cx="8081914" cy="74237215"/>
          </a:xfrm>
          <a:prstGeom prst="rect">
            <a:avLst/>
          </a:prstGeom>
          <a:noFill/>
        </p:spPr>
        <p:txBody>
          <a:bodyPr wrap="square" rtlCol="0">
            <a:spAutoFit/>
          </a:bodyPr>
          <a:lstStyle/>
          <a:p>
            <a:pPr algn="ctr">
              <a:defRPr/>
            </a:pPr>
            <a:r>
              <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rPr>
              <a:t>  </a:t>
            </a: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rPr>
              <a:t>反弹受压，</a:t>
            </a: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rPr>
              <a:t>灵活应对</a:t>
            </a: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a:p>
            <a:pPr algn="ctr">
              <a:defRPr/>
            </a:pPr>
            <a:endPar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sym typeface="+mn-ea"/>
            </a:endParaRPr>
          </a:p>
        </p:txBody>
      </p:sp>
      <p:pic>
        <p:nvPicPr>
          <p:cNvPr id="7" name="图片 6" descr="经传logo白色"/>
          <p:cNvPicPr>
            <a:picLocks noChangeAspect="1"/>
          </p:cNvPicPr>
          <p:nvPr/>
        </p:nvPicPr>
        <p:blipFill>
          <a:blip r:embed="rId3"/>
          <a:stretch>
            <a:fillRect/>
          </a:stretch>
        </p:blipFill>
        <p:spPr>
          <a:xfrm>
            <a:off x="10368795" y="330199"/>
            <a:ext cx="1162170" cy="262255"/>
          </a:xfrm>
          <a:prstGeom prst="rect">
            <a:avLst/>
          </a:prstGeom>
        </p:spPr>
      </p:pic>
      <p:grpSp>
        <p:nvGrpSpPr>
          <p:cNvPr id="6" name="组合 5"/>
          <p:cNvGrpSpPr/>
          <p:nvPr/>
        </p:nvGrpSpPr>
        <p:grpSpPr>
          <a:xfrm>
            <a:off x="3886197" y="4146550"/>
            <a:ext cx="4508844" cy="403730"/>
            <a:chOff x="3498844" y="5502275"/>
            <a:chExt cx="4508844" cy="403730"/>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4"/>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5"/>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endPar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29" name="文本框 28"/>
            <p:cNvSpPr txBox="1"/>
            <p:nvPr>
              <p:custDataLst>
                <p:tags r:id="rId6"/>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陈定柱</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36" name="矩形 35"/>
            <p:cNvSpPr/>
            <p:nvPr>
              <p:custDataLst>
                <p:tags r:id="rId7"/>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8"/>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9"/>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endPar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fld>
              <a:endParaRPr lang="zh-CN" altLang="en-US" dirty="0">
                <a:solidFill>
                  <a:schemeClr val="bg1"/>
                </a:solidFill>
                <a:latin typeface="思源黑体 CN Medium" panose="020B0600000000000000" charset="-122"/>
                <a:ea typeface="思源黑体 CN Medium" panose="020B0600000000000000" charset="-122"/>
              </a:endParaRPr>
            </a:p>
          </p:txBody>
        </p:sp>
      </p:grpSp>
      <p:grpSp>
        <p:nvGrpSpPr>
          <p:cNvPr id="19" name="组合 18"/>
          <p:cNvGrpSpPr/>
          <p:nvPr>
            <p:custDataLst>
              <p:tags r:id="rId10"/>
            </p:custDataLst>
          </p:nvPr>
        </p:nvGrpSpPr>
        <p:grpSpPr>
          <a:xfrm>
            <a:off x="3913621" y="4630788"/>
            <a:ext cx="4455684" cy="715184"/>
            <a:chOff x="3921876" y="4367898"/>
            <a:chExt cx="4455684" cy="715184"/>
          </a:xfrm>
        </p:grpSpPr>
        <p:grpSp>
          <p:nvGrpSpPr>
            <p:cNvPr id="20" name="组合 19"/>
            <p:cNvGrpSpPr/>
            <p:nvPr userDrawn="1"/>
          </p:nvGrpSpPr>
          <p:grpSpPr>
            <a:xfrm>
              <a:off x="4710390" y="4372334"/>
              <a:ext cx="3667170" cy="364135"/>
              <a:chOff x="7093" y="6626"/>
              <a:chExt cx="6446" cy="638"/>
            </a:xfrm>
          </p:grpSpPr>
          <p:sp>
            <p:nvSpPr>
              <p:cNvPr id="21" name="矩形 20"/>
              <p:cNvSpPr/>
              <p:nvPr>
                <p:custDataLst>
                  <p:tags r:id="rId11"/>
                </p:custDataLst>
              </p:nvPr>
            </p:nvSpPr>
            <p:spPr>
              <a:xfrm>
                <a:off x="7093" y="6626"/>
                <a:ext cx="6446" cy="539"/>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35" name="矩形 34"/>
              <p:cNvSpPr/>
              <p:nvPr>
                <p:custDataLst>
                  <p:tags r:id="rId12"/>
                </p:custDataLst>
              </p:nvPr>
            </p:nvSpPr>
            <p:spPr>
              <a:xfrm>
                <a:off x="7105" y="6626"/>
                <a:ext cx="1965" cy="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39" name="文本框 38"/>
              <p:cNvSpPr txBox="1"/>
              <p:nvPr>
                <p:custDataLst>
                  <p:tags r:id="rId13"/>
                </p:custDataLst>
              </p:nvPr>
            </p:nvSpPr>
            <p:spPr>
              <a:xfrm>
                <a:off x="7223" y="6665"/>
                <a:ext cx="1809" cy="539"/>
              </a:xfrm>
              <a:prstGeom prst="rect">
                <a:avLst/>
              </a:prstGeom>
              <a:noFill/>
            </p:spPr>
            <p:txBody>
              <a:bodyPr wrap="square" rtlCol="0">
                <a:spAutoFit/>
              </a:bodyPr>
              <a:p>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投资顾问</a:t>
                </a:r>
                <a:endPar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0" name="文本框 39"/>
              <p:cNvSpPr txBox="1"/>
              <p:nvPr>
                <p:custDataLst>
                  <p:tags r:id="rId14"/>
                </p:custDataLst>
              </p:nvPr>
            </p:nvSpPr>
            <p:spPr>
              <a:xfrm>
                <a:off x="9159" y="6643"/>
                <a:ext cx="4318" cy="621"/>
              </a:xfrm>
              <a:prstGeom prst="rect">
                <a:avLst/>
              </a:prstGeom>
              <a:noFill/>
            </p:spPr>
            <p:txBody>
              <a:bodyPr wrap="square" rtlCol="0">
                <a:spAutoFit/>
              </a:bodyPr>
              <a:p>
                <a:pPr algn="dist"/>
                <a:r>
                  <a:rPr lang="en-US" altLang="zh-CN" sz="1600" dirty="0">
                    <a:solidFill>
                      <a:schemeClr val="bg1"/>
                    </a:solidFill>
                    <a:latin typeface="思源黑体 CN Medium" panose="020B0600000000000000" charset="-122"/>
                    <a:ea typeface="思源黑体 CN Medium" panose="020B0600000000000000" charset="-122"/>
                    <a:cs typeface="思源黑体 CN Medium" panose="020B0600000000000000" charset="-122"/>
                  </a:rPr>
                  <a:t>A1120621060007</a:t>
                </a:r>
                <a:endParaRPr lang="en-US" altLang="zh-CN" sz="1600"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41" name="组合 40"/>
            <p:cNvGrpSpPr/>
            <p:nvPr userDrawn="1"/>
          </p:nvGrpSpPr>
          <p:grpSpPr>
            <a:xfrm>
              <a:off x="3921876" y="4367898"/>
              <a:ext cx="664210" cy="677545"/>
              <a:chOff x="4241086" y="4896577"/>
              <a:chExt cx="1029434" cy="356550"/>
            </a:xfrm>
          </p:grpSpPr>
          <p:sp>
            <p:nvSpPr>
              <p:cNvPr id="42" name="矩形 41"/>
              <p:cNvSpPr/>
              <p:nvPr>
                <p:custDataLst>
                  <p:tags r:id="rId15"/>
                </p:custDataLst>
              </p:nvPr>
            </p:nvSpPr>
            <p:spPr>
              <a:xfrm>
                <a:off x="4241086" y="4896577"/>
                <a:ext cx="1029434" cy="3565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custDataLst>
                  <p:tags r:id="rId16"/>
                </p:custDataLst>
              </p:nvPr>
            </p:nvSpPr>
            <p:spPr>
              <a:xfrm>
                <a:off x="4287342" y="4923644"/>
                <a:ext cx="936923" cy="307094"/>
              </a:xfrm>
              <a:prstGeom prst="rect">
                <a:avLst/>
              </a:prstGeom>
              <a:noFill/>
            </p:spPr>
            <p:txBody>
              <a:bodyPr wrap="square" rtlCol="0">
                <a:spAutoFit/>
              </a:bodyPr>
              <a:p>
                <a:pPr algn="ctr"/>
                <a:r>
                  <a:rPr lang="zh-CN" altLang="en-US" sz="16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endParaRPr lang="zh-CN" altLang="en-US" sz="16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grpSp>
        <p:grpSp>
          <p:nvGrpSpPr>
            <p:cNvPr id="44" name="组合 43"/>
            <p:cNvGrpSpPr/>
            <p:nvPr userDrawn="1"/>
          </p:nvGrpSpPr>
          <p:grpSpPr>
            <a:xfrm>
              <a:off x="4710390" y="4736070"/>
              <a:ext cx="3667170" cy="347012"/>
              <a:chOff x="7093" y="6626"/>
              <a:chExt cx="6446" cy="608"/>
            </a:xfrm>
          </p:grpSpPr>
          <p:sp>
            <p:nvSpPr>
              <p:cNvPr id="45" name="矩形 44"/>
              <p:cNvSpPr/>
              <p:nvPr>
                <p:custDataLst>
                  <p:tags r:id="rId17"/>
                </p:custDataLst>
              </p:nvPr>
            </p:nvSpPr>
            <p:spPr>
              <a:xfrm>
                <a:off x="7093" y="6626"/>
                <a:ext cx="6446" cy="539"/>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46" name="矩形 45"/>
              <p:cNvSpPr/>
              <p:nvPr>
                <p:custDataLst>
                  <p:tags r:id="rId18"/>
                </p:custDataLst>
              </p:nvPr>
            </p:nvSpPr>
            <p:spPr>
              <a:xfrm>
                <a:off x="7105" y="6626"/>
                <a:ext cx="1965" cy="5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47" name="文本框 46"/>
              <p:cNvSpPr txBox="1"/>
              <p:nvPr>
                <p:custDataLst>
                  <p:tags r:id="rId19"/>
                </p:custDataLst>
              </p:nvPr>
            </p:nvSpPr>
            <p:spPr>
              <a:xfrm>
                <a:off x="7223" y="6665"/>
                <a:ext cx="1809" cy="539"/>
              </a:xfrm>
              <a:prstGeom prst="rect">
                <a:avLst/>
              </a:prstGeom>
              <a:noFill/>
            </p:spPr>
            <p:txBody>
              <a:bodyPr wrap="square" rtlCol="0">
                <a:spAutoFit/>
              </a:bodyPr>
              <a:p>
                <a:r>
                  <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rPr>
                  <a:t>基金从业</a:t>
                </a:r>
                <a:endParaRPr lang="zh-CN" altLang="en-US" sz="1400" dirty="0">
                  <a:solidFill>
                    <a:srgbClr val="C00000"/>
                  </a:solidFill>
                  <a:latin typeface="思源黑体 CN Medium" panose="020B0600000000000000" charset="-122"/>
                  <a:ea typeface="思源黑体 CN Medium" panose="020B0600000000000000" charset="-122"/>
                  <a:cs typeface="思源黑体 CN Medium" panose="020B0600000000000000" charset="-122"/>
                </a:endParaRPr>
              </a:p>
            </p:txBody>
          </p:sp>
          <p:sp>
            <p:nvSpPr>
              <p:cNvPr id="48" name="文本框 47"/>
              <p:cNvSpPr txBox="1"/>
              <p:nvPr>
                <p:custDataLst>
                  <p:tags r:id="rId20"/>
                </p:custDataLst>
              </p:nvPr>
            </p:nvSpPr>
            <p:spPr>
              <a:xfrm>
                <a:off x="9159" y="6643"/>
                <a:ext cx="4318" cy="591"/>
              </a:xfrm>
              <a:prstGeom prst="rect">
                <a:avLst/>
              </a:prstGeom>
              <a:noFill/>
            </p:spPr>
            <p:txBody>
              <a:bodyPr wrap="square" rtlCol="0">
                <a:spAutoFit/>
              </a:bodyPr>
              <a:p>
                <a:pPr algn="dist"/>
                <a:r>
                  <a:rPr lang="en-US" altLang="zh-CN" sz="1600" dirty="0">
                    <a:solidFill>
                      <a:schemeClr val="bg1"/>
                    </a:solidFill>
                    <a:latin typeface="思源黑体 CN Medium" panose="020B0600000000000000" charset="-122"/>
                    <a:ea typeface="思源黑体 CN Medium" panose="020B0600000000000000" charset="-122"/>
                    <a:cs typeface="思源黑体 CN Medium" panose="020B0600000000000000" charset="-122"/>
                    <a:sym typeface="+mn-ea"/>
                  </a:rPr>
                  <a:t>A</a:t>
                </a:r>
                <a:r>
                  <a:rPr lang="en-US" altLang="zh-CN" sz="1600" dirty="0">
                    <a:solidFill>
                      <a:srgbClr val="FFFFFF"/>
                    </a:solidFill>
                    <a:latin typeface="+mn-ea"/>
                  </a:rPr>
                  <a:t>20250623005303</a:t>
                </a:r>
                <a:endParaRPr lang="en-US" altLang="zh-CN" sz="1600" dirty="0">
                  <a:solidFill>
                    <a:srgbClr val="FFFFFF"/>
                  </a:solidFill>
                  <a:latin typeface="+mn-ea"/>
                </a:endParaRPr>
              </a:p>
            </p:txBody>
          </p:sp>
        </p:grpSp>
      </p:grpSp>
    </p:spTree>
    <p:custDataLst>
      <p:tags r:id="rId2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a:xfrm>
            <a:off x="4364999" y="2811670"/>
            <a:ext cx="4703762" cy="1050925"/>
          </a:xfrm>
        </p:spPr>
        <p:txBody>
          <a:bodyPr/>
          <a:lstStyle/>
          <a:p>
            <a:r>
              <a:rPr lang="zh-CN" altLang="en-US" dirty="0"/>
              <a:t>选股方法</a:t>
            </a:r>
            <a:endParaRPr lang="zh-CN" alt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1. 23 </a:t>
            </a:r>
            <a:r>
              <a:rPr b="1">
                <a:solidFill>
                  <a:srgbClr val="FF0000"/>
                </a:solidFill>
              </a:rPr>
              <a:t>案例回顾</a:t>
            </a:r>
            <a:r>
              <a:rPr lang="en-US" altLang="zh-CN" b="1">
                <a:solidFill>
                  <a:srgbClr val="FF0000"/>
                </a:solidFill>
              </a:rPr>
              <a:t>  </a:t>
            </a:r>
            <a:endParaRPr b="1">
              <a:solidFill>
                <a:srgbClr val="FF0000"/>
              </a:solidFill>
            </a:endParaRPr>
          </a:p>
        </p:txBody>
      </p:sp>
      <p:pic>
        <p:nvPicPr>
          <p:cNvPr id="4" name="图片 3"/>
          <p:cNvPicPr>
            <a:picLocks noChangeAspect="1"/>
          </p:cNvPicPr>
          <p:nvPr/>
        </p:nvPicPr>
        <p:blipFill>
          <a:blip r:embed="rId1"/>
          <a:stretch>
            <a:fillRect/>
          </a:stretch>
        </p:blipFill>
        <p:spPr>
          <a:xfrm>
            <a:off x="2513330" y="1621790"/>
            <a:ext cx="6832600" cy="439801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1. 22 </a:t>
            </a:r>
            <a:r>
              <a:rPr b="1">
                <a:solidFill>
                  <a:srgbClr val="FF0000"/>
                </a:solidFill>
              </a:rPr>
              <a:t>案例回顾</a:t>
            </a:r>
            <a:r>
              <a:rPr lang="en-US" altLang="zh-CN" b="1">
                <a:solidFill>
                  <a:srgbClr val="FF0000"/>
                </a:solidFill>
              </a:rPr>
              <a:t>  </a:t>
            </a:r>
            <a:endParaRPr b="1">
              <a:solidFill>
                <a:srgbClr val="FF0000"/>
              </a:solidFill>
            </a:endParaRPr>
          </a:p>
        </p:txBody>
      </p:sp>
      <p:pic>
        <p:nvPicPr>
          <p:cNvPr id="3" name="图片 2"/>
          <p:cNvPicPr>
            <a:picLocks noChangeAspect="1"/>
          </p:cNvPicPr>
          <p:nvPr/>
        </p:nvPicPr>
        <p:blipFill>
          <a:blip r:embed="rId1"/>
          <a:stretch>
            <a:fillRect/>
          </a:stretch>
        </p:blipFill>
        <p:spPr>
          <a:xfrm>
            <a:off x="2713990" y="1578610"/>
            <a:ext cx="6442710" cy="43942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1. 21 </a:t>
            </a:r>
            <a:r>
              <a:rPr b="1">
                <a:solidFill>
                  <a:srgbClr val="FF0000"/>
                </a:solidFill>
              </a:rPr>
              <a:t>案例回顾</a:t>
            </a:r>
            <a:r>
              <a:rPr lang="en-US" altLang="zh-CN" b="1">
                <a:solidFill>
                  <a:srgbClr val="FF0000"/>
                </a:solidFill>
              </a:rPr>
              <a:t>  </a:t>
            </a:r>
            <a:endParaRPr b="1">
              <a:solidFill>
                <a:srgbClr val="FF0000"/>
              </a:solidFill>
            </a:endParaRPr>
          </a:p>
        </p:txBody>
      </p:sp>
      <p:pic>
        <p:nvPicPr>
          <p:cNvPr id="4" name="图片 3"/>
          <p:cNvPicPr>
            <a:picLocks noChangeAspect="1"/>
          </p:cNvPicPr>
          <p:nvPr/>
        </p:nvPicPr>
        <p:blipFill>
          <a:blip r:embed="rId1"/>
          <a:stretch>
            <a:fillRect/>
          </a:stretch>
        </p:blipFill>
        <p:spPr>
          <a:xfrm>
            <a:off x="2440940" y="1578610"/>
            <a:ext cx="6796405" cy="44240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1. 20 </a:t>
            </a:r>
            <a:r>
              <a:rPr b="1">
                <a:solidFill>
                  <a:srgbClr val="FF0000"/>
                </a:solidFill>
              </a:rPr>
              <a:t>案例回顾</a:t>
            </a:r>
            <a:r>
              <a:rPr lang="en-US" altLang="zh-CN" b="1">
                <a:solidFill>
                  <a:srgbClr val="FF0000"/>
                </a:solidFill>
              </a:rPr>
              <a:t>  </a:t>
            </a:r>
            <a:endParaRPr b="1">
              <a:solidFill>
                <a:srgbClr val="FF0000"/>
              </a:solidFill>
            </a:endParaRPr>
          </a:p>
        </p:txBody>
      </p:sp>
      <p:pic>
        <p:nvPicPr>
          <p:cNvPr id="3" name="图片 2"/>
          <p:cNvPicPr>
            <a:picLocks noChangeAspect="1"/>
          </p:cNvPicPr>
          <p:nvPr/>
        </p:nvPicPr>
        <p:blipFill>
          <a:blip r:embed="rId1"/>
          <a:stretch>
            <a:fillRect/>
          </a:stretch>
        </p:blipFill>
        <p:spPr>
          <a:xfrm>
            <a:off x="1899920" y="1617980"/>
            <a:ext cx="8350885" cy="431482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1. 19 </a:t>
            </a:r>
            <a:r>
              <a:rPr b="1">
                <a:solidFill>
                  <a:srgbClr val="FF0000"/>
                </a:solidFill>
              </a:rPr>
              <a:t>案例回顾</a:t>
            </a:r>
            <a:r>
              <a:rPr lang="en-US" altLang="zh-CN" b="1">
                <a:solidFill>
                  <a:srgbClr val="FF0000"/>
                </a:solidFill>
              </a:rPr>
              <a:t>  </a:t>
            </a:r>
            <a:endParaRPr b="1">
              <a:solidFill>
                <a:srgbClr val="FF0000"/>
              </a:solidFill>
            </a:endParaRPr>
          </a:p>
        </p:txBody>
      </p:sp>
      <p:pic>
        <p:nvPicPr>
          <p:cNvPr id="4" name="图片 3"/>
          <p:cNvPicPr>
            <a:picLocks noChangeAspect="1"/>
          </p:cNvPicPr>
          <p:nvPr/>
        </p:nvPicPr>
        <p:blipFill>
          <a:blip r:embed="rId1"/>
          <a:stretch>
            <a:fillRect/>
          </a:stretch>
        </p:blipFill>
        <p:spPr>
          <a:xfrm>
            <a:off x="1659890" y="1578610"/>
            <a:ext cx="9363075" cy="44672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1. 12 </a:t>
            </a:r>
            <a:r>
              <a:rPr b="1">
                <a:solidFill>
                  <a:srgbClr val="FF0000"/>
                </a:solidFill>
              </a:rPr>
              <a:t>案例回顾</a:t>
            </a:r>
            <a:r>
              <a:rPr lang="en-US" altLang="zh-CN" b="1">
                <a:solidFill>
                  <a:srgbClr val="FF0000"/>
                </a:solidFill>
              </a:rPr>
              <a:t>  </a:t>
            </a:r>
            <a:endParaRPr b="1">
              <a:solidFill>
                <a:srgbClr val="FF0000"/>
              </a:solidFill>
            </a:endParaRPr>
          </a:p>
        </p:txBody>
      </p:sp>
      <p:pic>
        <p:nvPicPr>
          <p:cNvPr id="3" name="图片 2"/>
          <p:cNvPicPr>
            <a:picLocks noChangeAspect="1"/>
          </p:cNvPicPr>
          <p:nvPr/>
        </p:nvPicPr>
        <p:blipFill>
          <a:blip r:embed="rId1"/>
          <a:stretch>
            <a:fillRect/>
          </a:stretch>
        </p:blipFill>
        <p:spPr>
          <a:xfrm>
            <a:off x="1295400" y="1848485"/>
            <a:ext cx="9935845" cy="316039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智能选股</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1. 9 </a:t>
            </a:r>
            <a:r>
              <a:rPr b="1">
                <a:solidFill>
                  <a:srgbClr val="FF0000"/>
                </a:solidFill>
              </a:rPr>
              <a:t>案例回顾</a:t>
            </a:r>
            <a:r>
              <a:rPr lang="en-US" altLang="zh-CN" b="1">
                <a:solidFill>
                  <a:srgbClr val="FF0000"/>
                </a:solidFill>
              </a:rPr>
              <a:t>  </a:t>
            </a:r>
            <a:endParaRPr b="1">
              <a:solidFill>
                <a:srgbClr val="FF0000"/>
              </a:solidFill>
            </a:endParaRPr>
          </a:p>
        </p:txBody>
      </p:sp>
      <p:pic>
        <p:nvPicPr>
          <p:cNvPr id="7" name="图片 6"/>
          <p:cNvPicPr>
            <a:picLocks noChangeAspect="1"/>
          </p:cNvPicPr>
          <p:nvPr/>
        </p:nvPicPr>
        <p:blipFill>
          <a:blip r:embed="rId1"/>
          <a:stretch>
            <a:fillRect/>
          </a:stretch>
        </p:blipFill>
        <p:spPr>
          <a:xfrm>
            <a:off x="1932305" y="1601470"/>
            <a:ext cx="8460740" cy="437134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竞价涨停</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1. 7 </a:t>
            </a:r>
            <a:r>
              <a:rPr b="1">
                <a:solidFill>
                  <a:srgbClr val="FF0000"/>
                </a:solidFill>
              </a:rPr>
              <a:t>案例回顾</a:t>
            </a:r>
            <a:r>
              <a:rPr lang="en-US" altLang="zh-CN" b="1">
                <a:solidFill>
                  <a:srgbClr val="FF0000"/>
                </a:solidFill>
              </a:rPr>
              <a:t>  </a:t>
            </a:r>
            <a:endParaRPr b="1">
              <a:solidFill>
                <a:srgbClr val="FF0000"/>
              </a:solidFill>
            </a:endParaRPr>
          </a:p>
        </p:txBody>
      </p:sp>
      <p:pic>
        <p:nvPicPr>
          <p:cNvPr id="3" name="图片 2"/>
          <p:cNvPicPr>
            <a:picLocks noChangeAspect="1"/>
          </p:cNvPicPr>
          <p:nvPr/>
        </p:nvPicPr>
        <p:blipFill>
          <a:blip r:embed="rId1"/>
          <a:stretch>
            <a:fillRect/>
          </a:stretch>
        </p:blipFill>
        <p:spPr>
          <a:xfrm>
            <a:off x="816610" y="1374775"/>
            <a:ext cx="2508885" cy="4970780"/>
          </a:xfrm>
          <a:prstGeom prst="rect">
            <a:avLst/>
          </a:prstGeom>
        </p:spPr>
      </p:pic>
      <p:pic>
        <p:nvPicPr>
          <p:cNvPr id="4" name="图片 3"/>
          <p:cNvPicPr>
            <a:picLocks noChangeAspect="1"/>
          </p:cNvPicPr>
          <p:nvPr/>
        </p:nvPicPr>
        <p:blipFill>
          <a:blip r:embed="rId2"/>
          <a:stretch>
            <a:fillRect/>
          </a:stretch>
        </p:blipFill>
        <p:spPr>
          <a:xfrm>
            <a:off x="3421380" y="1578610"/>
            <a:ext cx="7977505" cy="4389755"/>
          </a:xfrm>
          <a:prstGeom prst="rect">
            <a:avLst/>
          </a:prstGeom>
        </p:spPr>
      </p:pic>
      <p:pic>
        <p:nvPicPr>
          <p:cNvPr id="5" name="图片 4"/>
          <p:cNvPicPr>
            <a:picLocks noChangeAspect="1"/>
          </p:cNvPicPr>
          <p:nvPr/>
        </p:nvPicPr>
        <p:blipFill>
          <a:blip r:embed="rId3"/>
          <a:stretch>
            <a:fillRect/>
          </a:stretch>
        </p:blipFill>
        <p:spPr>
          <a:xfrm>
            <a:off x="6910705" y="4392930"/>
            <a:ext cx="4488180" cy="157543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打板助手</a:t>
            </a:r>
            <a:r>
              <a:rPr lang="en-US" altLang="zh-CN" dirty="0"/>
              <a:t>-</a:t>
            </a:r>
            <a:r>
              <a:rPr dirty="0"/>
              <a:t>竞价涨停</a:t>
            </a:r>
            <a:endParaRPr dirty="0"/>
          </a:p>
        </p:txBody>
      </p:sp>
      <p:sp>
        <p:nvSpPr>
          <p:cNvPr id="6" name="文本占位符 5"/>
          <p:cNvSpPr/>
          <p:nvPr>
            <p:ph type="body" sz="quarter" idx="11"/>
          </p:nvPr>
        </p:nvSpPr>
        <p:spPr>
          <a:xfrm>
            <a:off x="2088841" y="5972769"/>
            <a:ext cx="7820008" cy="544401"/>
          </a:xfrm>
        </p:spPr>
        <p:txBody>
          <a:bodyPr/>
          <a:p>
            <a:r>
              <a:rPr lang="en-US" altLang="zh-CN" b="1">
                <a:solidFill>
                  <a:srgbClr val="FF0000"/>
                </a:solidFill>
              </a:rPr>
              <a:t>1. 6 </a:t>
            </a:r>
            <a:r>
              <a:rPr b="1">
                <a:solidFill>
                  <a:srgbClr val="FF0000"/>
                </a:solidFill>
              </a:rPr>
              <a:t>案例回顾</a:t>
            </a:r>
            <a:r>
              <a:rPr lang="en-US" altLang="zh-CN" b="1">
                <a:solidFill>
                  <a:srgbClr val="FF0000"/>
                </a:solidFill>
              </a:rPr>
              <a:t>  </a:t>
            </a:r>
            <a:endParaRPr b="1">
              <a:solidFill>
                <a:srgbClr val="FF0000"/>
              </a:solidFill>
            </a:endParaRPr>
          </a:p>
        </p:txBody>
      </p:sp>
      <p:pic>
        <p:nvPicPr>
          <p:cNvPr id="7" name="图片 6"/>
          <p:cNvPicPr>
            <a:picLocks noChangeAspect="1"/>
          </p:cNvPicPr>
          <p:nvPr/>
        </p:nvPicPr>
        <p:blipFill>
          <a:blip r:embed="rId1"/>
          <a:stretch>
            <a:fillRect/>
          </a:stretch>
        </p:blipFill>
        <p:spPr>
          <a:xfrm>
            <a:off x="815340" y="1410970"/>
            <a:ext cx="2784475" cy="5031740"/>
          </a:xfrm>
          <a:prstGeom prst="rect">
            <a:avLst/>
          </a:prstGeom>
        </p:spPr>
      </p:pic>
      <p:pic>
        <p:nvPicPr>
          <p:cNvPr id="8" name="图片 7"/>
          <p:cNvPicPr>
            <a:picLocks noChangeAspect="1"/>
          </p:cNvPicPr>
          <p:nvPr/>
        </p:nvPicPr>
        <p:blipFill>
          <a:blip r:embed="rId2"/>
          <a:stretch>
            <a:fillRect/>
          </a:stretch>
        </p:blipFill>
        <p:spPr>
          <a:xfrm>
            <a:off x="3747770" y="1578610"/>
            <a:ext cx="7517765" cy="4474845"/>
          </a:xfrm>
          <a:prstGeom prst="rect">
            <a:avLst/>
          </a:prstGeom>
        </p:spPr>
      </p:pic>
      <p:pic>
        <p:nvPicPr>
          <p:cNvPr id="9" name="图片 8"/>
          <p:cNvPicPr>
            <a:picLocks noChangeAspect="1"/>
          </p:cNvPicPr>
          <p:nvPr/>
        </p:nvPicPr>
        <p:blipFill>
          <a:blip r:embed="rId3"/>
          <a:stretch>
            <a:fillRect/>
          </a:stretch>
        </p:blipFill>
        <p:spPr>
          <a:xfrm>
            <a:off x="6742430" y="4459605"/>
            <a:ext cx="4632325" cy="168211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盘面板块</a:t>
            </a: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战绩回顾</a:t>
            </a:r>
            <a:endParaRPr dirty="0"/>
          </a:p>
        </p:txBody>
      </p:sp>
      <p:sp>
        <p:nvSpPr>
          <p:cNvPr id="3" name="文本框 2"/>
          <p:cNvSpPr txBox="1"/>
          <p:nvPr/>
        </p:nvSpPr>
        <p:spPr>
          <a:xfrm>
            <a:off x="3006725" y="1646555"/>
            <a:ext cx="5951855" cy="2287905"/>
          </a:xfrm>
          <a:prstGeom prst="rect">
            <a:avLst/>
          </a:prstGeom>
        </p:spPr>
        <p:txBody>
          <a:bodyPr>
            <a:noAutofit/>
          </a:bodyPr>
          <a:p>
            <a:pPr marL="0" indent="0" algn="just" latinLnBrk="1">
              <a:spcBef>
                <a:spcPct val="0"/>
              </a:spcBef>
              <a:spcAft>
                <a:spcPct val="0"/>
              </a:spcAft>
            </a:pPr>
            <a:endParaRPr lang="en-US" altLang="zh-CN"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1.9 </a:t>
            </a:r>
            <a:r>
              <a:rPr lang="zh-CN" altLang="en-US" sz="1600" b="1" i="0">
                <a:solidFill>
                  <a:srgbClr val="FF0000"/>
                </a:solidFill>
                <a:latin typeface="微软雅黑" panose="020B0503020204020204" charset="-122"/>
                <a:ea typeface="微软雅黑" panose="020B0503020204020204" charset="-122"/>
              </a:rPr>
              <a:t>符合模式的个股：南京熊猫</a:t>
            </a:r>
            <a:r>
              <a:rPr lang="en-US" altLang="zh-CN" sz="1600" b="1" i="0">
                <a:solidFill>
                  <a:srgbClr val="FF0000"/>
                </a:solidFill>
                <a:latin typeface="微软雅黑" panose="020B0503020204020204" charset="-122"/>
                <a:ea typeface="微软雅黑" panose="020B0503020204020204" charset="-122"/>
              </a:rPr>
              <a:t>  </a:t>
            </a:r>
            <a:r>
              <a:rPr lang="zh-CN" altLang="en-US" sz="1600" b="1" i="0">
                <a:solidFill>
                  <a:srgbClr val="FF0000"/>
                </a:solidFill>
                <a:latin typeface="微软雅黑" panose="020B0503020204020204" charset="-122"/>
                <a:ea typeface="微软雅黑" panose="020B0503020204020204" charset="-122"/>
              </a:rPr>
              <a:t>和顺电气</a:t>
            </a: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1.13 </a:t>
            </a:r>
            <a:r>
              <a:rPr lang="zh-CN" altLang="en-US" sz="1600" b="1" i="0">
                <a:solidFill>
                  <a:srgbClr val="FF0000"/>
                </a:solidFill>
                <a:latin typeface="微软雅黑" panose="020B0503020204020204" charset="-122"/>
                <a:ea typeface="微软雅黑" panose="020B0503020204020204" charset="-122"/>
              </a:rPr>
              <a:t>符合模式的个股：</a:t>
            </a:r>
            <a:r>
              <a:rPr lang="en-US" altLang="zh-CN" sz="1600" b="1" i="0">
                <a:solidFill>
                  <a:srgbClr val="FF0000"/>
                </a:solidFill>
                <a:latin typeface="微软雅黑" panose="020B0503020204020204" charset="-122"/>
                <a:ea typeface="微软雅黑" panose="020B0503020204020204" charset="-122"/>
              </a:rPr>
              <a:t> </a:t>
            </a:r>
            <a:r>
              <a:rPr lang="zh-CN" altLang="en-US" sz="1600" b="1" i="0">
                <a:solidFill>
                  <a:srgbClr val="FF0000"/>
                </a:solidFill>
                <a:latin typeface="微软雅黑" panose="020B0503020204020204" charset="-122"/>
                <a:ea typeface="微软雅黑" panose="020B0503020204020204" charset="-122"/>
              </a:rPr>
              <a:t>江顺科技</a:t>
            </a: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1.19 </a:t>
            </a:r>
            <a:r>
              <a:rPr lang="zh-CN" altLang="en-US" sz="1600" b="1" i="0">
                <a:solidFill>
                  <a:srgbClr val="FF0000"/>
                </a:solidFill>
                <a:latin typeface="微软雅黑" panose="020B0503020204020204" charset="-122"/>
                <a:ea typeface="微软雅黑" panose="020B0503020204020204" charset="-122"/>
              </a:rPr>
              <a:t>符合模式的个股：长缆科技</a:t>
            </a: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1.21 </a:t>
            </a:r>
            <a:r>
              <a:rPr lang="zh-CN" altLang="en-US" sz="1600" b="1" i="0">
                <a:solidFill>
                  <a:srgbClr val="FF0000"/>
                </a:solidFill>
                <a:latin typeface="微软雅黑" panose="020B0503020204020204" charset="-122"/>
                <a:ea typeface="微软雅黑" panose="020B0503020204020204" charset="-122"/>
              </a:rPr>
              <a:t>符合模式的个股：广电电气</a:t>
            </a:r>
            <a:r>
              <a:rPr lang="en-US" altLang="zh-CN" sz="1600" b="1" i="0">
                <a:solidFill>
                  <a:srgbClr val="FF0000"/>
                </a:solidFill>
                <a:latin typeface="微软雅黑" panose="020B0503020204020204" charset="-122"/>
                <a:ea typeface="微软雅黑" panose="020B0503020204020204" charset="-122"/>
              </a:rPr>
              <a:t>   </a:t>
            </a:r>
            <a:r>
              <a:rPr lang="zh-CN" altLang="en-US" sz="1600" b="1" i="0">
                <a:solidFill>
                  <a:srgbClr val="FF0000"/>
                </a:solidFill>
                <a:latin typeface="微软雅黑" panose="020B0503020204020204" charset="-122"/>
                <a:ea typeface="微软雅黑" panose="020B0503020204020204" charset="-122"/>
              </a:rPr>
              <a:t>新乡化纤</a:t>
            </a:r>
            <a:r>
              <a:rPr lang="en-US" altLang="zh-CN" sz="1600" b="1" i="0">
                <a:solidFill>
                  <a:srgbClr val="FF0000"/>
                </a:solidFill>
                <a:latin typeface="微软雅黑" panose="020B0503020204020204" charset="-122"/>
                <a:ea typeface="微软雅黑" panose="020B0503020204020204" charset="-122"/>
              </a:rPr>
              <a:t>  </a:t>
            </a:r>
            <a:r>
              <a:rPr lang="zh-CN" altLang="en-US" sz="1600" b="1" i="0">
                <a:solidFill>
                  <a:srgbClr val="FF0000"/>
                </a:solidFill>
                <a:latin typeface="微软雅黑" panose="020B0503020204020204" charset="-122"/>
                <a:ea typeface="微软雅黑" panose="020B0503020204020204" charset="-122"/>
              </a:rPr>
              <a:t>森源电气</a:t>
            </a: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1.22 </a:t>
            </a:r>
            <a:r>
              <a:rPr lang="zh-CN" altLang="en-US" sz="1600" b="1" i="0">
                <a:solidFill>
                  <a:srgbClr val="FF0000"/>
                </a:solidFill>
                <a:latin typeface="微软雅黑" panose="020B0503020204020204" charset="-122"/>
                <a:ea typeface="微软雅黑" panose="020B0503020204020204" charset="-122"/>
              </a:rPr>
              <a:t>红宝丽，</a:t>
            </a:r>
            <a:r>
              <a:rPr lang="en-US" altLang="zh-CN" sz="1600" b="1" i="0">
                <a:solidFill>
                  <a:srgbClr val="FF0000"/>
                </a:solidFill>
                <a:latin typeface="微软雅黑" panose="020B0503020204020204" charset="-122"/>
                <a:ea typeface="微软雅黑" panose="020B0503020204020204" charset="-122"/>
              </a:rPr>
              <a:t>+3.10% </a:t>
            </a:r>
            <a:r>
              <a:rPr lang="zh-CN" altLang="en-US" sz="1600" b="1" i="0">
                <a:solidFill>
                  <a:srgbClr val="FF0000"/>
                </a:solidFill>
                <a:latin typeface="微软雅黑" panose="020B0503020204020204" charset="-122"/>
                <a:ea typeface="微软雅黑" panose="020B0503020204020204" charset="-122"/>
              </a:rPr>
              <a:t>闰土股份，</a:t>
            </a:r>
            <a:r>
              <a:rPr lang="en-US" altLang="zh-CN" sz="1600" b="1" i="0">
                <a:solidFill>
                  <a:srgbClr val="FF0000"/>
                </a:solidFill>
                <a:latin typeface="微软雅黑" panose="020B0503020204020204" charset="-122"/>
                <a:ea typeface="微软雅黑" panose="020B0503020204020204" charset="-122"/>
              </a:rPr>
              <a:t>+5.30% </a:t>
            </a:r>
            <a:r>
              <a:rPr lang="zh-CN" altLang="en-US" sz="1600" b="1" i="0">
                <a:solidFill>
                  <a:srgbClr val="FF0000"/>
                </a:solidFill>
                <a:latin typeface="微软雅黑" panose="020B0503020204020204" charset="-122"/>
                <a:ea typeface="微软雅黑" panose="020B0503020204020204" charset="-122"/>
              </a:rPr>
              <a:t>京基智农，</a:t>
            </a:r>
            <a:r>
              <a:rPr lang="en-US" altLang="zh-CN" sz="1600" b="1" i="0">
                <a:solidFill>
                  <a:srgbClr val="FF0000"/>
                </a:solidFill>
                <a:latin typeface="微软雅黑" panose="020B0503020204020204" charset="-122"/>
                <a:ea typeface="微软雅黑" panose="020B0503020204020204" charset="-122"/>
              </a:rPr>
              <a:t>-0.72%</a:t>
            </a:r>
            <a:endParaRPr lang="en-US" altLang="zh-CN"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en-US" altLang="zh-CN"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1.23  </a:t>
            </a:r>
            <a:r>
              <a:rPr lang="zh-CN" altLang="en-US" sz="1600" b="1" i="0">
                <a:solidFill>
                  <a:srgbClr val="FF0000"/>
                </a:solidFill>
                <a:latin typeface="微软雅黑" panose="020B0503020204020204" charset="-122"/>
                <a:ea typeface="微软雅黑" panose="020B0503020204020204" charset="-122"/>
              </a:rPr>
              <a:t>盈方微</a:t>
            </a:r>
            <a:r>
              <a:rPr lang="en-US" altLang="zh-CN" sz="1600" b="1" i="0">
                <a:solidFill>
                  <a:srgbClr val="FF0000"/>
                </a:solidFill>
                <a:latin typeface="微软雅黑" panose="020B0503020204020204" charset="-122"/>
                <a:ea typeface="微软雅黑" panose="020B0503020204020204" charset="-122"/>
              </a:rPr>
              <a:t>     </a:t>
            </a:r>
            <a:r>
              <a:rPr lang="zh-CN" altLang="en-US" sz="1600" b="1" i="0">
                <a:solidFill>
                  <a:srgbClr val="FF0000"/>
                </a:solidFill>
                <a:latin typeface="微软雅黑" panose="020B0503020204020204" charset="-122"/>
                <a:ea typeface="微软雅黑" panose="020B0503020204020204" charset="-122"/>
              </a:rPr>
              <a:t>潍柴重机</a:t>
            </a:r>
            <a:r>
              <a:rPr lang="en-US" altLang="zh-CN" sz="1600" b="1" i="0">
                <a:solidFill>
                  <a:srgbClr val="FF0000"/>
                </a:solidFill>
                <a:latin typeface="微软雅黑" panose="020B0503020204020204" charset="-122"/>
                <a:ea typeface="微软雅黑" panose="020B0503020204020204" charset="-122"/>
              </a:rPr>
              <a:t>    </a:t>
            </a:r>
            <a:r>
              <a:rPr lang="zh-CN" altLang="en-US" sz="1600" b="1" i="0">
                <a:solidFill>
                  <a:srgbClr val="FF0000"/>
                </a:solidFill>
                <a:latin typeface="微软雅黑" panose="020B0503020204020204" charset="-122"/>
                <a:ea typeface="微软雅黑" panose="020B0503020204020204" charset="-122"/>
              </a:rPr>
              <a:t>炬申股份</a:t>
            </a:r>
            <a:endParaRPr lang="zh-CN" altLang="en-US" sz="1600" b="1" i="0">
              <a:solidFill>
                <a:srgbClr val="FF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7614285" y="1897380"/>
            <a:ext cx="3476625" cy="1171575"/>
          </a:xfrm>
          <a:prstGeom prst="rect">
            <a:avLst/>
          </a:prstGeom>
        </p:spPr>
      </p:pic>
      <p:pic>
        <p:nvPicPr>
          <p:cNvPr id="5" name="图片 4"/>
          <p:cNvPicPr>
            <a:picLocks noChangeAspect="1"/>
          </p:cNvPicPr>
          <p:nvPr/>
        </p:nvPicPr>
        <p:blipFill>
          <a:blip r:embed="rId2"/>
          <a:stretch>
            <a:fillRect/>
          </a:stretch>
        </p:blipFill>
        <p:spPr>
          <a:xfrm>
            <a:off x="7741285" y="1897380"/>
            <a:ext cx="3476625" cy="117157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战绩回顾</a:t>
            </a:r>
            <a:endParaRPr dirty="0"/>
          </a:p>
        </p:txBody>
      </p:sp>
      <p:sp>
        <p:nvSpPr>
          <p:cNvPr id="3" name="文本框 2"/>
          <p:cNvSpPr txBox="1"/>
          <p:nvPr/>
        </p:nvSpPr>
        <p:spPr>
          <a:xfrm>
            <a:off x="2945130" y="1646555"/>
            <a:ext cx="5951855" cy="2287905"/>
          </a:xfrm>
          <a:prstGeom prst="rect">
            <a:avLst/>
          </a:prstGeom>
        </p:spPr>
        <p:txBody>
          <a:bodyPr>
            <a:noAutofit/>
          </a:bodyPr>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7.29 </a:t>
            </a:r>
            <a:r>
              <a:rPr lang="zh-CN" altLang="en-US" sz="1600" b="1" i="0">
                <a:solidFill>
                  <a:srgbClr val="FF0000"/>
                </a:solidFill>
                <a:latin typeface="微软雅黑" panose="020B0503020204020204" charset="-122"/>
                <a:ea typeface="微软雅黑" panose="020B0503020204020204" charset="-122"/>
              </a:rPr>
              <a:t>符合模式的个股：无</a:t>
            </a: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en-US" altLang="zh-CN"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r>
              <a:rPr lang="en-US" altLang="zh-CN" sz="1600" b="1" i="0">
                <a:solidFill>
                  <a:srgbClr val="FF0000"/>
                </a:solidFill>
                <a:latin typeface="微软雅黑" panose="020B0503020204020204" charset="-122"/>
                <a:ea typeface="微软雅黑" panose="020B0503020204020204" charset="-122"/>
              </a:rPr>
              <a:t>7.30 </a:t>
            </a:r>
            <a:r>
              <a:rPr lang="zh-CN" altLang="en-US" sz="1600" b="1" i="0">
                <a:solidFill>
                  <a:srgbClr val="FF0000"/>
                </a:solidFill>
                <a:latin typeface="微软雅黑" panose="020B0503020204020204" charset="-122"/>
                <a:ea typeface="微软雅黑" panose="020B0503020204020204" charset="-122"/>
              </a:rPr>
              <a:t>符合模式的个股：无</a:t>
            </a: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7.31 </a:t>
            </a:r>
            <a:r>
              <a:rPr lang="zh-CN" altLang="en-US" sz="1600" b="1">
                <a:solidFill>
                  <a:srgbClr val="FF0000"/>
                </a:solidFill>
                <a:latin typeface="微软雅黑" panose="020B0503020204020204" charset="-122"/>
                <a:ea typeface="微软雅黑" panose="020B0503020204020204" charset="-122"/>
                <a:sym typeface="+mn-ea"/>
              </a:rPr>
              <a:t>中化装备</a:t>
            </a:r>
            <a:r>
              <a:rPr lang="en-US" altLang="zh-CN" sz="1600" b="1">
                <a:solidFill>
                  <a:srgbClr val="FF0000"/>
                </a:solidFill>
                <a:latin typeface="微软雅黑" panose="020B0503020204020204" charset="-122"/>
                <a:ea typeface="微软雅黑" panose="020B0503020204020204" charset="-122"/>
                <a:sym typeface="+mn-ea"/>
              </a:rPr>
              <a:t> -5%</a:t>
            </a: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8.1 </a:t>
            </a:r>
            <a:r>
              <a:rPr lang="zh-CN" altLang="en-US" sz="1600" b="1">
                <a:solidFill>
                  <a:srgbClr val="FF0000"/>
                </a:solidFill>
                <a:latin typeface="微软雅黑" panose="020B0503020204020204" charset="-122"/>
                <a:ea typeface="微软雅黑" panose="020B0503020204020204" charset="-122"/>
                <a:sym typeface="+mn-ea"/>
              </a:rPr>
              <a:t>捷佳伟创</a:t>
            </a:r>
            <a:r>
              <a:rPr lang="en-US" altLang="zh-CN" sz="1600" b="1">
                <a:solidFill>
                  <a:srgbClr val="FF0000"/>
                </a:solidFill>
                <a:latin typeface="微软雅黑" panose="020B0503020204020204" charset="-122"/>
                <a:ea typeface="微软雅黑" panose="020B0503020204020204" charset="-122"/>
                <a:sym typeface="+mn-ea"/>
              </a:rPr>
              <a:t> +6%</a:t>
            </a: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8.4 </a:t>
            </a:r>
            <a:r>
              <a:rPr lang="zh-CN" altLang="en-US" sz="1600" b="1">
                <a:solidFill>
                  <a:srgbClr val="FF0000"/>
                </a:solidFill>
                <a:latin typeface="微软雅黑" panose="020B0503020204020204" charset="-122"/>
                <a:ea typeface="微软雅黑" panose="020B0503020204020204" charset="-122"/>
                <a:sym typeface="+mn-ea"/>
              </a:rPr>
              <a:t>符合模式的个股：无</a:t>
            </a: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8.5 </a:t>
            </a:r>
            <a:r>
              <a:rPr lang="zh-CN" altLang="en-US" sz="1600" b="1">
                <a:solidFill>
                  <a:srgbClr val="FF0000"/>
                </a:solidFill>
                <a:latin typeface="微软雅黑" panose="020B0503020204020204" charset="-122"/>
                <a:ea typeface="微软雅黑" panose="020B0503020204020204" charset="-122"/>
                <a:sym typeface="+mn-ea"/>
              </a:rPr>
              <a:t>符合模式的个股：无</a:t>
            </a: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8.6 </a:t>
            </a:r>
            <a:r>
              <a:rPr lang="zh-CN" altLang="en-US" sz="1600" b="1">
                <a:solidFill>
                  <a:srgbClr val="FF0000"/>
                </a:solidFill>
                <a:latin typeface="微软雅黑" panose="020B0503020204020204" charset="-122"/>
                <a:ea typeface="微软雅黑" panose="020B0503020204020204" charset="-122"/>
                <a:sym typeface="+mn-ea"/>
              </a:rPr>
              <a:t>马钢股份</a:t>
            </a:r>
            <a:r>
              <a:rPr lang="en-US" altLang="zh-CN" sz="1600" b="1">
                <a:solidFill>
                  <a:srgbClr val="FF0000"/>
                </a:solidFill>
                <a:latin typeface="微软雅黑" panose="020B0503020204020204" charset="-122"/>
                <a:ea typeface="微软雅黑" panose="020B0503020204020204" charset="-122"/>
                <a:sym typeface="+mn-ea"/>
              </a:rPr>
              <a:t> -1%</a:t>
            </a: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8.7 </a:t>
            </a:r>
            <a:r>
              <a:rPr lang="zh-CN" altLang="en-US" sz="1600" b="1">
                <a:solidFill>
                  <a:srgbClr val="FF0000"/>
                </a:solidFill>
                <a:latin typeface="微软雅黑" panose="020B0503020204020204" charset="-122"/>
                <a:ea typeface="微软雅黑" panose="020B0503020204020204" charset="-122"/>
                <a:sym typeface="+mn-ea"/>
              </a:rPr>
              <a:t>东方精工</a:t>
            </a:r>
            <a:r>
              <a:rPr lang="en-US" altLang="zh-CN" sz="1600" b="1">
                <a:solidFill>
                  <a:srgbClr val="FF0000"/>
                </a:solidFill>
                <a:latin typeface="微软雅黑" panose="020B0503020204020204" charset="-122"/>
                <a:ea typeface="微软雅黑" panose="020B0503020204020204" charset="-122"/>
                <a:sym typeface="+mn-ea"/>
              </a:rPr>
              <a:t> +5%</a:t>
            </a: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8.8 </a:t>
            </a:r>
            <a:r>
              <a:rPr lang="zh-CN" altLang="en-US" sz="1600" b="1">
                <a:solidFill>
                  <a:srgbClr val="FF0000"/>
                </a:solidFill>
                <a:latin typeface="微软雅黑" panose="020B0503020204020204" charset="-122"/>
                <a:ea typeface="微软雅黑" panose="020B0503020204020204" charset="-122"/>
                <a:sym typeface="+mn-ea"/>
              </a:rPr>
              <a:t>洪田股份</a:t>
            </a:r>
            <a:r>
              <a:rPr lang="en-US" altLang="zh-CN" sz="1600" b="1">
                <a:solidFill>
                  <a:srgbClr val="FF0000"/>
                </a:solidFill>
                <a:latin typeface="微软雅黑" panose="020B0503020204020204" charset="-122"/>
                <a:ea typeface="微软雅黑" panose="020B0503020204020204" charset="-122"/>
                <a:sym typeface="+mn-ea"/>
              </a:rPr>
              <a:t> +16%</a:t>
            </a: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8.11 </a:t>
            </a:r>
            <a:r>
              <a:rPr lang="zh-CN" altLang="en-US" sz="1600" b="1">
                <a:solidFill>
                  <a:srgbClr val="FF0000"/>
                </a:solidFill>
                <a:latin typeface="微软雅黑" panose="020B0503020204020204" charset="-122"/>
                <a:ea typeface="微软雅黑" panose="020B0503020204020204" charset="-122"/>
                <a:sym typeface="+mn-ea"/>
              </a:rPr>
              <a:t>符合模式的个股：无</a:t>
            </a: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en-US" altLang="zh-CN"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r>
              <a:rPr lang="en-US" altLang="zh-CN" sz="1600" b="1">
                <a:solidFill>
                  <a:srgbClr val="FF0000"/>
                </a:solidFill>
                <a:latin typeface="微软雅黑" panose="020B0503020204020204" charset="-122"/>
                <a:ea typeface="微软雅黑" panose="020B0503020204020204" charset="-122"/>
                <a:sym typeface="+mn-ea"/>
              </a:rPr>
              <a:t> </a:t>
            </a:r>
            <a:endParaRPr lang="zh-CN" altLang="en-US" sz="1600" b="1">
              <a:solidFill>
                <a:srgbClr val="FF0000"/>
              </a:solidFill>
              <a:latin typeface="微软雅黑" panose="020B0503020204020204" charset="-122"/>
              <a:ea typeface="微软雅黑" panose="020B0503020204020204" charset="-122"/>
              <a:sym typeface="+mn-ea"/>
            </a:endParaRPr>
          </a:p>
          <a:p>
            <a:pPr marL="0" indent="0" algn="just" latinLnBrk="1">
              <a:spcBef>
                <a:spcPct val="0"/>
              </a:spcBef>
              <a:spcAft>
                <a:spcPct val="0"/>
              </a:spcAft>
            </a:pPr>
            <a:endParaRPr lang="zh-CN" altLang="en-US" sz="1600" b="1" i="0">
              <a:solidFill>
                <a:srgbClr val="FF0000"/>
              </a:solidFill>
              <a:latin typeface="微软雅黑" panose="020B0503020204020204" charset="-122"/>
              <a:ea typeface="微软雅黑" panose="020B0503020204020204" charset="-122"/>
            </a:endParaRPr>
          </a:p>
          <a:p>
            <a:pPr marL="0" indent="0" algn="just" latinLnBrk="1">
              <a:spcBef>
                <a:spcPct val="0"/>
              </a:spcBef>
              <a:spcAft>
                <a:spcPct val="0"/>
              </a:spcAft>
            </a:pPr>
            <a:endParaRPr lang="zh-CN" altLang="en-US" sz="1600" b="1" i="0">
              <a:solidFill>
                <a:srgbClr val="FF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7614285" y="1897380"/>
            <a:ext cx="3476625" cy="1171575"/>
          </a:xfrm>
          <a:prstGeom prst="rect">
            <a:avLst/>
          </a:prstGeom>
        </p:spPr>
      </p:pic>
      <p:pic>
        <p:nvPicPr>
          <p:cNvPr id="5" name="图片 4"/>
          <p:cNvPicPr>
            <a:picLocks noChangeAspect="1"/>
          </p:cNvPicPr>
          <p:nvPr/>
        </p:nvPicPr>
        <p:blipFill>
          <a:blip r:embed="rId2"/>
          <a:stretch>
            <a:fillRect/>
          </a:stretch>
        </p:blipFill>
        <p:spPr>
          <a:xfrm>
            <a:off x="7741285" y="2024380"/>
            <a:ext cx="3476625" cy="1171575"/>
          </a:xfrm>
          <a:prstGeom prst="rect">
            <a:avLst/>
          </a:prstGeom>
        </p:spPr>
      </p:pic>
      <p:pic>
        <p:nvPicPr>
          <p:cNvPr id="6" name="图片 5"/>
          <p:cNvPicPr>
            <a:picLocks noChangeAspect="1"/>
          </p:cNvPicPr>
          <p:nvPr/>
        </p:nvPicPr>
        <p:blipFill>
          <a:blip r:embed="rId3"/>
          <a:stretch>
            <a:fillRect/>
          </a:stretch>
        </p:blipFill>
        <p:spPr>
          <a:xfrm>
            <a:off x="0" y="0"/>
            <a:ext cx="12191365" cy="6858000"/>
          </a:xfrm>
          <a:prstGeom prst="rect">
            <a:avLst/>
          </a:prstGeom>
        </p:spPr>
      </p:pic>
      <p:pic>
        <p:nvPicPr>
          <p:cNvPr id="7" name="图片 6"/>
          <p:cNvPicPr>
            <a:picLocks noChangeAspect="1"/>
          </p:cNvPicPr>
          <p:nvPr/>
        </p:nvPicPr>
        <p:blipFill>
          <a:blip r:embed="rId4"/>
          <a:stretch>
            <a:fillRect/>
          </a:stretch>
        </p:blipFill>
        <p:spPr>
          <a:xfrm>
            <a:off x="-69215" y="0"/>
            <a:ext cx="12260580" cy="6858000"/>
          </a:xfrm>
          <a:prstGeom prst="rect">
            <a:avLst/>
          </a:prstGeom>
        </p:spPr>
      </p:pic>
      <p:pic>
        <p:nvPicPr>
          <p:cNvPr id="8" name="图片 7"/>
          <p:cNvPicPr>
            <a:picLocks noChangeAspect="1"/>
          </p:cNvPicPr>
          <p:nvPr/>
        </p:nvPicPr>
        <p:blipFill>
          <a:blip r:embed="rId5"/>
          <a:stretch>
            <a:fillRect/>
          </a:stretch>
        </p:blipFill>
        <p:spPr>
          <a:xfrm>
            <a:off x="-69215" y="0"/>
            <a:ext cx="12261850" cy="6858000"/>
          </a:xfrm>
          <a:prstGeom prst="rect">
            <a:avLst/>
          </a:prstGeom>
        </p:spPr>
      </p:pic>
      <p:pic>
        <p:nvPicPr>
          <p:cNvPr id="9" name="图片 8"/>
          <p:cNvPicPr>
            <a:picLocks noChangeAspect="1"/>
          </p:cNvPicPr>
          <p:nvPr/>
        </p:nvPicPr>
        <p:blipFill>
          <a:blip r:embed="rId6"/>
          <a:stretch>
            <a:fillRect/>
          </a:stretch>
        </p:blipFill>
        <p:spPr>
          <a:xfrm>
            <a:off x="-69215" y="0"/>
            <a:ext cx="12261215" cy="6858000"/>
          </a:xfrm>
          <a:prstGeom prst="rect">
            <a:avLst/>
          </a:prstGeom>
        </p:spPr>
      </p:pic>
      <p:pic>
        <p:nvPicPr>
          <p:cNvPr id="10" name="图片 9"/>
          <p:cNvPicPr>
            <a:picLocks noChangeAspect="1"/>
          </p:cNvPicPr>
          <p:nvPr/>
        </p:nvPicPr>
        <p:blipFill>
          <a:blip r:embed="rId7"/>
          <a:stretch>
            <a:fillRect/>
          </a:stretch>
        </p:blipFill>
        <p:spPr>
          <a:xfrm>
            <a:off x="-69215" y="0"/>
            <a:ext cx="12261850" cy="6858635"/>
          </a:xfrm>
          <a:prstGeom prst="rect">
            <a:avLst/>
          </a:prstGeom>
        </p:spPr>
      </p:pic>
      <p:pic>
        <p:nvPicPr>
          <p:cNvPr id="11" name="图片 10"/>
          <p:cNvPicPr>
            <a:picLocks noChangeAspect="1"/>
          </p:cNvPicPr>
          <p:nvPr/>
        </p:nvPicPr>
        <p:blipFill>
          <a:blip r:embed="rId8"/>
          <a:stretch>
            <a:fillRect/>
          </a:stretch>
        </p:blipFill>
        <p:spPr>
          <a:xfrm>
            <a:off x="-69215" y="12700"/>
            <a:ext cx="12261215" cy="6845300"/>
          </a:xfrm>
          <a:prstGeom prst="rect">
            <a:avLst/>
          </a:prstGeom>
        </p:spPr>
      </p:pic>
      <p:pic>
        <p:nvPicPr>
          <p:cNvPr id="12" name="图片 11"/>
          <p:cNvPicPr>
            <a:picLocks noChangeAspect="1"/>
          </p:cNvPicPr>
          <p:nvPr/>
        </p:nvPicPr>
        <p:blipFill>
          <a:blip r:embed="rId9"/>
          <a:stretch>
            <a:fillRect/>
          </a:stretch>
        </p:blipFill>
        <p:spPr>
          <a:xfrm>
            <a:off x="-69215" y="1905"/>
            <a:ext cx="12262485" cy="6854190"/>
          </a:xfrm>
          <a:prstGeom prst="rect">
            <a:avLst/>
          </a:prstGeom>
        </p:spPr>
      </p:pic>
      <p:pic>
        <p:nvPicPr>
          <p:cNvPr id="13" name="图片 12"/>
          <p:cNvPicPr>
            <a:picLocks noChangeAspect="1"/>
          </p:cNvPicPr>
          <p:nvPr/>
        </p:nvPicPr>
        <p:blipFill>
          <a:blip r:embed="rId10"/>
          <a:stretch>
            <a:fillRect/>
          </a:stretch>
        </p:blipFill>
        <p:spPr>
          <a:xfrm>
            <a:off x="-69215" y="0"/>
            <a:ext cx="1226312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a:p>
            <a:pPr>
              <a:lnSpc>
                <a:spcPct val="120000"/>
              </a:lnSpc>
            </a:pPr>
            <a:endParaRPr lang="zh-CN" altLang="en-US" sz="1000">
              <a:solidFill>
                <a:schemeClr val="bg1"/>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a:p>
            <a:pPr>
              <a:lnSpc>
                <a:spcPct val="120000"/>
              </a:lnSpc>
            </a:pPr>
            <a:r>
              <a:rPr lang="zh-CN" altLang="en-US" sz="1400">
                <a:solidFill>
                  <a:schemeClr val="accent6">
                    <a:lumMod val="40000"/>
                    <a:lumOff val="6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54680" y="918060"/>
            <a:ext cx="5882640" cy="660400"/>
          </a:xfrm>
        </p:spPr>
        <p:txBody>
          <a:bodyPr/>
          <a:lstStyle/>
          <a:p>
            <a:r>
              <a:rPr lang="zh-CN" altLang="en-US" dirty="0"/>
              <a:t>大盘</a:t>
            </a:r>
            <a:r>
              <a:rPr lang="en-US" altLang="zh-CN" dirty="0"/>
              <a:t>-</a:t>
            </a:r>
            <a:r>
              <a:rPr lang="zh-CN" altLang="en-US" dirty="0"/>
              <a:t>情绪和仓位的判断</a:t>
            </a:r>
            <a:endParaRPr lang="zh-CN" altLang="en-US" dirty="0"/>
          </a:p>
        </p:txBody>
      </p:sp>
      <p:sp>
        <p:nvSpPr>
          <p:cNvPr id="6" name="文本占位符 5"/>
          <p:cNvSpPr/>
          <p:nvPr>
            <p:ph type="body" sz="quarter" idx="11"/>
          </p:nvPr>
        </p:nvSpPr>
        <p:spPr>
          <a:xfrm>
            <a:off x="1731645" y="6011545"/>
            <a:ext cx="8982075" cy="544195"/>
          </a:xfrm>
        </p:spPr>
        <p:txBody>
          <a:bodyPr/>
          <a:p>
            <a:r>
              <a:rPr lang="zh-CN" altLang="en-US" b="1">
                <a:solidFill>
                  <a:srgbClr val="FF0000"/>
                </a:solidFill>
              </a:rPr>
              <a:t>大盘日线级别为</a:t>
            </a:r>
            <a:r>
              <a:rPr lang="en-US" altLang="zh-CN" b="1">
                <a:solidFill>
                  <a:srgbClr val="FF0000"/>
                </a:solidFill>
              </a:rPr>
              <a:t>S</a:t>
            </a:r>
            <a:r>
              <a:rPr b="1">
                <a:solidFill>
                  <a:srgbClr val="FF0000"/>
                </a:solidFill>
              </a:rPr>
              <a:t>点</a:t>
            </a:r>
            <a:r>
              <a:rPr lang="zh-CN" altLang="en-US" b="1">
                <a:solidFill>
                  <a:srgbClr val="FF0000"/>
                </a:solidFill>
              </a:rPr>
              <a:t>，</a:t>
            </a:r>
            <a:r>
              <a:rPr lang="en-US" altLang="zh-CN" b="1">
                <a:solidFill>
                  <a:srgbClr val="FF0000"/>
                </a:solidFill>
              </a:rPr>
              <a:t>60</a:t>
            </a:r>
            <a:r>
              <a:rPr b="1">
                <a:solidFill>
                  <a:srgbClr val="FF0000"/>
                </a:solidFill>
              </a:rPr>
              <a:t>分钟级别为</a:t>
            </a:r>
            <a:r>
              <a:rPr lang="en-US" altLang="zh-CN" b="1">
                <a:solidFill>
                  <a:srgbClr val="FF0000"/>
                </a:solidFill>
              </a:rPr>
              <a:t>S</a:t>
            </a:r>
            <a:r>
              <a:rPr b="1">
                <a:solidFill>
                  <a:srgbClr val="FF0000"/>
                </a:solidFill>
              </a:rPr>
              <a:t>点，仓位</a:t>
            </a:r>
            <a:r>
              <a:rPr lang="en-US" altLang="zh-CN" b="1">
                <a:solidFill>
                  <a:srgbClr val="FF0000"/>
                </a:solidFill>
              </a:rPr>
              <a:t>0</a:t>
            </a:r>
            <a:r>
              <a:rPr b="1">
                <a:solidFill>
                  <a:srgbClr val="FF0000"/>
                </a:solidFill>
              </a:rPr>
              <a:t>成</a:t>
            </a:r>
            <a:r>
              <a:rPr lang="en-US" altLang="zh-CN" b="1">
                <a:solidFill>
                  <a:srgbClr val="FF0000"/>
                </a:solidFill>
              </a:rPr>
              <a:t>-3</a:t>
            </a:r>
            <a:r>
              <a:rPr b="1">
                <a:solidFill>
                  <a:srgbClr val="FF0000"/>
                </a:solidFill>
              </a:rPr>
              <a:t>成仓，指数调整中</a:t>
            </a:r>
            <a:endParaRPr lang="en-US" altLang="zh-CN" b="1">
              <a:solidFill>
                <a:srgbClr val="FF0000"/>
              </a:solidFill>
            </a:endParaRPr>
          </a:p>
        </p:txBody>
      </p:sp>
      <p:pic>
        <p:nvPicPr>
          <p:cNvPr id="3" name="图片 2"/>
          <p:cNvPicPr>
            <a:picLocks noChangeAspect="1"/>
          </p:cNvPicPr>
          <p:nvPr/>
        </p:nvPicPr>
        <p:blipFill>
          <a:blip r:embed="rId1"/>
          <a:stretch>
            <a:fillRect/>
          </a:stretch>
        </p:blipFill>
        <p:spPr>
          <a:xfrm>
            <a:off x="953770" y="1578610"/>
            <a:ext cx="4968240" cy="4432935"/>
          </a:xfrm>
          <a:prstGeom prst="rect">
            <a:avLst/>
          </a:prstGeom>
        </p:spPr>
      </p:pic>
      <p:pic>
        <p:nvPicPr>
          <p:cNvPr id="7" name="图片 6"/>
          <p:cNvPicPr>
            <a:picLocks noChangeAspect="1"/>
          </p:cNvPicPr>
          <p:nvPr/>
        </p:nvPicPr>
        <p:blipFill>
          <a:blip r:embed="rId2"/>
          <a:stretch>
            <a:fillRect/>
          </a:stretch>
        </p:blipFill>
        <p:spPr>
          <a:xfrm>
            <a:off x="6167755" y="1578610"/>
            <a:ext cx="4751705" cy="44329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54680" y="918060"/>
            <a:ext cx="5882640" cy="660400"/>
          </a:xfrm>
        </p:spPr>
        <p:txBody>
          <a:bodyPr/>
          <a:lstStyle/>
          <a:p>
            <a:r>
              <a:rPr lang="zh-CN" altLang="en-US" dirty="0"/>
              <a:t>大盘</a:t>
            </a:r>
            <a:r>
              <a:rPr lang="en-US" altLang="zh-CN" dirty="0"/>
              <a:t>-</a:t>
            </a:r>
            <a:r>
              <a:rPr lang="zh-CN" altLang="en-US" dirty="0"/>
              <a:t>情绪和仓位的判断</a:t>
            </a:r>
            <a:endParaRPr lang="zh-CN" altLang="en-US" dirty="0"/>
          </a:p>
        </p:txBody>
      </p:sp>
      <p:sp>
        <p:nvSpPr>
          <p:cNvPr id="5" name="文本占位符 5"/>
          <p:cNvSpPr/>
          <p:nvPr/>
        </p:nvSpPr>
        <p:spPr>
          <a:xfrm>
            <a:off x="1895166" y="5951179"/>
            <a:ext cx="7820008" cy="544401"/>
          </a:xfrm>
          <a:prstGeom prst="rect">
            <a:avLst/>
          </a:prstGeom>
        </p:spPr>
        <p:txBody>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1800" u="none" strike="noStrike" kern="1200" cap="none" spc="150" normalizeH="0" baseline="0" dirty="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a:solidFill>
                  <a:srgbClr val="FF0000"/>
                </a:solidFill>
              </a:rPr>
              <a:t>    </a:t>
            </a:r>
            <a:r>
              <a:rPr b="1">
                <a:solidFill>
                  <a:srgbClr val="FF0000"/>
                </a:solidFill>
              </a:rPr>
              <a:t>实盘赛</a:t>
            </a:r>
            <a:endParaRPr b="1">
              <a:solidFill>
                <a:srgbClr val="FF0000"/>
              </a:solidFill>
            </a:endParaRPr>
          </a:p>
        </p:txBody>
      </p:sp>
      <p:pic>
        <p:nvPicPr>
          <p:cNvPr id="3" name="图片 2"/>
          <p:cNvPicPr>
            <a:picLocks noChangeAspect="1"/>
          </p:cNvPicPr>
          <p:nvPr/>
        </p:nvPicPr>
        <p:blipFill>
          <a:blip r:embed="rId1"/>
          <a:stretch>
            <a:fillRect/>
          </a:stretch>
        </p:blipFill>
        <p:spPr>
          <a:xfrm>
            <a:off x="877570" y="1750695"/>
            <a:ext cx="5219065" cy="4200525"/>
          </a:xfrm>
          <a:prstGeom prst="rect">
            <a:avLst/>
          </a:prstGeom>
        </p:spPr>
      </p:pic>
      <p:pic>
        <p:nvPicPr>
          <p:cNvPr id="4" name="图片 3"/>
          <p:cNvPicPr>
            <a:picLocks noChangeAspect="1"/>
          </p:cNvPicPr>
          <p:nvPr/>
        </p:nvPicPr>
        <p:blipFill>
          <a:blip r:embed="rId2"/>
          <a:stretch>
            <a:fillRect/>
          </a:stretch>
        </p:blipFill>
        <p:spPr>
          <a:xfrm>
            <a:off x="6327140" y="1788795"/>
            <a:ext cx="4943475" cy="40767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a:xfrm>
            <a:off x="3154680" y="918060"/>
            <a:ext cx="5882640" cy="660400"/>
          </a:xfrm>
        </p:spPr>
        <p:txBody>
          <a:bodyPr/>
          <a:lstStyle/>
          <a:p>
            <a:r>
              <a:rPr lang="zh-CN" altLang="en-US" dirty="0"/>
              <a:t>大盘</a:t>
            </a:r>
            <a:r>
              <a:rPr lang="en-US" altLang="zh-CN" dirty="0"/>
              <a:t>-</a:t>
            </a:r>
            <a:r>
              <a:rPr lang="zh-CN" altLang="en-US" dirty="0"/>
              <a:t>情绪和仓位的判断</a:t>
            </a:r>
            <a:endParaRPr lang="zh-CN" altLang="en-US" dirty="0"/>
          </a:p>
        </p:txBody>
      </p:sp>
      <p:sp>
        <p:nvSpPr>
          <p:cNvPr id="5" name="文本占位符 5"/>
          <p:cNvSpPr/>
          <p:nvPr/>
        </p:nvSpPr>
        <p:spPr>
          <a:xfrm>
            <a:off x="1874846" y="5951179"/>
            <a:ext cx="7820008" cy="544401"/>
          </a:xfrm>
          <a:prstGeom prst="rect">
            <a:avLst/>
          </a:prstGeom>
        </p:spPr>
        <p:txBody>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1800" u="none" strike="noStrike" kern="1200" cap="none" spc="150" normalizeH="0" baseline="0" dirty="0">
                <a:solidFill>
                  <a:schemeClr val="tx1">
                    <a:lumMod val="85000"/>
                    <a:lumOff val="15000"/>
                  </a:schemeClr>
                </a:solidFill>
                <a:uFillTx/>
                <a:latin typeface="微软雅黑" panose="020B0503020204020204" charset="-122"/>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a:solidFill>
                  <a:srgbClr val="FF0000"/>
                </a:solidFill>
              </a:rPr>
              <a:t>      </a:t>
            </a:r>
            <a:r>
              <a:rPr b="1">
                <a:solidFill>
                  <a:srgbClr val="FF0000"/>
                </a:solidFill>
              </a:rPr>
              <a:t>情绪图</a:t>
            </a:r>
            <a:endParaRPr b="1">
              <a:solidFill>
                <a:srgbClr val="FF0000"/>
              </a:solidFill>
            </a:endParaRPr>
          </a:p>
        </p:txBody>
      </p:sp>
      <p:pic>
        <p:nvPicPr>
          <p:cNvPr id="4" name="图片 3"/>
          <p:cNvPicPr>
            <a:picLocks noChangeAspect="1"/>
          </p:cNvPicPr>
          <p:nvPr/>
        </p:nvPicPr>
        <p:blipFill>
          <a:blip r:embed="rId1"/>
          <a:stretch>
            <a:fillRect/>
          </a:stretch>
        </p:blipFill>
        <p:spPr>
          <a:xfrm>
            <a:off x="2691130" y="1607185"/>
            <a:ext cx="6686550" cy="4314825"/>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a:t>重要消息</a:t>
            </a:r>
            <a:endParaRPr lang="zh-CN" altLang="en-US" sz="1400" dirty="0"/>
          </a:p>
        </p:txBody>
      </p:sp>
      <p:pic>
        <p:nvPicPr>
          <p:cNvPr id="4" name="图片 3"/>
          <p:cNvPicPr>
            <a:picLocks noChangeAspect="1"/>
          </p:cNvPicPr>
          <p:nvPr/>
        </p:nvPicPr>
        <p:blipFill>
          <a:blip r:embed="rId1"/>
          <a:stretch>
            <a:fillRect/>
          </a:stretch>
        </p:blipFill>
        <p:spPr>
          <a:xfrm>
            <a:off x="1805940" y="1635760"/>
            <a:ext cx="8686800" cy="454850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a:t>重要消息</a:t>
            </a:r>
            <a:endParaRPr lang="zh-CN" altLang="en-US" sz="1400" dirty="0"/>
          </a:p>
        </p:txBody>
      </p:sp>
      <p:sp>
        <p:nvSpPr>
          <p:cNvPr id="4" name="文本框 3"/>
          <p:cNvSpPr txBox="1"/>
          <p:nvPr/>
        </p:nvSpPr>
        <p:spPr>
          <a:xfrm>
            <a:off x="1139825" y="1578610"/>
            <a:ext cx="9876790" cy="4797425"/>
          </a:xfrm>
          <a:prstGeom prst="rect">
            <a:avLst/>
          </a:prstGeom>
        </p:spPr>
        <p:txBody>
          <a:bodyPr wrap="square">
            <a:spAutoFit/>
          </a:bodyPr>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、中国东航公告，拟购</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架</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A320NEO</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系列飞机，约为</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1088.93</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、中国人寿公告，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年净利润</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1540.78</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亿元，同比增长</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44.1%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。同日公告，拟出资</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28</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亿元参与设立科创接力基金。</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3</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、德邦股份公告，将于</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3</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月</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31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日终止上市暨摘牌。</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4</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、富临运业公告，筹划控制权变更事项，股票停牌。</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、快手科技公告，第四季度营收</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395.7</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亿元，同比增长</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11.8%</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6</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、罗博特科公告，签订</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6</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亿元适用于可插拔硅光技术路线的量产化耦合设备及服务订单。</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7</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、恒瑞医药公告，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年净利润</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77.11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亿元，同比增长</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21.69%</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，拟</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派</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元。</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8</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、亨通股份公告，全资子公司拟不超</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亿元投建复合箔材项目，全面投产后预计形成年产</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4500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万平方米高端铜铝复合箔生产能力。</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a:t>重要消息</a:t>
            </a:r>
            <a:endParaRPr lang="zh-CN" altLang="en-US" sz="1400" dirty="0"/>
          </a:p>
        </p:txBody>
      </p:sp>
      <p:sp>
        <p:nvSpPr>
          <p:cNvPr id="3" name="文本框 2"/>
          <p:cNvSpPr txBox="1"/>
          <p:nvPr/>
        </p:nvSpPr>
        <p:spPr>
          <a:xfrm>
            <a:off x="1060450" y="1748155"/>
            <a:ext cx="10008870" cy="3984625"/>
          </a:xfrm>
          <a:prstGeom prst="rect">
            <a:avLst/>
          </a:prstGeom>
        </p:spPr>
        <p:txBody>
          <a:bodyPr wrap="square">
            <a:spAutoFit/>
          </a:bodyPr>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9</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、英唐智控发布澄清公告，正按照相关法律法规和交易方案推进收购桂林光隆集成科技和上海奥简微电子</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股权事项。</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、华工科技发布年度报告，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年净利润</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14.71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亿元，同比增长</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，拟</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派</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元。</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11</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、杭电股份公告，股东富春江通信集团及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4</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名董高拟合计减持不超</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0.98%</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股份。</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12</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、睿能科技公告，拟收购博泰智能不超过</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75%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的股权以取得控制权，股票今起停牌。</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13</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、中国广核发布年度报告，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年净利润</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98</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亿元，同比下降</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9.9%</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14</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、金力永磁公告，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年净利润</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7.06</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亿元，同比增长</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142%</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，拟</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派</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2.2</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元。</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a:p>
            <a:pPr marL="0" indent="0" algn="just" fontAlgn="base">
              <a:spcBef>
                <a:spcPts val="700"/>
              </a:spcBef>
              <a:spcAft>
                <a:spcPts val="1800"/>
              </a:spcAft>
            </a:pP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、金山办公公告，</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2025</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年净利润</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18.36</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亿元，同比增长</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11.63%</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，拟每</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10</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股派</a:t>
            </a:r>
            <a:r>
              <a:rPr lang="en-US" altLang="zh-CN" sz="1600" b="0" i="0">
                <a:solidFill>
                  <a:srgbClr val="222222"/>
                </a:solidFill>
                <a:latin typeface="微软雅黑" panose="020B0503020204020204" charset="-122"/>
                <a:ea typeface="微软雅黑" panose="020B0503020204020204" charset="-122"/>
                <a:cs typeface="微软雅黑" panose="020B0503020204020204" charset="-122"/>
              </a:rPr>
              <a:t>12.52</a:t>
            </a:r>
            <a:r>
              <a:rPr lang="zh-CN" altLang="en-US" sz="1600" b="0" i="0">
                <a:solidFill>
                  <a:srgbClr val="222222"/>
                </a:solidFill>
                <a:latin typeface="微软雅黑" panose="020B0503020204020204" charset="-122"/>
                <a:ea typeface="微软雅黑" panose="020B0503020204020204" charset="-122"/>
                <a:cs typeface="微软雅黑" panose="020B0503020204020204" charset="-122"/>
              </a:rPr>
              <a:t>元。</a:t>
            </a:r>
            <a:endParaRPr lang="zh-CN" altLang="en-US" sz="1600" b="0" i="0">
              <a:solidFill>
                <a:srgbClr val="222222"/>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a:t>重要消息</a:t>
            </a:r>
            <a:endParaRPr lang="zh-CN" altLang="en-US" sz="1400" dirty="0"/>
          </a:p>
        </p:txBody>
      </p:sp>
      <p:pic>
        <p:nvPicPr>
          <p:cNvPr id="5" name="图片 4"/>
          <p:cNvPicPr>
            <a:picLocks noChangeAspect="1"/>
          </p:cNvPicPr>
          <p:nvPr/>
        </p:nvPicPr>
        <p:blipFill>
          <a:blip r:embed="rId1"/>
          <a:stretch>
            <a:fillRect/>
          </a:stretch>
        </p:blipFill>
        <p:spPr>
          <a:xfrm>
            <a:off x="929640" y="2290445"/>
            <a:ext cx="4667250" cy="2276475"/>
          </a:xfrm>
          <a:prstGeom prst="rect">
            <a:avLst/>
          </a:prstGeom>
        </p:spPr>
      </p:pic>
      <p:pic>
        <p:nvPicPr>
          <p:cNvPr id="6" name="图片 5"/>
          <p:cNvPicPr>
            <a:picLocks noChangeAspect="1"/>
          </p:cNvPicPr>
          <p:nvPr/>
        </p:nvPicPr>
        <p:blipFill>
          <a:blip r:embed="rId2"/>
          <a:stretch>
            <a:fillRect/>
          </a:stretch>
        </p:blipFill>
        <p:spPr>
          <a:xfrm>
            <a:off x="5839460" y="1578610"/>
            <a:ext cx="5384165" cy="4785995"/>
          </a:xfrm>
          <a:prstGeom prst="rect">
            <a:avLst/>
          </a:prstGeom>
        </p:spPr>
      </p:pic>
    </p:spTree>
  </p:cSld>
  <p:clrMapOvr>
    <a:masterClrMapping/>
  </p:clrMapOvr>
</p:sld>
</file>

<file path=ppt/tags/tag1.xml><?xml version="1.0" encoding="utf-8"?>
<p:tagLst xmlns:p="http://schemas.openxmlformats.org/presentationml/2006/main">
  <p:tag name="KSO_WM_UNIT_PLACING_PICTURE_USER_VIEWPORT" val="{&quot;height&quot;:10168,&quot;width&quot;:18489}"/>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DIAGRAM_VIRTUALLY_FRAME" val="{&quot;height&quot;:84.76370078740156,&quot;left&quot;:308.1591338582677,&quot;top&quot;:336.1789763779528,&quot;width&quot;:436.8912598425197}"/>
</p:tagLst>
</file>

<file path=ppt/tags/tag13.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14.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15.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16.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21.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22.xml><?xml version="1.0" encoding="utf-8"?>
<p:tagLst xmlns:p="http://schemas.openxmlformats.org/presentationml/2006/main">
  <p:tag name="KSO_WM_BEAUTIFY_FLAG" val=""/>
  <p:tag name="KSO_WM_DIAGRAM_VIRTUALLY_FRAME" val="{&quot;height&quot;:84.76370078740156,&quot;left&quot;:308.1591338582677,&quot;top&quot;:336.1789763779528,&quot;width&quot;:436.8912598425197}"/>
</p:tagLst>
</file>

<file path=ppt/tags/tag2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wm#"/>
  <p:tag name="KSO_WM_TEMPLATE_CATEGORY" val="custom"/>
  <p:tag name="KSO_WM_TEMPLATE_INDEX" val="20205081"/>
</p:tagLst>
</file>

<file path=ppt/tags/tag28.xml><?xml version="1.0" encoding="utf-8"?>
<p:tagLst xmlns:p="http://schemas.openxmlformats.org/presentationml/2006/main">
  <p:tag name="KSO_DOCER_TEMPLATE_OPEN_ONCE_MARK" val="1"/>
  <p:tag name="COMMONDATA" val="eyJoZGlkIjoiY2VjMWU5MTk5OGQyZDRjNDI5M2FkMjMzMDk5YzdjNmIifQ=="/>
  <p:tag name="commondata" val="eyJoZGlkIjoiMWQzNzk0NzIxMmRmN2I0NTcxNTczN2Y2ODJlMTE3YjEifQ=="/>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1489</Words>
  <Application>WPS 演示</Application>
  <PresentationFormat>宽屏</PresentationFormat>
  <Paragraphs>219</Paragraphs>
  <Slides>22</Slides>
  <Notes>4</Notes>
  <HiddenSlides>0</HiddenSlides>
  <MMClips>0</MMClips>
  <ScaleCrop>false</ScaleCrop>
  <HeadingPairs>
    <vt:vector size="6" baseType="variant">
      <vt:variant>
        <vt:lpstr>已用的字体</vt:lpstr>
      </vt:variant>
      <vt:variant>
        <vt:i4>36</vt:i4>
      </vt:variant>
      <vt:variant>
        <vt:lpstr>主题</vt:lpstr>
      </vt:variant>
      <vt:variant>
        <vt:i4>1</vt:i4>
      </vt:variant>
      <vt:variant>
        <vt:lpstr>幻灯片标题</vt:lpstr>
      </vt:variant>
      <vt:variant>
        <vt:i4>22</vt:i4>
      </vt:variant>
    </vt:vector>
  </HeadingPairs>
  <TitlesOfParts>
    <vt:vector size="59" baseType="lpstr">
      <vt:lpstr>Arial</vt:lpstr>
      <vt:lpstr>宋体</vt:lpstr>
      <vt:lpstr>Wingdings</vt:lpstr>
      <vt:lpstr>Arial</vt:lpstr>
      <vt:lpstr>微软雅黑</vt:lpstr>
      <vt:lpstr>思源黑体 CN Normal</vt:lpstr>
      <vt:lpstr>黑体</vt:lpstr>
      <vt:lpstr>Wingdings</vt:lpstr>
      <vt:lpstr>Roboto</vt:lpstr>
      <vt:lpstr>汉仪旗黑-55简</vt:lpstr>
      <vt:lpstr>思源黑体 CN Medium</vt:lpstr>
      <vt:lpstr>Noto Sans S Chinese Bold</vt:lpstr>
      <vt:lpstr>思源黑体 CN Regular</vt:lpstr>
      <vt:lpstr>Noto Sans S Chinese Medium</vt:lpstr>
      <vt:lpstr>阿里巴巴和七个小矮人</vt:lpstr>
      <vt:lpstr>思源黑体 CN Heavy</vt:lpstr>
      <vt:lpstr>思源黑体 CN Light</vt:lpstr>
      <vt:lpstr>Arial Unicode MS</vt:lpstr>
      <vt:lpstr>等线</vt:lpstr>
      <vt:lpstr>思源黑体 CN Bold</vt:lpstr>
      <vt:lpstr>Times New Roman</vt:lpstr>
      <vt:lpstr>PingFang SC</vt:lpstr>
      <vt:lpstr>Segoe Print</vt:lpstr>
      <vt:lpstr>Calibri</vt:lpstr>
      <vt:lpstr>Noto Sans S Chinese Bold</vt:lpstr>
      <vt:lpstr>Noto Sans S Chinese Medium</vt:lpstr>
      <vt:lpstr>PingFang SC</vt:lpstr>
      <vt:lpstr>Roboto</vt:lpstr>
      <vt:lpstr>思源黑体 CN Bold</vt:lpstr>
      <vt:lpstr>思源黑体 CN Heavy</vt:lpstr>
      <vt:lpstr>思源黑体 CN Light</vt:lpstr>
      <vt:lpstr>思源黑体 CN Medium</vt:lpstr>
      <vt:lpstr>思源黑体 CN Normal</vt:lpstr>
      <vt:lpstr>思源黑体 CN Regular</vt:lpstr>
      <vt:lpstr>汉仪旗黑-55简</vt:lpstr>
      <vt:lpstr>阿里巴巴和七个小矮人</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A陈小渊</cp:lastModifiedBy>
  <cp:revision>1591</cp:revision>
  <dcterms:created xsi:type="dcterms:W3CDTF">2019-06-19T02:08:00Z</dcterms:created>
  <dcterms:modified xsi:type="dcterms:W3CDTF">2026-03-26T00:52:12Z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2052-12.1.0.25225</vt:lpwstr>
  </property>
  <property fmtid="{D5CDD505-2E9C-101B-9397-08002B2CF9AE}" pid="3" name="ICV">
    <vt:lpwstr>EC0FB26C534C4023BD7DDC03EC1DC2BA_13</vt:lpwstr>
  </property>
</Properties>
</file>