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1205" r:id="rId6"/>
    <p:sldId id="894" r:id="rId8"/>
    <p:sldId id="607" r:id="rId9"/>
    <p:sldId id="1260" r:id="rId10"/>
    <p:sldId id="1262" r:id="rId11"/>
    <p:sldId id="1263" r:id="rId12"/>
    <p:sldId id="1265" r:id="rId13"/>
    <p:sldId id="614" r:id="rId14"/>
    <p:sldId id="1255" r:id="rId15"/>
    <p:sldId id="1232" r:id="rId16"/>
    <p:sldId id="1264" r:id="rId17"/>
    <p:sldId id="1253" r:id="rId18"/>
    <p:sldId id="1266" r:id="rId19"/>
    <p:sldId id="1244" r:id="rId20"/>
    <p:sldId id="1029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 userDrawn="1">
          <p15:clr>
            <a:srgbClr val="A4A3A4"/>
          </p15:clr>
        </p15:guide>
        <p15:guide id="2" pos="3884" userDrawn="1">
          <p15:clr>
            <a:srgbClr val="A4A3A4"/>
          </p15:clr>
        </p15:guide>
        <p15:guide id="3" pos="494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75"/>
    <a:srgbClr val="B34500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292"/>
        <p:guide pos="3884"/>
        <p:guide pos="494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5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622300" y="6431915"/>
            <a:ext cx="10888345" cy="442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，投顾执业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编号:A1120622050001 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，基金从业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编号：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A20211117003798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基金的过往业绩并不预示其未来表现，基金管理人管理的其他基金的业绩并不构成基金业绩表现的保证。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Relationship Id="rId3" Type="http://schemas.openxmlformats.org/officeDocument/2006/relationships/image" Target="../media/image10.png"/><Relationship Id="rId2" Type="http://schemas.openxmlformats.org/officeDocument/2006/relationships/tags" Target="../tags/tag34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4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8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9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51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38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1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4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3730" y="1771650"/>
            <a:ext cx="844740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跟风口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吸龙头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锂电池符合主线热点，目前分化震荡，去弱留强后留意强势突破标的如趋势龙头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锂电池留意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T+3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机会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690" y="830580"/>
            <a:ext cx="6637655" cy="4894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870" y="1771015"/>
            <a:ext cx="5513705" cy="3585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选股策略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主线热点里，低位启动标的，叠加基本面业绩向好</a:t>
            </a:r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业绩好短线强</a:t>
            </a:r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-3-4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月关注业绩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9825" y="1062990"/>
            <a:ext cx="9912985" cy="44291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129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7595" y="5851525"/>
            <a:ext cx="10770235" cy="5981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20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07920" y="196850"/>
            <a:ext cx="6885305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老龙头超跌反弹方法反馈</a:t>
            </a:r>
            <a:endParaRPr lang="en-US" altLang="zh-CN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4620" y="992505"/>
            <a:ext cx="8575675" cy="5294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20" y="993140"/>
            <a:ext cx="7064375" cy="5169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195070"/>
            <a:ext cx="10590530" cy="4086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292475" y="154940"/>
            <a:ext cx="600075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5350" y="1195070"/>
            <a:ext cx="10590530" cy="40862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sz="32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主线热点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选股策略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二次筑底，海洋金叉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6395" y="5852795"/>
            <a:ext cx="11165840" cy="584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平均股价处于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点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流动资金翻绿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捕捞季节弱势金叉，市场处于弱势反弹中，短线仓位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成附近，海洋状态处于波段金叉优质个股可择机进场，进行波段交易，市场风格避高就低，谨慎追涨，敢于低吸。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655" y="915035"/>
            <a:ext cx="4809490" cy="48113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280" y="864235"/>
            <a:ext cx="5484495" cy="48088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医药异动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967105" y="6020435"/>
            <a:ext cx="10793095" cy="426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51140" y="1020445"/>
            <a:ext cx="4043045" cy="5605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）医药：礼来与英矽智能已达成一项价值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27.5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亿美元的协议，计划将后者利用人工智能开发的药物推向全球市场。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）商业航天：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SpaceX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拟募资超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750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亿美元，高于此前报道的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500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亿美元预估，最新估值为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1.25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万亿美元。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）有色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\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铝：巴林铝业、阿联酋环球铝业遭伊朗方面袭击，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LME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铝价开盘大涨。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/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）光纤：在无人机与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AIDC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建设等需求共振下，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G.657.A2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光纤价格已突破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210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元</a:t>
            </a:r>
            <a:r>
              <a:rPr lang="en-US" altLang="zh-CN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芯公里，彻底打破历史价格天花板。</a:t>
            </a:r>
            <a:endParaRPr lang="zh-CN" altLang="en-US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375" y="895985"/>
            <a:ext cx="6352540" cy="53841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663190"/>
            <a:ext cx="9072245" cy="100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主线热点</a:t>
            </a:r>
            <a:endParaRPr lang="zh-CN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主线热点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43330" y="5789295"/>
            <a:ext cx="9703435" cy="6159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865" y="1035050"/>
            <a:ext cx="11269980" cy="36188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9940" y="4822825"/>
            <a:ext cx="10529570" cy="15417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根据涨停棱镜数据来</a:t>
            </a:r>
            <a:r>
              <a:rPr lang="en-US" altLang="zh-CN"/>
              <a:t> </a:t>
            </a:r>
            <a:r>
              <a:rPr lang="zh-CN" altLang="en-US"/>
              <a:t>看，近期反复上榜且单日资金流入靠前</a:t>
            </a:r>
            <a:r>
              <a:rPr lang="zh-CN" altLang="en-US">
                <a:solidFill>
                  <a:srgbClr val="FF0000"/>
                </a:solidFill>
              </a:rPr>
              <a:t>锂电池、光通信、云计算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光伏、智能电网降温、高位龙头个股领跌，带动板块调整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医药（重点创新药），近期有异动，留意后期持续性</a:t>
            </a:r>
            <a:endParaRPr lang="en-US" altLang="zh-CN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龙头不死，行情不止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7220" y="5920740"/>
            <a:ext cx="11010900" cy="484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智能电网龙头华电辽能，</a:t>
            </a:r>
            <a:r>
              <a:rPr lang="en-US" altLang="zh-CN" b="1">
                <a:solidFill>
                  <a:srgbClr val="FF0000"/>
                </a:solidFill>
              </a:rPr>
              <a:t>26</a:t>
            </a:r>
            <a:r>
              <a:rPr lang="zh-CN" altLang="en-US" b="1">
                <a:solidFill>
                  <a:srgbClr val="FF0000"/>
                </a:solidFill>
              </a:rPr>
              <a:t>日盘中反复炸板，已有抛压盘，容易短线走弱，当前跌破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日线超短线走坏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1022350"/>
            <a:ext cx="8619490" cy="44481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835" y="1524635"/>
            <a:ext cx="4441190" cy="40214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105" y="5788660"/>
            <a:ext cx="10633075" cy="617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endParaRPr lang="zh-CN" altLang="en-US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92475" y="196850"/>
            <a:ext cx="6000750" cy="507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 </a:t>
            </a:r>
            <a:r>
              <a:rPr lang="zh-CN" altLang="en-US" sz="36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医药静待反转</a:t>
            </a:r>
            <a:endParaRPr lang="zh-CN" altLang="en-US" sz="36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8000" y="3044825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TMT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景气</a:t>
            </a:r>
            <a:r>
              <a:rPr lang="en-US" altLang="zh-CN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  </a:t>
            </a:r>
            <a:r>
              <a:rPr lang="zh-CN" altLang="en-US" sz="44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宝黑体 简 Medium" panose="02010600010101010101" charset="-122"/>
                <a:ea typeface="方正宝黑体 简 Medium" panose="02010600010101010101" charset="-122"/>
                <a:cs typeface="汉仪雅酷黑简" panose="00020600040101010101" charset="-122"/>
                <a:sym typeface="+mn-ea"/>
              </a:rPr>
              <a:t>医药消费善</a:t>
            </a:r>
            <a:endParaRPr lang="zh-CN" altLang="en-US" sz="44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宝黑体 简 Medium" panose="02010600010101010101" charset="-122"/>
              <a:ea typeface="方正宝黑体 简 Medium" panose="02010600010101010101" charset="-122"/>
              <a:cs typeface="汉仪雅酷黑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67690" y="5920740"/>
            <a:ext cx="11624945" cy="4845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医药近期反复上榜，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次上榜，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月</a:t>
            </a:r>
            <a:r>
              <a:rPr lang="en-US" altLang="zh-CN" b="1">
                <a:solidFill>
                  <a:srgbClr val="FF0000"/>
                </a:solidFill>
              </a:rPr>
              <a:t>27</a:t>
            </a:r>
            <a:r>
              <a:rPr lang="zh-CN" altLang="en-US" b="1">
                <a:solidFill>
                  <a:srgbClr val="FF0000"/>
                </a:solidFill>
              </a:rPr>
              <a:t>日涨停板家数</a:t>
            </a:r>
            <a:r>
              <a:rPr lang="en-US" altLang="zh-CN" b="1">
                <a:solidFill>
                  <a:srgbClr val="FF0000"/>
                </a:solidFill>
              </a:rPr>
              <a:t>17</a:t>
            </a:r>
            <a:r>
              <a:rPr lang="zh-CN" altLang="en-US" b="1">
                <a:solidFill>
                  <a:srgbClr val="FF0000"/>
                </a:solidFill>
              </a:rPr>
              <a:t>家，单日资金流入</a:t>
            </a:r>
            <a:r>
              <a:rPr lang="en-US" altLang="zh-CN" b="1">
                <a:solidFill>
                  <a:srgbClr val="FF0000"/>
                </a:solidFill>
              </a:rPr>
              <a:t>147</a:t>
            </a:r>
            <a:r>
              <a:rPr lang="zh-CN" altLang="en-US" b="1">
                <a:solidFill>
                  <a:srgbClr val="FF0000"/>
                </a:solidFill>
              </a:rPr>
              <a:t>亿，局部个股机会，如趋势龙头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5205" y="1390650"/>
            <a:ext cx="9603105" cy="35293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834390"/>
            <a:ext cx="6544945" cy="49555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320" y="834390"/>
            <a:ext cx="4413885" cy="5099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4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COMMONDATA" val="eyJoZGlkIjoiNjJjNmZlMjNkOTJmNDA2NmIwMGRiZmY5MDY5NzA4NDgifQ=="/>
  <p:tag name="KSO_WPP_MARK_KEY" val="257877f6-fe8c-4c47-ab4c-274c99a6a791"/>
  <p:tag name="commondata" val="eyJoZGlkIjoiY2NjMjc2YTM3OTU3MDczMTg5NGExODc2MDBmZmJkNz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WPS 演示</Application>
  <PresentationFormat>宽屏</PresentationFormat>
  <Paragraphs>96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方正宝黑体 简 Medium</vt:lpstr>
      <vt:lpstr>汉仪雅酷黑简</vt:lpstr>
      <vt:lpstr>Arial Unicode MS</vt:lpstr>
      <vt:lpstr>Calibri</vt:lpstr>
      <vt:lpstr>ksdb</vt:lpstr>
      <vt:lpstr>Noto Sans S Chinese Medium</vt:lpstr>
      <vt:lpstr>思源黑体 CN Light</vt:lpstr>
      <vt:lpstr>思源黑体 CN Medium</vt:lpstr>
      <vt:lpstr>思源黑体 CN Normal</vt:lpstr>
      <vt:lpstr>汉仪雅酷黑简</vt:lpstr>
      <vt:lpstr>方正大黑体_GBK</vt:lpstr>
      <vt:lpstr>方正宝黑体 简 Light</vt:lpstr>
      <vt:lpstr>Saturday Sans Regular</vt:lpstr>
      <vt:lpstr>DIN Pro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1004</cp:revision>
  <dcterms:created xsi:type="dcterms:W3CDTF">2019-06-19T02:08:00Z</dcterms:created>
  <dcterms:modified xsi:type="dcterms:W3CDTF">2026-03-30T11:15:08Z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98B0645011BC43B0BFB9BFC8374894E3</vt:lpwstr>
  </property>
</Properties>
</file>