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55" r:id="rId9"/>
    <p:sldId id="4456" r:id="rId10"/>
    <p:sldId id="4457" r:id="rId11"/>
    <p:sldId id="4458" r:id="rId12"/>
    <p:sldId id="4442" r:id="rId13"/>
    <p:sldId id="4459" r:id="rId14"/>
    <p:sldId id="4444" r:id="rId15"/>
    <p:sldId id="4452" r:id="rId16"/>
    <p:sldId id="4453" r:id="rId17"/>
    <p:sldId id="4278" r:id="rId18"/>
    <p:sldId id="270"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17.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14.png"/><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维持结构机会</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量化届丰碑</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69570" y="1009650"/>
            <a:ext cx="11499215" cy="4838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956945" y="650240"/>
            <a:ext cx="10361930" cy="55530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、商业航天：</a:t>
            </a:r>
            <a:endParaRPr lang="zh-CN" altLang="en-US" sz="2000" dirty="0"/>
          </a:p>
          <a:p>
            <a:r>
              <a:rPr lang="en-US" altLang="zh-CN" sz="2000" dirty="0"/>
              <a:t>3</a:t>
            </a:r>
            <a:r>
              <a:rPr lang="zh-CN" altLang="en-US" sz="2000" dirty="0"/>
              <a:t>月</a:t>
            </a:r>
            <a:r>
              <a:rPr lang="en-US" altLang="zh-CN" sz="2000" dirty="0"/>
              <a:t>31</a:t>
            </a:r>
            <a:r>
              <a:rPr lang="zh-CN" altLang="en-US" sz="2000" dirty="0"/>
              <a:t>日，中科宇航技术股份有限公司科创板</a:t>
            </a:r>
            <a:r>
              <a:rPr lang="en-US" altLang="zh-CN" sz="2000" dirty="0"/>
              <a:t>IPO</a:t>
            </a:r>
            <a:r>
              <a:rPr lang="zh-CN" altLang="en-US" sz="2000" dirty="0"/>
              <a:t>申请获受理。中科宇航此次</a:t>
            </a:r>
            <a:r>
              <a:rPr lang="en-US" altLang="zh-CN" sz="2000" dirty="0"/>
              <a:t>IPO</a:t>
            </a:r>
            <a:r>
              <a:rPr lang="zh-CN" altLang="en-US" sz="2000" dirty="0"/>
              <a:t>申报采用科创板第二套上市标准，此次募资重点用于低成本、可重复使用大型运载火箭和可重复使用运载器与航天器等产品的研制。</a:t>
            </a:r>
            <a:endParaRPr lang="zh-CN" altLang="en-US" sz="2000" dirty="0"/>
          </a:p>
          <a:p>
            <a:endParaRPr lang="zh-CN" altLang="en-US" sz="2000" dirty="0"/>
          </a:p>
          <a:p>
            <a:r>
              <a:rPr lang="en-US" altLang="zh-CN" sz="2000" dirty="0"/>
              <a:t>2</a:t>
            </a:r>
            <a:r>
              <a:rPr lang="zh-CN" altLang="en-US" sz="2000" dirty="0"/>
              <a:t>、数据要素：</a:t>
            </a:r>
            <a:endParaRPr lang="zh-CN" altLang="en-US" sz="2000" dirty="0"/>
          </a:p>
          <a:p>
            <a:endParaRPr lang="zh-CN" altLang="en-US" sz="2000" dirty="0"/>
          </a:p>
          <a:p>
            <a:r>
              <a:rPr lang="zh-CN" altLang="en-US" sz="2000" dirty="0"/>
              <a:t>国家数据局数据资源司日前在江苏苏州召开会议。会议要求，要加强低空数据供给利用制度建设，健全管理制度，完善低空数据标准规范。要加强低空数据资源体系建设，扩大公共数据资源供给，加快构建体系化数据资源，强化低空数据与城市数据底座互联互通，探索开展低空经济领域数据市场交易。</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9500" y="1044575"/>
            <a:ext cx="10701655" cy="4636135"/>
          </a:xfrm>
          <a:prstGeom prst="rect">
            <a:avLst/>
          </a:prstGeom>
          <a:noFill/>
        </p:spPr>
        <p:txBody>
          <a:bodyPr wrap="square" rtlCol="0">
            <a:noAutofit/>
          </a:bodyPr>
          <a:lstStyle/>
          <a:p>
            <a:r>
              <a:rPr lang="en-US" altLang="zh-CN" sz="2000" dirty="0"/>
              <a:t>3</a:t>
            </a:r>
            <a:r>
              <a:rPr lang="zh-CN" altLang="en-US" sz="2000" dirty="0"/>
              <a:t>、机器人：</a:t>
            </a:r>
            <a:endParaRPr lang="zh-CN" altLang="en-US" sz="2000" dirty="0"/>
          </a:p>
          <a:p>
            <a:endParaRPr lang="en-US" altLang="zh-CN" sz="2000" dirty="0"/>
          </a:p>
          <a:p>
            <a:r>
              <a:rPr lang="zh-CN" altLang="en-US" sz="2000" dirty="0"/>
              <a:t>据媒体报道，由乐聚机器人和东方精工联合打造的国内万台级人形机器人自动化产线在广东正式启用，标志着人形机器人规模化量产能力取得重大突破。记者了解到，该产线年产能突破一万台，可实现每</a:t>
            </a:r>
            <a:r>
              <a:rPr lang="en-US" altLang="zh-CN" sz="2000" dirty="0"/>
              <a:t>30</a:t>
            </a:r>
            <a:r>
              <a:rPr lang="zh-CN" altLang="en-US" sz="2000" dirty="0"/>
              <a:t>分钟下线一台人形机器人，以高效满足市场日益增长的规模化交付需求。</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算电协同</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85445" y="1156970"/>
            <a:ext cx="11420475" cy="4543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75250" y="189865"/>
            <a:ext cx="4264660" cy="460375"/>
          </a:xfrm>
          <a:prstGeom prst="rect">
            <a:avLst/>
          </a:prstGeom>
          <a:noFill/>
        </p:spPr>
        <p:txBody>
          <a:bodyPr wrap="square" rtlCol="0">
            <a:spAutoFit/>
          </a:bodyPr>
          <a:lstStyle/>
          <a:p>
            <a:r>
              <a:rPr lang="zh-CN" altLang="en-US" sz="2400" dirty="0">
                <a:solidFill>
                  <a:schemeClr val="bg1"/>
                </a:solidFill>
              </a:rPr>
              <a:t>词元经济</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798195" y="864870"/>
            <a:ext cx="10819765" cy="53263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量化六大战法</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27455" y="937895"/>
            <a:ext cx="9737090" cy="49815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0410" y="827405"/>
            <a:ext cx="7626985" cy="2240915"/>
          </a:xfrm>
          <a:prstGeom prst="rect">
            <a:avLst/>
          </a:prstGeom>
          <a:noFill/>
        </p:spPr>
        <p:txBody>
          <a:bodyPr wrap="square" rtlCol="0">
            <a:noAutofit/>
          </a:bodyPr>
          <a:lstStyle/>
          <a:p>
            <a:r>
              <a:rPr lang="zh-CN" altLang="en-US" sz="2400" dirty="0"/>
              <a:t>购买网址链接：研究院</a:t>
            </a:r>
            <a:r>
              <a:rPr lang="en-US" altLang="zh-CN" sz="2400" dirty="0"/>
              <a:t>——</a:t>
            </a:r>
            <a:r>
              <a:rPr lang="zh-CN" altLang="en-US" sz="2400" dirty="0"/>
              <a:t>经传好课</a:t>
            </a:r>
            <a:r>
              <a:rPr lang="en-US" altLang="zh-CN" sz="2400" dirty="0"/>
              <a:t>  </a:t>
            </a:r>
            <a:endParaRPr lang="en-US" altLang="zh-CN" sz="2400" dirty="0"/>
          </a:p>
          <a:p>
            <a:endParaRPr lang="en-US" altLang="zh-CN" sz="2400" dirty="0"/>
          </a:p>
          <a:p>
            <a:r>
              <a:rPr lang="en-US" altLang="zh-CN" sz="2000" dirty="0"/>
              <a:t>https://toujiao.n8n8.cn/jz-course/course-detail/376.html</a:t>
            </a:r>
            <a:endParaRPr lang="en-US" altLang="zh-CN"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购买链接与具体提纲</a:t>
            </a:r>
            <a:endParaRPr lang="zh-CN" altLang="en-US" sz="2400" dirty="0">
              <a:solidFill>
                <a:schemeClr val="bg1"/>
              </a:solidFill>
            </a:endParaRPr>
          </a:p>
        </p:txBody>
      </p:sp>
      <p:pic>
        <p:nvPicPr>
          <p:cNvPr id="6" name="图片 5"/>
          <p:cNvPicPr>
            <a:picLocks noChangeAspect="1"/>
          </p:cNvPicPr>
          <p:nvPr/>
        </p:nvPicPr>
        <p:blipFill>
          <a:blip r:embed="rId1"/>
          <a:stretch>
            <a:fillRect/>
          </a:stretch>
        </p:blipFill>
        <p:spPr>
          <a:xfrm>
            <a:off x="977900" y="2081530"/>
            <a:ext cx="2841625" cy="3619500"/>
          </a:xfrm>
          <a:prstGeom prst="rect">
            <a:avLst/>
          </a:prstGeom>
        </p:spPr>
      </p:pic>
      <p:pic>
        <p:nvPicPr>
          <p:cNvPr id="7" name="图片 6"/>
          <p:cNvPicPr>
            <a:picLocks noChangeAspect="1"/>
          </p:cNvPicPr>
          <p:nvPr/>
        </p:nvPicPr>
        <p:blipFill>
          <a:blip r:embed="rId2"/>
          <a:stretch>
            <a:fillRect/>
          </a:stretch>
        </p:blipFill>
        <p:spPr>
          <a:xfrm>
            <a:off x="4783455" y="2081530"/>
            <a:ext cx="2889250" cy="36195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1249</Words>
  <Application>WPS 演示</Application>
  <PresentationFormat>宽屏</PresentationFormat>
  <Paragraphs>116</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433</cp:revision>
  <dcterms:created xsi:type="dcterms:W3CDTF">2024-06-11T06:30:00Z</dcterms:created>
  <dcterms:modified xsi:type="dcterms:W3CDTF">2026-04-01T04:35:04Z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2052-12.1.0.25225</vt:lpwstr>
  </property>
</Properties>
</file>