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55" r:id="rId9"/>
    <p:sldId id="4456" r:id="rId10"/>
    <p:sldId id="4457" r:id="rId11"/>
    <p:sldId id="4458" r:id="rId12"/>
    <p:sldId id="4442" r:id="rId13"/>
    <p:sldId id="4459" r:id="rId14"/>
    <p:sldId id="4444" r:id="rId15"/>
    <p:sldId id="4452" r:id="rId16"/>
    <p:sldId id="4453" r:id="rId17"/>
    <p:sldId id="4278" r:id="rId18"/>
    <p:sldId id="270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7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4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650240"/>
            <a:ext cx="10361930" cy="55530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、商业航天：</a:t>
            </a:r>
            <a:endParaRPr lang="zh-CN" altLang="en-US" sz="2000" dirty="0"/>
          </a:p>
          <a:p>
            <a:r>
              <a:rPr lang="zh-CN" altLang="en-US" sz="2000" dirty="0"/>
              <a:t>消息称，亿万富翁埃隆</a:t>
            </a:r>
            <a:r>
              <a:rPr lang="en-US" altLang="zh-CN" sz="2000" dirty="0"/>
              <a:t>·</a:t>
            </a:r>
            <a:r>
              <a:rPr lang="zh-CN" altLang="en-US" sz="2000" dirty="0"/>
              <a:t>马斯克的太空探索技术公司（</a:t>
            </a:r>
            <a:r>
              <a:rPr lang="en-US" altLang="zh-CN" sz="2000" dirty="0"/>
              <a:t>SpaceX</a:t>
            </a:r>
            <a:r>
              <a:rPr lang="zh-CN" altLang="en-US" sz="2000" dirty="0"/>
              <a:t>）已秘密提交首次公开募股申请（</a:t>
            </a:r>
            <a:r>
              <a:rPr lang="en-US" altLang="zh-CN" sz="2000" dirty="0"/>
              <a:t>IPO</a:t>
            </a:r>
            <a:r>
              <a:rPr lang="zh-CN" altLang="en-US" sz="2000" dirty="0"/>
              <a:t>）。此次申请使其有望在</a:t>
            </a:r>
            <a:r>
              <a:rPr lang="en-US" altLang="zh-CN" sz="2000" dirty="0"/>
              <a:t>6</a:t>
            </a:r>
            <a:r>
              <a:rPr lang="zh-CN" altLang="en-US" sz="2000" dirty="0"/>
              <a:t>月份挂牌上市，这将使</a:t>
            </a:r>
            <a:r>
              <a:rPr lang="en-US" altLang="zh-CN" sz="2000" dirty="0"/>
              <a:t>SpaceX</a:t>
            </a:r>
            <a:r>
              <a:rPr lang="zh-CN" altLang="en-US" sz="2000" dirty="0"/>
              <a:t>成为可能出现的</a:t>
            </a:r>
            <a:r>
              <a:rPr lang="en-US" altLang="zh-CN" sz="2000" dirty="0"/>
              <a:t>“</a:t>
            </a:r>
            <a:r>
              <a:rPr lang="zh-CN" altLang="en-US" sz="2000" dirty="0"/>
              <a:t>三巨头超级</a:t>
            </a:r>
            <a:r>
              <a:rPr lang="en-US" altLang="zh-CN" sz="2000" dirty="0"/>
              <a:t>IPO”</a:t>
            </a:r>
            <a:r>
              <a:rPr lang="zh-CN" altLang="en-US" sz="2000" dirty="0"/>
              <a:t>中的首家</a:t>
            </a:r>
            <a:r>
              <a:rPr lang="en-US" altLang="zh-CN" sz="2000" dirty="0"/>
              <a:t>——</a:t>
            </a:r>
            <a:r>
              <a:rPr lang="zh-CN" altLang="en-US" sz="2000" dirty="0"/>
              <a:t>抢在</a:t>
            </a:r>
            <a:r>
              <a:rPr lang="en-US" altLang="zh-CN" sz="2000" dirty="0"/>
              <a:t>OpenAI</a:t>
            </a:r>
            <a:r>
              <a:rPr lang="zh-CN" altLang="en-US" sz="2000" dirty="0"/>
              <a:t>和</a:t>
            </a:r>
            <a:r>
              <a:rPr lang="en-US" altLang="zh-CN" sz="2000" dirty="0"/>
              <a:t>Anthropic PBC</a:t>
            </a:r>
            <a:r>
              <a:rPr lang="zh-CN" altLang="en-US" sz="2000" dirty="0"/>
              <a:t>之前。据知情人士透露，</a:t>
            </a:r>
            <a:r>
              <a:rPr lang="en-US" altLang="zh-CN" sz="2000" dirty="0"/>
              <a:t>SpaceX</a:t>
            </a:r>
            <a:r>
              <a:rPr lang="zh-CN" altLang="en-US" sz="2000" dirty="0"/>
              <a:t>在</a:t>
            </a:r>
            <a:r>
              <a:rPr lang="en-US" altLang="zh-CN" sz="2000" dirty="0"/>
              <a:t>IPO</a:t>
            </a:r>
            <a:r>
              <a:rPr lang="zh-CN" altLang="en-US" sz="2000" dirty="0"/>
              <a:t>中寻求的估值可能超过</a:t>
            </a:r>
            <a:r>
              <a:rPr lang="en-US" altLang="zh-CN" sz="2000" dirty="0"/>
              <a:t>1.75</a:t>
            </a:r>
            <a:r>
              <a:rPr lang="zh-CN" altLang="en-US" sz="2000" dirty="0"/>
              <a:t>万亿美元。</a:t>
            </a:r>
            <a:r>
              <a:rPr lang="en-US" altLang="zh-CN" sz="2000" dirty="0"/>
              <a:t>SpaceX </a:t>
            </a:r>
            <a:r>
              <a:rPr lang="zh-CN" altLang="en-US" sz="2000" dirty="0"/>
              <a:t>的一位代表尚未对此事作出回应。根据</a:t>
            </a:r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25</a:t>
            </a:r>
            <a:r>
              <a:rPr lang="zh-CN" altLang="en-US" sz="2000" dirty="0"/>
              <a:t>日的报道，参与筹备工作的顾问预计，</a:t>
            </a:r>
            <a:r>
              <a:rPr lang="en-US" altLang="zh-CN" sz="2000" dirty="0"/>
              <a:t>SpaceX</a:t>
            </a:r>
            <a:r>
              <a:rPr lang="zh-CN" altLang="en-US" sz="2000" dirty="0"/>
              <a:t>公司在</a:t>
            </a:r>
            <a:r>
              <a:rPr lang="en-US" altLang="zh-CN" sz="2000" dirty="0"/>
              <a:t>IPO</a:t>
            </a:r>
            <a:r>
              <a:rPr lang="zh-CN" altLang="en-US" sz="2000" dirty="0"/>
              <a:t>中或拟募资超</a:t>
            </a:r>
            <a:r>
              <a:rPr lang="en-US" altLang="zh-CN" sz="2000" dirty="0"/>
              <a:t>750</a:t>
            </a:r>
            <a:r>
              <a:rPr lang="zh-CN" altLang="en-US" sz="2000" dirty="0"/>
              <a:t>亿美元，高于此前报道的</a:t>
            </a:r>
            <a:r>
              <a:rPr lang="en-US" altLang="zh-CN" sz="2000" dirty="0"/>
              <a:t>500</a:t>
            </a:r>
            <a:r>
              <a:rPr lang="zh-CN" altLang="en-US" sz="2000" dirty="0"/>
              <a:t>亿美元预估。</a:t>
            </a:r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、创新药：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据国盛证券统计，截至</a:t>
            </a:r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27</a:t>
            </a:r>
            <a:r>
              <a:rPr lang="zh-CN" altLang="en-US" sz="2000" dirty="0"/>
              <a:t>日，</a:t>
            </a:r>
            <a:r>
              <a:rPr lang="en-US" altLang="zh-CN" sz="2000" dirty="0"/>
              <a:t>2026</a:t>
            </a:r>
            <a:r>
              <a:rPr lang="zh-CN" altLang="en-US" sz="2000" dirty="0"/>
              <a:t>年以来我国创新药</a:t>
            </a:r>
            <a:r>
              <a:rPr lang="en-US" altLang="zh-CN" sz="2000" dirty="0"/>
              <a:t>BD</a:t>
            </a:r>
            <a:r>
              <a:rPr lang="zh-CN" altLang="en-US" sz="2000" dirty="0"/>
              <a:t>交易总额已突破</a:t>
            </a:r>
            <a:r>
              <a:rPr lang="en-US" altLang="zh-CN" sz="2000" dirty="0"/>
              <a:t>600</a:t>
            </a:r>
            <a:r>
              <a:rPr lang="zh-CN" altLang="en-US" sz="2000" dirty="0"/>
              <a:t>亿美元。而过去的</a:t>
            </a:r>
            <a:r>
              <a:rPr lang="en-US" altLang="zh-CN" sz="2000" dirty="0"/>
              <a:t>2025</a:t>
            </a:r>
            <a:r>
              <a:rPr lang="zh-CN" altLang="en-US" sz="2000" dirty="0"/>
              <a:t>年，我国创新药</a:t>
            </a:r>
            <a:r>
              <a:rPr lang="en-US" altLang="zh-CN" sz="2000" dirty="0"/>
              <a:t>BD</a:t>
            </a:r>
            <a:r>
              <a:rPr lang="zh-CN" altLang="en-US" sz="2000" dirty="0"/>
              <a:t>交易总金额提升至</a:t>
            </a:r>
            <a:r>
              <a:rPr lang="en-US" altLang="zh-CN" sz="2000" dirty="0"/>
              <a:t>1388</a:t>
            </a:r>
            <a:r>
              <a:rPr lang="zh-CN" altLang="en-US" sz="2000" dirty="0"/>
              <a:t>亿美元（</a:t>
            </a:r>
            <a:r>
              <a:rPr lang="en-US" altLang="zh-CN" sz="2000" dirty="0"/>
              <a:t>+135%</a:t>
            </a:r>
            <a:r>
              <a:rPr lang="zh-CN" altLang="en-US" sz="2000" dirty="0"/>
              <a:t>），首付款增至</a:t>
            </a:r>
            <a:r>
              <a:rPr lang="en-US" altLang="zh-CN" sz="2000" dirty="0"/>
              <a:t>75</a:t>
            </a:r>
            <a:r>
              <a:rPr lang="zh-CN" altLang="en-US" sz="2000" dirty="0"/>
              <a:t>亿美元（</a:t>
            </a:r>
            <a:r>
              <a:rPr lang="en-US" altLang="zh-CN" sz="2000" dirty="0"/>
              <a:t>+63%</a:t>
            </a:r>
            <a:r>
              <a:rPr lang="zh-CN" altLang="en-US" sz="2000" dirty="0"/>
              <a:t>）；</a:t>
            </a:r>
            <a:r>
              <a:rPr lang="en-US" altLang="zh-CN" sz="2000" dirty="0"/>
              <a:t>2025</a:t>
            </a:r>
            <a:r>
              <a:rPr lang="zh-CN" altLang="en-US" sz="2000" dirty="0"/>
              <a:t>年中国相关交易总金额约占全球交易总金额</a:t>
            </a:r>
            <a:r>
              <a:rPr lang="en-US" altLang="zh-CN" sz="2000" dirty="0"/>
              <a:t>50%</a:t>
            </a:r>
            <a:r>
              <a:rPr lang="zh-CN" altLang="en-US" sz="2000" dirty="0"/>
              <a:t>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、算力：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31</a:t>
            </a:r>
            <a:r>
              <a:rPr lang="zh-CN" altLang="en-US" sz="2000" dirty="0"/>
              <a:t>日晚，智谱发布上市后首份年报，</a:t>
            </a:r>
            <a:r>
              <a:rPr lang="en-US" altLang="zh-CN" sz="2000" dirty="0"/>
              <a:t>2025</a:t>
            </a:r>
            <a:r>
              <a:rPr lang="zh-CN" altLang="en-US" sz="2000" dirty="0"/>
              <a:t>年业绩表现超预期，值得注意的是，</a:t>
            </a:r>
            <a:r>
              <a:rPr lang="en-US" altLang="zh-CN" sz="2000" dirty="0"/>
              <a:t>2026</a:t>
            </a:r>
            <a:r>
              <a:rPr lang="zh-CN" altLang="en-US" sz="2000" dirty="0"/>
              <a:t>年一季度智谱的</a:t>
            </a:r>
            <a:r>
              <a:rPr lang="en-US" altLang="zh-CN" sz="2000" dirty="0"/>
              <a:t>API</a:t>
            </a:r>
            <a:r>
              <a:rPr lang="zh-CN" altLang="en-US" sz="2000" dirty="0"/>
              <a:t>调用定价提升</a:t>
            </a:r>
            <a:r>
              <a:rPr lang="en-US" altLang="zh-CN" sz="2000" dirty="0"/>
              <a:t>83%</a:t>
            </a:r>
            <a:r>
              <a:rPr lang="zh-CN" altLang="en-US" sz="2000" dirty="0"/>
              <a:t>，即便如此，市场依然呈现出供不应求的情况，调用量增长</a:t>
            </a:r>
            <a:r>
              <a:rPr lang="en-US" altLang="zh-CN" sz="2000" dirty="0"/>
              <a:t>400%</a:t>
            </a:r>
            <a:r>
              <a:rPr lang="zh-CN" altLang="en-US" sz="2000" dirty="0"/>
              <a:t>。智谱发布的年报，显示出其商业模式已初步获得市场认可，也凸显国产大模型的市场竞争力，以及整个国产算力链的高景气。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算电协同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445" y="1156970"/>
            <a:ext cx="11420475" cy="4543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75250" y="189865"/>
            <a:ext cx="4264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词元经济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8195" y="864870"/>
            <a:ext cx="10819765" cy="53263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1417</Words>
  <Application>WPS 演示</Application>
  <PresentationFormat>宽屏</PresentationFormat>
  <Paragraphs>117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434</cp:revision>
  <dcterms:created xsi:type="dcterms:W3CDTF">2024-06-11T06:30:00Z</dcterms:created>
  <dcterms:modified xsi:type="dcterms:W3CDTF">2026-04-02T00:59:31Z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2052-12.1.0.25225</vt:lpwstr>
  </property>
</Properties>
</file>