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55" r:id="rId9"/>
    <p:sldId id="4456" r:id="rId10"/>
    <p:sldId id="4457" r:id="rId11"/>
    <p:sldId id="4458" r:id="rId12"/>
    <p:sldId id="4442" r:id="rId13"/>
    <p:sldId id="4459" r:id="rId14"/>
    <p:sldId id="4444" r:id="rId15"/>
    <p:sldId id="4452" r:id="rId16"/>
    <p:sldId id="4453" r:id="rId17"/>
    <p:sldId id="4278"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7.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4.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956945" y="650240"/>
            <a:ext cx="10361930" cy="555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endParaRPr lang="zh-CN" altLang="en-US" sz="2000" dirty="0"/>
          </a:p>
          <a:p>
            <a:r>
              <a:rPr lang="zh-CN" altLang="en-US" sz="2000" dirty="0"/>
              <a:t>工业和信息化部办公厅发布关于开展普惠算力赋能中小企业发展专项行动。其中提到，到</a:t>
            </a:r>
            <a:r>
              <a:rPr lang="en-US" altLang="zh-CN" sz="2000" dirty="0"/>
              <a:t>2028</a:t>
            </a:r>
            <a:r>
              <a:rPr lang="zh-CN" altLang="en-US" sz="2000" dirty="0"/>
              <a:t>年底，基本建成覆盖广、成本低、服务优、生态活、人才强的普惠算力服务体系，在中小企业划分标准适用的</a:t>
            </a:r>
            <a:r>
              <a:rPr lang="en-US" altLang="zh-CN" sz="2000" dirty="0"/>
              <a:t>15</a:t>
            </a:r>
            <a:r>
              <a:rPr lang="zh-CN" altLang="en-US" sz="2000" dirty="0"/>
              <a:t>类行业中覆盖门类不少于</a:t>
            </a:r>
            <a:r>
              <a:rPr lang="en-US" altLang="zh-CN" sz="2000" dirty="0"/>
              <a:t>10</a:t>
            </a:r>
            <a:r>
              <a:rPr lang="zh-CN" altLang="en-US" sz="2000" dirty="0"/>
              <a:t>类，进一步加强对中小企业算力应用的公共服务力度，显著降低中小企业获取、使用算力门槛，为推动中小企业专精特新发展提供坚实算力支撑。</a:t>
            </a:r>
            <a:endParaRPr lang="zh-CN" altLang="en-US" sz="2000" dirty="0"/>
          </a:p>
          <a:p>
            <a:endParaRPr lang="zh-CN" altLang="en-US" sz="2000" dirty="0"/>
          </a:p>
          <a:p>
            <a:r>
              <a:rPr lang="en-US" altLang="zh-CN" sz="2000" dirty="0"/>
              <a:t>2</a:t>
            </a:r>
            <a:r>
              <a:rPr lang="zh-CN" altLang="en-US" sz="2000" dirty="0"/>
              <a:t>、创新药：</a:t>
            </a:r>
            <a:endParaRPr lang="zh-CN" altLang="en-US" sz="2000" dirty="0"/>
          </a:p>
          <a:p>
            <a:endParaRPr lang="zh-CN" altLang="en-US" sz="2000" dirty="0"/>
          </a:p>
          <a:p>
            <a:r>
              <a:rPr lang="zh-CN" altLang="en-US" sz="2000" dirty="0"/>
              <a:t>美国癌症研究协会</a:t>
            </a:r>
            <a:r>
              <a:rPr lang="en-US" altLang="zh-CN" sz="2000" dirty="0"/>
              <a:t>(AACR)</a:t>
            </a:r>
            <a:r>
              <a:rPr lang="zh-CN" altLang="en-US" sz="2000" dirty="0"/>
              <a:t>年会将于</a:t>
            </a:r>
            <a:r>
              <a:rPr lang="en-US" altLang="zh-CN" sz="2000" dirty="0"/>
              <a:t>2026</a:t>
            </a:r>
            <a:r>
              <a:rPr lang="zh-CN" altLang="en-US" sz="2000" dirty="0"/>
              <a:t>年</a:t>
            </a:r>
            <a:r>
              <a:rPr lang="en-US" altLang="zh-CN" sz="2000" dirty="0"/>
              <a:t>4</a:t>
            </a:r>
            <a:r>
              <a:rPr lang="zh-CN" altLang="en-US" sz="2000" dirty="0"/>
              <a:t>月</a:t>
            </a:r>
            <a:r>
              <a:rPr lang="en-US" altLang="zh-CN" sz="2000" dirty="0"/>
              <a:t>17-22</a:t>
            </a:r>
            <a:r>
              <a:rPr lang="zh-CN" altLang="en-US" sz="2000" dirty="0"/>
              <a:t>日在美国圣地亚哥召开。据报道，今年共有超过</a:t>
            </a:r>
            <a:r>
              <a:rPr lang="en-US" altLang="zh-CN" sz="2000" dirty="0"/>
              <a:t>100</a:t>
            </a:r>
            <a:r>
              <a:rPr lang="zh-CN" altLang="en-US" sz="2000" dirty="0"/>
              <a:t>家中国药企亮相</a:t>
            </a:r>
            <a:r>
              <a:rPr lang="en-US" altLang="zh-CN" sz="2000" dirty="0"/>
              <a:t>AACR</a:t>
            </a:r>
            <a:r>
              <a:rPr lang="zh-CN" altLang="en-US" sz="2000" dirty="0"/>
              <a:t>，带来近</a:t>
            </a:r>
            <a:r>
              <a:rPr lang="en-US" altLang="zh-CN" sz="2000" dirty="0"/>
              <a:t>400</a:t>
            </a:r>
            <a:r>
              <a:rPr lang="zh-CN" altLang="en-US" sz="2000" dirty="0"/>
              <a:t>项研究成果，覆盖当前多个热门靶点，核药、</a:t>
            </a:r>
            <a:r>
              <a:rPr lang="en-US" altLang="zh-CN" sz="2000" dirty="0"/>
              <a:t>DAC</a:t>
            </a:r>
            <a:r>
              <a:rPr lang="zh-CN" altLang="en-US" sz="2000" dirty="0"/>
              <a:t>、细胞治疗、</a:t>
            </a:r>
            <a:r>
              <a:rPr lang="en-US" altLang="zh-CN" sz="2000" dirty="0"/>
              <a:t>mRNA</a:t>
            </a:r>
            <a:r>
              <a:rPr lang="zh-CN" altLang="en-US" sz="2000" dirty="0"/>
              <a:t>等前沿技术。</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701655" cy="4636135"/>
          </a:xfrm>
          <a:prstGeom prst="rect">
            <a:avLst/>
          </a:prstGeom>
          <a:noFill/>
        </p:spPr>
        <p:txBody>
          <a:bodyPr wrap="square" rtlCol="0">
            <a:noAutofit/>
          </a:bodyPr>
          <a:lstStyle/>
          <a:p>
            <a:r>
              <a:rPr lang="en-US" altLang="zh-CN" sz="2000" dirty="0"/>
              <a:t>3</a:t>
            </a:r>
            <a:r>
              <a:rPr lang="zh-CN" altLang="en-US" sz="2000" dirty="0"/>
              <a:t>、光纤：</a:t>
            </a:r>
            <a:endParaRPr lang="zh-CN" altLang="en-US" sz="2000" dirty="0"/>
          </a:p>
          <a:p>
            <a:endParaRPr lang="en-US" altLang="zh-CN" sz="2000" dirty="0"/>
          </a:p>
          <a:p>
            <a:r>
              <a:rPr lang="zh-CN" altLang="en-US" sz="2000" dirty="0"/>
              <a:t>据英国《新科学家》杂志网站日前报道，英国伦敦大学学院科学家创下了现有商用光纤数据传输速度新纪录</a:t>
            </a:r>
            <a:r>
              <a:rPr lang="en-US" altLang="zh-CN" sz="2000" dirty="0"/>
              <a:t>——</a:t>
            </a:r>
            <a:r>
              <a:rPr lang="zh-CN" altLang="en-US" sz="2000" dirty="0"/>
              <a:t>每秒</a:t>
            </a:r>
            <a:r>
              <a:rPr lang="en-US" altLang="zh-CN" sz="2000" dirty="0"/>
              <a:t>450</a:t>
            </a:r>
            <a:r>
              <a:rPr lang="zh-CN" altLang="en-US" sz="2000" dirty="0"/>
              <a:t>太比特（</a:t>
            </a:r>
            <a:r>
              <a:rPr lang="en-US" altLang="zh-CN" sz="2000" dirty="0"/>
              <a:t>Tb/s</a:t>
            </a:r>
            <a:r>
              <a:rPr lang="zh-CN" altLang="en-US" sz="2000" dirty="0"/>
              <a:t>）。这一速度相当于现有商用网络的十倍，足以支持约</a:t>
            </a:r>
            <a:r>
              <a:rPr lang="en-US" altLang="zh-CN" sz="2000" dirty="0"/>
              <a:t>5000</a:t>
            </a:r>
            <a:r>
              <a:rPr lang="zh-CN" altLang="en-US" sz="2000" dirty="0"/>
              <a:t>万部电影同时流畅播放。</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算电协同</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85445" y="1156970"/>
            <a:ext cx="1142047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75250" y="189865"/>
            <a:ext cx="4264660" cy="460375"/>
          </a:xfrm>
          <a:prstGeom prst="rect">
            <a:avLst/>
          </a:prstGeom>
          <a:noFill/>
        </p:spPr>
        <p:txBody>
          <a:bodyPr wrap="square" rtlCol="0">
            <a:spAutoFit/>
          </a:bodyPr>
          <a:lstStyle/>
          <a:p>
            <a:r>
              <a:rPr lang="zh-CN" altLang="en-US" sz="2400" dirty="0">
                <a:solidFill>
                  <a:schemeClr val="bg1"/>
                </a:solidFill>
              </a:rPr>
              <a:t>词元经济</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798195" y="864870"/>
            <a:ext cx="10819765" cy="5326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1274</Words>
  <Application>WPS 演示</Application>
  <PresentationFormat>宽屏</PresentationFormat>
  <Paragraphs>117</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435</cp:revision>
  <dcterms:created xsi:type="dcterms:W3CDTF">2024-06-11T06:30:00Z</dcterms:created>
  <dcterms:modified xsi:type="dcterms:W3CDTF">2026-04-03T00:50:22Z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