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5"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静待市场企稳反弹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9905" y="198120"/>
            <a:ext cx="5120005" cy="452120"/>
          </a:xfrm>
          <a:prstGeom prst="rect">
            <a:avLst/>
          </a:prstGeom>
          <a:noFill/>
        </p:spPr>
        <p:txBody>
          <a:bodyPr wrap="square" rtlCol="0">
            <a:noAutofit/>
          </a:bodyPr>
          <a:lstStyle/>
          <a:p>
            <a:r>
              <a:rPr lang="zh-CN" altLang="en-US" sz="2400" dirty="0">
                <a:solidFill>
                  <a:schemeClr val="bg1"/>
                </a:solidFill>
              </a:rPr>
              <a:t>总理工作报告</a:t>
            </a:r>
            <a:r>
              <a:rPr lang="en-US" altLang="zh-CN" sz="2400" dirty="0">
                <a:solidFill>
                  <a:schemeClr val="bg1"/>
                </a:solidFill>
              </a:rPr>
              <a:t>——</a:t>
            </a:r>
            <a:r>
              <a:rPr lang="zh-CN" altLang="en-US" sz="2400" dirty="0">
                <a:solidFill>
                  <a:schemeClr val="bg1"/>
                </a:solidFill>
              </a:rPr>
              <a:t>今年重点工作</a:t>
            </a:r>
            <a:endParaRPr lang="zh-CN" altLang="en-US" sz="2400" dirty="0">
              <a:solidFill>
                <a:schemeClr val="bg1"/>
              </a:solidFill>
            </a:endParaRPr>
          </a:p>
        </p:txBody>
      </p:sp>
      <p:sp>
        <p:nvSpPr>
          <p:cNvPr id="2" name="文本框 1"/>
          <p:cNvSpPr txBox="1"/>
          <p:nvPr/>
        </p:nvSpPr>
        <p:spPr>
          <a:xfrm>
            <a:off x="739775" y="967105"/>
            <a:ext cx="10894060" cy="5078730"/>
          </a:xfrm>
          <a:prstGeom prst="rect">
            <a:avLst/>
          </a:prstGeom>
        </p:spPr>
        <p:txBody>
          <a:bodyPr wrap="square">
            <a:noAutofit/>
            <a:extLst>
              <a:ext uri="{4A0BC546-FE56-4ADE-93B0-CB8AF2F6F144}">
                <wpsdc:textFrameExt xmlns:wpsdc="http://www.wps.cn/officeDocument/2022/drawingmlCustomData" type="text"/>
              </a:ext>
            </a:extLst>
          </a:bodyPr>
          <a:p>
            <a:pPr algn="l"/>
            <a:endParaRPr lang="en-US" altLang="zh-CN" sz="10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财政：赤字率拟按</a:t>
            </a:r>
            <a:r>
              <a:rPr lang="en-US" altLang="zh-CN" sz="1600">
                <a:latin typeface="Arial" panose="020B0604020202020204" pitchFamily="34" charset="0"/>
                <a:ea typeface="微软雅黑" panose="020B0503020204020204" charset="-122"/>
              </a:rPr>
              <a:t>4%</a:t>
            </a:r>
            <a:r>
              <a:rPr lang="zh-CN" altLang="en-US" sz="1600">
                <a:latin typeface="Arial" panose="020B0604020202020204" pitchFamily="34" charset="0"/>
                <a:ea typeface="微软雅黑" panose="020B0503020204020204" charset="-122"/>
              </a:rPr>
              <a:t>左右安排，赤字规模比上年增加</a:t>
            </a:r>
            <a:r>
              <a:rPr lang="en-US" altLang="zh-CN" sz="1600">
                <a:latin typeface="Arial" panose="020B0604020202020204" pitchFamily="34" charset="0"/>
                <a:ea typeface="微软雅黑" panose="020B0503020204020204" charset="-122"/>
              </a:rPr>
              <a:t>1.6</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政府投资：拟安排地方政府专项债券</a:t>
            </a:r>
            <a:r>
              <a:rPr lang="en-US" altLang="zh-CN" sz="1600">
                <a:latin typeface="Arial" panose="020B0604020202020204" pitchFamily="34" charset="0"/>
                <a:ea typeface="微软雅黑" panose="020B0503020204020204" charset="-122"/>
              </a:rPr>
              <a:t>4.4</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亿元。合计新增政府债务总规模</a:t>
            </a:r>
            <a:r>
              <a:rPr lang="en-US" altLang="zh-CN" sz="1600">
                <a:latin typeface="Arial" panose="020B0604020202020204" pitchFamily="34" charset="0"/>
                <a:ea typeface="微软雅黑" panose="020B0503020204020204" charset="-122"/>
              </a:rPr>
              <a:t>11.86</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2.9</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特别国债：拟发行超长期特别国债</a:t>
            </a:r>
            <a:r>
              <a:rPr lang="en-US" altLang="zh-CN" sz="1600">
                <a:latin typeface="Arial" panose="020B0604020202020204" pitchFamily="34" charset="0"/>
                <a:ea typeface="微软雅黑" panose="020B0503020204020204" charset="-122"/>
              </a:rPr>
              <a:t>1.3</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亿元。拟发行特别国债</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消费：实施提振消费专项行动。安排超长期特别国债</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亿元支持消费品以旧换新</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新质生产力：推动商业航天、低空经济等新兴产业安全健康发展。培育生物制造、量子科技、具身智能、</a:t>
            </a:r>
            <a:r>
              <a:rPr lang="en-US" altLang="zh-CN" sz="1600">
                <a:solidFill>
                  <a:srgbClr val="FF0000"/>
                </a:solidFill>
                <a:latin typeface="Arial" panose="020B0604020202020204" pitchFamily="34" charset="0"/>
                <a:ea typeface="微软雅黑" panose="020B0503020204020204" charset="-122"/>
              </a:rPr>
              <a:t>6G</a:t>
            </a:r>
            <a:r>
              <a:rPr lang="zh-CN" altLang="en-US" sz="1600">
                <a:solidFill>
                  <a:srgbClr val="FF0000"/>
                </a:solidFill>
                <a:latin typeface="Arial" panose="020B0604020202020204" pitchFamily="34" charset="0"/>
                <a:ea typeface="微软雅黑" panose="020B0503020204020204" charset="-122"/>
              </a:rPr>
              <a:t>等未来产业。加快制造业数字化转型。大力发展智能网联新能源汽车、人工智能手机和电脑、智能机器人等新一代智能终端以及智能制造装备</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教育：扩大高中阶段教育学位供给，逐步推行免费学前教育</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市场环境：落实解决拖欠企业账款问题长效机制。开展规范涉企执法专项行动</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开放：推动互联网、文化等领域有序开放，扩大电信、医疗、教育等领域开放试点</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住房：持续用力推动房地产市场止跌回稳。加力实施城中村和危旧房改造。推进收购存量商品房。继续做好保交房工作</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乡村振兴：深入实施种业振兴行动。启动中央统筹下的粮食产销区省际横向利益补偿，加大对产粮大县支持。拓宽农民增收渠道</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城镇化：推动将符合条件的农业转移人口纳入住房保障体系。持续推进城市更新和城镇老旧小区改造</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生态：健全绿色消费激励机制，推动形成绿色低碳的生产方式和生活方式</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就业：拓宽高校毕业生等青年就业创业渠道。加强灵活就业和新就业形态劳动者权益保障。提高技能人才待遇水平</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医疗卫生：优化药品集采政策，强化质量评估和监管。居民医保和基本公共卫生服务经费人均财政补助标准分别再提高</a:t>
            </a:r>
            <a:r>
              <a:rPr lang="en-US" altLang="zh-CN" sz="1600">
                <a:latin typeface="Arial" panose="020B0604020202020204" pitchFamily="34" charset="0"/>
                <a:ea typeface="微软雅黑" panose="020B0503020204020204" charset="-122"/>
              </a:rPr>
              <a:t>30</a:t>
            </a:r>
            <a:r>
              <a:rPr lang="zh-CN" altLang="en-US" sz="1600">
                <a:latin typeface="Arial" panose="020B0604020202020204" pitchFamily="34" charset="0"/>
                <a:ea typeface="微软雅黑" panose="020B0503020204020204" charset="-122"/>
              </a:rPr>
              <a:t>元和</a:t>
            </a:r>
            <a:r>
              <a:rPr lang="en-US" altLang="zh-CN" sz="1600">
                <a:latin typeface="Arial" panose="020B0604020202020204" pitchFamily="34" charset="0"/>
                <a:ea typeface="微软雅黑" panose="020B0503020204020204" charset="-122"/>
              </a:rPr>
              <a:t>5</a:t>
            </a:r>
            <a:r>
              <a:rPr lang="zh-CN" altLang="en-US" sz="1600">
                <a:latin typeface="Arial" panose="020B0604020202020204" pitchFamily="34" charset="0"/>
                <a:ea typeface="微软雅黑" panose="020B0503020204020204" charset="-122"/>
              </a:rPr>
              <a:t>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社会保障：城乡居民基础养老金最低标准再提高</a:t>
            </a:r>
            <a:r>
              <a:rPr lang="en-US" altLang="zh-CN" sz="1600">
                <a:latin typeface="Arial" panose="020B0604020202020204" pitchFamily="34" charset="0"/>
                <a:ea typeface="微软雅黑" panose="020B0503020204020204" charset="-122"/>
              </a:rPr>
              <a:t>20</a:t>
            </a:r>
            <a:r>
              <a:rPr lang="zh-CN" altLang="en-US" sz="1600">
                <a:latin typeface="Arial" panose="020B0604020202020204" pitchFamily="34" charset="0"/>
                <a:ea typeface="微软雅黑" panose="020B0503020204020204" charset="-122"/>
              </a:rPr>
              <a:t>元。制定促进生育政策，发放育儿补贴</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、农业：</a:t>
            </a:r>
            <a:endParaRPr lang="zh-CN" altLang="en-US" sz="2000" dirty="0"/>
          </a:p>
          <a:p>
            <a:r>
              <a:rPr lang="zh-CN" altLang="en-US" sz="2000" dirty="0"/>
              <a:t>中共中央、国务院近日印发《加快建设农业强国规划（</a:t>
            </a:r>
            <a:r>
              <a:rPr lang="en-US" altLang="zh-CN" sz="2000" dirty="0"/>
              <a:t>2024—2035</a:t>
            </a:r>
            <a:r>
              <a:rPr lang="zh-CN" altLang="en-US" sz="2000" dirty="0"/>
              <a:t>年）》。规划提出，到</a:t>
            </a:r>
            <a:r>
              <a:rPr lang="en-US" altLang="zh-CN" sz="2000" dirty="0"/>
              <a:t>2027</a:t>
            </a:r>
            <a:r>
              <a:rPr lang="zh-CN" altLang="en-US" sz="2000" dirty="0"/>
              <a:t>年，农业强国建设取得明显进展。乡村全面振兴取得实质性进展，农业农村现代化迈上新台阶。到</a:t>
            </a:r>
            <a:r>
              <a:rPr lang="en-US" altLang="zh-CN" sz="2000" dirty="0"/>
              <a:t>2035</a:t>
            </a:r>
            <a:r>
              <a:rPr lang="zh-CN" altLang="en-US" sz="2000" dirty="0"/>
              <a:t>年，农业强国建设取得显著成效。乡村全面振兴取得决定性进展，农业现代化基本实现，农村基本具备现代生活条件。到本世纪中叶，农业强国全面建成。乡村全面振兴，农业农村现代化全面实现。</a:t>
            </a:r>
            <a:endParaRPr lang="zh-CN" altLang="en-US" sz="2000" dirty="0"/>
          </a:p>
          <a:p>
            <a:endParaRPr lang="zh-CN" altLang="en-US" sz="2000" dirty="0"/>
          </a:p>
          <a:p>
            <a:r>
              <a:rPr lang="en-US" altLang="zh-CN" sz="2000" dirty="0"/>
              <a:t>2</a:t>
            </a:r>
            <a:r>
              <a:rPr lang="zh-CN" altLang="en-US" sz="2000" dirty="0"/>
              <a:t>、半导体：</a:t>
            </a:r>
            <a:endParaRPr lang="zh-CN" altLang="en-US" sz="2000" dirty="0"/>
          </a:p>
          <a:p>
            <a:r>
              <a:rPr lang="zh-CN" altLang="en-US" sz="2000" dirty="0"/>
              <a:t>国家知识产权局信息显示，华为技术有限公司日前公布了一项名为</a:t>
            </a:r>
            <a:r>
              <a:rPr lang="en-US" altLang="zh-CN" sz="2000" dirty="0"/>
              <a:t>“</a:t>
            </a:r>
            <a:r>
              <a:rPr lang="zh-CN" altLang="en-US" sz="2000" dirty="0"/>
              <a:t>三进制逻辑门电路、计算电路、芯片以及电子设备</a:t>
            </a:r>
            <a:r>
              <a:rPr lang="en-US" altLang="zh-CN" sz="2000" dirty="0"/>
              <a:t>”</a:t>
            </a:r>
            <a:r>
              <a:rPr lang="zh-CN" altLang="en-US" sz="2000" dirty="0"/>
              <a:t>的专利。专利摘要显示，本申请提供的三进制逻辑门电路可以减少三进制逻辑电路中的晶体管数量，降低三进制逻辑电路的功耗，以及提高三进制逻辑电路的计算效率。</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、消费：</a:t>
            </a:r>
            <a:endParaRPr lang="zh-CN" altLang="en-US" sz="2000" dirty="0"/>
          </a:p>
          <a:p>
            <a:endParaRPr lang="en-US" altLang="zh-CN" sz="2000" dirty="0"/>
          </a:p>
          <a:p>
            <a:r>
              <a:rPr lang="en-US" altLang="zh-CN" sz="2000" dirty="0"/>
              <a:t>4</a:t>
            </a:r>
            <a:r>
              <a:rPr lang="zh-CN" altLang="en-US" sz="2000" dirty="0"/>
              <a:t>月</a:t>
            </a:r>
            <a:r>
              <a:rPr lang="en-US" altLang="zh-CN" sz="2000" dirty="0"/>
              <a:t>7</a:t>
            </a:r>
            <a:r>
              <a:rPr lang="zh-CN" altLang="en-US" sz="2000" dirty="0"/>
              <a:t>日，官媒头条聚焦消费，</a:t>
            </a:r>
            <a:r>
              <a:rPr lang="en-US" altLang="zh-CN" sz="2000" dirty="0"/>
              <a:t>“</a:t>
            </a:r>
            <a:r>
              <a:rPr lang="zh-CN" altLang="en-US" sz="2000" dirty="0"/>
              <a:t>新思想引领新征程丨消费市场提质向好</a:t>
            </a:r>
            <a:r>
              <a:rPr lang="en-US" altLang="zh-CN" sz="2000" dirty="0"/>
              <a:t> </a:t>
            </a:r>
            <a:r>
              <a:rPr lang="zh-CN" altLang="en-US" sz="2000" dirty="0"/>
              <a:t>助力经济高质量发展</a:t>
            </a:r>
            <a:r>
              <a:rPr lang="en-US" altLang="zh-CN" sz="2000" dirty="0"/>
              <a:t>”</a:t>
            </a:r>
            <a:r>
              <a:rPr lang="zh-CN" altLang="en-US" sz="2000" dirty="0"/>
              <a:t>、</a:t>
            </a:r>
            <a:r>
              <a:rPr lang="en-US" altLang="zh-CN" sz="2000" dirty="0"/>
              <a:t>“</a:t>
            </a:r>
            <a:r>
              <a:rPr lang="zh-CN" altLang="en-US" sz="2000" dirty="0"/>
              <a:t>以消费提振畅通国民经济的大循环</a:t>
            </a:r>
            <a:r>
              <a:rPr lang="en-US" altLang="zh-CN" sz="2000" dirty="0"/>
              <a:t>”</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7565" y="723900"/>
            <a:ext cx="10517505" cy="4833620"/>
          </a:xfrm>
          <a:prstGeom prst="rect">
            <a:avLst/>
          </a:prstGeom>
          <a:noFill/>
        </p:spPr>
        <p:txBody>
          <a:bodyPr wrap="square" rtlCol="0">
            <a:noAutofit/>
          </a:bodyPr>
          <a:lstStyle/>
          <a:p>
            <a:r>
              <a:rPr lang="en-US" altLang="zh-CN" sz="2000" dirty="0"/>
              <a:t>1</a:t>
            </a:r>
            <a:r>
              <a:rPr lang="zh-CN" altLang="en-US" sz="2000" dirty="0"/>
              <a:t>、国产算力、云计算：</a:t>
            </a:r>
            <a:endParaRPr lang="zh-CN" altLang="en-US" sz="2000" dirty="0"/>
          </a:p>
          <a:p>
            <a:r>
              <a:rPr lang="zh-CN" altLang="en-US" sz="2000" dirty="0"/>
              <a:t>三大运营商全部接入</a:t>
            </a:r>
            <a:r>
              <a:rPr lang="en-US" altLang="zh-CN" sz="2000" dirty="0"/>
              <a:t>DeepSeek</a:t>
            </a:r>
            <a:r>
              <a:rPr lang="zh-CN" altLang="en-US" sz="2000" dirty="0"/>
              <a:t>模型，阿里、腾讯、华为等巨头</a:t>
            </a:r>
            <a:r>
              <a:rPr lang="en-US" altLang="zh-CN" sz="2000" dirty="0"/>
              <a:t>AI</a:t>
            </a:r>
            <a:r>
              <a:rPr lang="zh-CN" altLang="en-US" sz="2000" dirty="0"/>
              <a:t>获新进展，</a:t>
            </a:r>
            <a:r>
              <a:rPr lang="en-US" altLang="zh-CN" sz="2000" dirty="0"/>
              <a:t>AI</a:t>
            </a:r>
            <a:r>
              <a:rPr lang="zh-CN" altLang="en-US" sz="2000" dirty="0"/>
              <a:t>云计算资本开支或将逐步提升。根据公开消息，苹果或将携手阿里巴巴开发国行版</a:t>
            </a:r>
            <a:r>
              <a:rPr lang="en-US" altLang="zh-CN" sz="2000" dirty="0"/>
              <a:t>iPhone AI</a:t>
            </a:r>
            <a:r>
              <a:rPr lang="zh-CN" altLang="en-US" sz="2000" dirty="0"/>
              <a:t>功能；腾讯</a:t>
            </a:r>
            <a:r>
              <a:rPr lang="en-US" altLang="zh-CN" sz="2000" dirty="0"/>
              <a:t>AI</a:t>
            </a:r>
            <a:r>
              <a:rPr lang="zh-CN" altLang="en-US" sz="2000" dirty="0"/>
              <a:t>助手</a:t>
            </a:r>
            <a:r>
              <a:rPr lang="en-US" altLang="zh-CN" sz="2000" dirty="0"/>
              <a:t>“</a:t>
            </a:r>
            <a:r>
              <a:rPr lang="zh-CN" altLang="en-US" sz="2000" dirty="0"/>
              <a:t>腾讯元宝</a:t>
            </a:r>
            <a:r>
              <a:rPr lang="en-US" altLang="zh-CN" sz="2000" dirty="0"/>
              <a:t>”</a:t>
            </a:r>
            <a:r>
              <a:rPr lang="zh-CN" altLang="en-US" sz="2000" dirty="0"/>
              <a:t>于</a:t>
            </a:r>
            <a:r>
              <a:rPr lang="en-US" altLang="zh-CN" sz="2000" dirty="0"/>
              <a:t>2025</a:t>
            </a:r>
            <a:r>
              <a:rPr lang="zh-CN" altLang="en-US" sz="2000" dirty="0"/>
              <a:t>年</a:t>
            </a:r>
            <a:r>
              <a:rPr lang="en-US" altLang="zh-CN" sz="2000" dirty="0"/>
              <a:t>2</a:t>
            </a:r>
            <a:r>
              <a:rPr lang="zh-CN" altLang="en-US" sz="2000" dirty="0"/>
              <a:t>月</a:t>
            </a:r>
            <a:r>
              <a:rPr lang="en-US" altLang="zh-CN" sz="2000" dirty="0"/>
              <a:t>13</a:t>
            </a:r>
            <a:r>
              <a:rPr lang="zh-CN" altLang="en-US" sz="2000" dirty="0"/>
              <a:t>日正式接入</a:t>
            </a:r>
            <a:r>
              <a:rPr lang="en-US" altLang="zh-CN" sz="2000" dirty="0"/>
              <a:t>DeepSeek-R1</a:t>
            </a:r>
            <a:r>
              <a:rPr lang="zh-CN" altLang="en-US" sz="2000" dirty="0"/>
              <a:t>满血版模型，</a:t>
            </a:r>
            <a:r>
              <a:rPr lang="en-US" altLang="zh-CN" sz="2000" dirty="0"/>
              <a:t>2025</a:t>
            </a:r>
            <a:r>
              <a:rPr lang="zh-CN" altLang="en-US" sz="2000" dirty="0"/>
              <a:t>年</a:t>
            </a:r>
            <a:r>
              <a:rPr lang="en-US" altLang="zh-CN" sz="2000" dirty="0"/>
              <a:t>2</a:t>
            </a:r>
            <a:r>
              <a:rPr lang="zh-CN" altLang="en-US" sz="2000" dirty="0"/>
              <a:t>月</a:t>
            </a:r>
            <a:r>
              <a:rPr lang="en-US" altLang="zh-CN" sz="2000" dirty="0"/>
              <a:t>15</a:t>
            </a:r>
            <a:r>
              <a:rPr lang="zh-CN" altLang="en-US" sz="2000" dirty="0"/>
              <a:t>日，根据公开信息，微信正在灰测接入</a:t>
            </a:r>
            <a:r>
              <a:rPr lang="en-US" altLang="zh-CN" sz="2000" dirty="0"/>
              <a:t>DeepSeek R1</a:t>
            </a:r>
            <a:r>
              <a:rPr lang="zh-CN" altLang="en-US" sz="2000" dirty="0"/>
              <a:t>模型，部分用户已经可以内测相关</a:t>
            </a:r>
            <a:r>
              <a:rPr lang="en-US" altLang="zh-CN" sz="2000" dirty="0"/>
              <a:t>AI</a:t>
            </a:r>
            <a:r>
              <a:rPr lang="zh-CN" altLang="en-US" sz="2000" dirty="0"/>
              <a:t>搜索功能；</a:t>
            </a:r>
            <a:r>
              <a:rPr lang="en-US" altLang="zh-CN" sz="2000" dirty="0"/>
              <a:t>2025</a:t>
            </a:r>
            <a:r>
              <a:rPr lang="zh-CN" altLang="en-US" sz="2000" dirty="0"/>
              <a:t>年</a:t>
            </a:r>
            <a:r>
              <a:rPr lang="en-US" altLang="zh-CN" sz="2000" dirty="0"/>
              <a:t>2</a:t>
            </a:r>
            <a:r>
              <a:rPr lang="zh-CN" altLang="en-US" sz="2000" dirty="0"/>
              <a:t>月</a:t>
            </a:r>
            <a:r>
              <a:rPr lang="en-US" altLang="zh-CN" sz="2000" dirty="0"/>
              <a:t>12</a:t>
            </a:r>
            <a:r>
              <a:rPr lang="zh-CN" altLang="en-US" sz="2000" dirty="0"/>
              <a:t>日，华为云宣布正式上线</a:t>
            </a:r>
            <a:r>
              <a:rPr lang="en-US" altLang="zh-CN" sz="2000" dirty="0"/>
              <a:t>DeepSeek V3/R1 671B“</a:t>
            </a:r>
            <a:r>
              <a:rPr lang="zh-CN" altLang="en-US" sz="2000" dirty="0"/>
              <a:t>满血版</a:t>
            </a:r>
            <a:r>
              <a:rPr lang="en-US" altLang="zh-CN" sz="2000" dirty="0"/>
              <a:t>”</a:t>
            </a:r>
            <a:r>
              <a:rPr lang="zh-CN" altLang="en-US" sz="2000" dirty="0"/>
              <a:t>大模型。</a:t>
            </a:r>
            <a:endParaRPr lang="zh-CN" altLang="en-US" sz="2000" dirty="0"/>
          </a:p>
          <a:p>
            <a:r>
              <a:rPr lang="zh-CN" altLang="en-US" sz="2000" dirty="0"/>
              <a:t>创新牛、科技牛正式启航</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zh-CN" altLang="en-US" sz="2000" dirty="0"/>
              <a:t>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r>
              <a:rPr lang="zh-CN" altLang="en-US" sz="2000" dirty="0"/>
              <a:t>宇树机器人性能持续加速突破</a:t>
            </a:r>
            <a:endParaRPr lang="zh-CN" altLang="en-US" sz="2000" dirty="0"/>
          </a:p>
          <a:p>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仓位：三成左右</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59765" y="346710"/>
            <a:ext cx="10828020" cy="589216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90245" y="681355"/>
            <a:ext cx="10440035" cy="549592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2179</Words>
  <Application>WPS 演示</Application>
  <PresentationFormat>宽屏</PresentationFormat>
  <Paragraphs>125</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145</cp:revision>
  <dcterms:created xsi:type="dcterms:W3CDTF">2024-06-11T06:30:00Z</dcterms:created>
  <dcterms:modified xsi:type="dcterms:W3CDTF">2025-04-08T04:28:11Z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2052-12.1.0.20305</vt:lpwstr>
  </property>
</Properties>
</file>