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63" r:id="rId3"/>
    <p:sldId id="4274" r:id="rId5"/>
    <p:sldId id="4451" r:id="rId6"/>
    <p:sldId id="4460" r:id="rId7"/>
    <p:sldId id="4391" r:id="rId8"/>
    <p:sldId id="4440" r:id="rId9"/>
    <p:sldId id="4457" r:id="rId10"/>
    <p:sldId id="4458" r:id="rId11"/>
    <p:sldId id="4442" r:id="rId12"/>
    <p:sldId id="4459" r:id="rId13"/>
    <p:sldId id="4444" r:id="rId14"/>
    <p:sldId id="4461" r:id="rId15"/>
    <p:sldId id="4452" r:id="rId16"/>
    <p:sldId id="4462" r:id="rId17"/>
    <p:sldId id="4453" r:id="rId18"/>
    <p:sldId id="4278" r:id="rId19"/>
    <p:sldId id="270" r:id="rId20"/>
  </p:sldIdLst>
  <p:sldSz cx="12192000" cy="6858000"/>
  <p:notesSz cx="6858000" cy="9144000"/>
  <p:custDataLst>
    <p:tags r:id="rId25"/>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作者"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1" d="100"/>
          <a:sy n="111" d="100"/>
        </p:scale>
        <p:origin x="534"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5" Type="http://schemas.openxmlformats.org/officeDocument/2006/relationships/tags" Target="tags/tag17.xml"/><Relationship Id="rId24" Type="http://schemas.openxmlformats.org/officeDocument/2006/relationships/commentAuthors" Target="commentAuthors.xml"/><Relationship Id="rId23" Type="http://schemas.openxmlformats.org/officeDocument/2006/relationships/tableStyles" Target="tableStyles.xml"/><Relationship Id="rId22" Type="http://schemas.openxmlformats.org/officeDocument/2006/relationships/viewProps" Target="viewProps.xml"/><Relationship Id="rId21" Type="http://schemas.openxmlformats.org/officeDocument/2006/relationships/presProps" Target="presProps.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6E97641-2152-4774-8360-44780691E81F}"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F4F2145-BD71-46EC-B4BE-F31170F96B11}"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a:spLocks noGrp="1"/>
          </p:cNvSpPr>
          <p:nvPr>
            <p:ph type="sldImg" idx="2"/>
          </p:nvPr>
        </p:nvSpPr>
        <p:spPr/>
      </p:sp>
      <p:sp>
        <p:nvSpPr>
          <p:cNvPr id="3" name="文本占位符 2"/>
          <p:cNvSpPr>
            <a:spLocks noGrp="1"/>
          </p:cNvSpPr>
          <p:nvPr>
            <p:ph type="body" idx="3"/>
          </p:nvPr>
        </p:nvSpPr>
        <p:spPr/>
        <p:txBody>
          <a:bodyPr/>
          <a:p>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4" Type="http://schemas.openxmlformats.org/officeDocument/2006/relationships/image" Target="../media/image3.png"/><Relationship Id="rId3" Type="http://schemas.openxmlformats.org/officeDocument/2006/relationships/tags" Target="../tags/tag1.xml"/><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cSld name="1_两栏内容">
    <p:spTree>
      <p:nvGrpSpPr>
        <p:cNvPr id="1" name=""/>
        <p:cNvGrpSpPr/>
        <p:nvPr/>
      </p:nvGrpSpPr>
      <p:grpSpPr>
        <a:xfrm>
          <a:off x="0" y="0"/>
          <a:ext cx="0" cy="0"/>
          <a:chOff x="0" y="0"/>
          <a:chExt cx="0" cy="0"/>
        </a:xfrm>
      </p:grpSpPr>
      <p:pic>
        <p:nvPicPr>
          <p:cNvPr id="2" name="图片 1" descr="ppt"/>
          <p:cNvPicPr>
            <a:picLocks noChangeAspect="1"/>
          </p:cNvPicPr>
          <p:nvPr userDrawn="1"/>
        </p:nvPicPr>
        <p:blipFill>
          <a:blip r:embed="rId2"/>
          <a:stretch>
            <a:fillRect/>
          </a:stretch>
        </p:blipFill>
        <p:spPr>
          <a:xfrm>
            <a:off x="0" y="0"/>
            <a:ext cx="12192000" cy="6858000"/>
          </a:xfrm>
          <a:prstGeom prst="rect">
            <a:avLst/>
          </a:prstGeom>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cSld name="1_节标题">
    <p:spTree>
      <p:nvGrpSpPr>
        <p:cNvPr id="1" name=""/>
        <p:cNvGrpSpPr/>
        <p:nvPr/>
      </p:nvGrpSpPr>
      <p:grpSpPr>
        <a:xfrm>
          <a:off x="0" y="0"/>
          <a:ext cx="0" cy="0"/>
          <a:chOff x="0" y="0"/>
          <a:chExt cx="0" cy="0"/>
        </a:xfrm>
      </p:grpSpPr>
      <p:pic>
        <p:nvPicPr>
          <p:cNvPr id="2" name="图片 1" descr="图片1"/>
          <p:cNvPicPr>
            <a:picLocks noChangeAspect="1"/>
          </p:cNvPicPr>
          <p:nvPr userDrawn="1"/>
        </p:nvPicPr>
        <p:blipFill>
          <a:blip r:embed="rId2"/>
          <a:stretch>
            <a:fillRect/>
          </a:stretch>
        </p:blipFill>
        <p:spPr>
          <a:xfrm>
            <a:off x="0" y="0"/>
            <a:ext cx="12192000" cy="6858000"/>
          </a:xfrm>
          <a:prstGeom prst="rect">
            <a:avLst/>
          </a:prstGeom>
        </p:spPr>
      </p:pic>
      <p:pic>
        <p:nvPicPr>
          <p:cNvPr id="8" name="图片 7" descr="组 22"/>
          <p:cNvPicPr>
            <a:picLocks noChangeAspect="1"/>
          </p:cNvPicPr>
          <p:nvPr userDrawn="1">
            <p:custDataLst>
              <p:tags r:id="rId3"/>
            </p:custDataLst>
          </p:nvPr>
        </p:nvPicPr>
        <p:blipFill>
          <a:blip r:embed="rId4"/>
          <a:stretch>
            <a:fillRect/>
          </a:stretch>
        </p:blipFill>
        <p:spPr>
          <a:xfrm>
            <a:off x="239395" y="271780"/>
            <a:ext cx="11740515" cy="645668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endParaRPr lang="zh-CN" altLang="en-US"/>
          </a:p>
        </p:txBody>
      </p:sp>
      <p:sp>
        <p:nvSpPr>
          <p:cNvPr id="4" name="日期占位符 3"/>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D997B5FA-0921-464F-AAE1-844C04324D75}"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65CE74E-AB26-4998-AD42-012C4C1AD076}"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4" Type="http://schemas.openxmlformats.org/officeDocument/2006/relationships/theme" Target="../theme/theme1.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97B5FA-0921-464F-AAE1-844C04324D75}"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65CE74E-AB26-4998-AD42-012C4C1AD076}"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9" Type="http://schemas.openxmlformats.org/officeDocument/2006/relationships/tags" Target="../tags/tag9.xml"/><Relationship Id="rId8" Type="http://schemas.openxmlformats.org/officeDocument/2006/relationships/tags" Target="../tags/tag8.xml"/><Relationship Id="rId7" Type="http://schemas.openxmlformats.org/officeDocument/2006/relationships/tags" Target="../tags/tag7.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 Id="rId3" Type="http://schemas.openxmlformats.org/officeDocument/2006/relationships/tags" Target="../tags/tag3.xml"/><Relationship Id="rId2" Type="http://schemas.openxmlformats.org/officeDocument/2006/relationships/image" Target="../media/image4.png"/><Relationship Id="rId16" Type="http://schemas.openxmlformats.org/officeDocument/2006/relationships/notesSlide" Target="../notesSlides/notesSlide1.xml"/><Relationship Id="rId15" Type="http://schemas.openxmlformats.org/officeDocument/2006/relationships/slideLayout" Target="../slideLayouts/slideLayout12.xml"/><Relationship Id="rId14" Type="http://schemas.openxmlformats.org/officeDocument/2006/relationships/tags" Target="../tags/tag14.xml"/><Relationship Id="rId13" Type="http://schemas.openxmlformats.org/officeDocument/2006/relationships/tags" Target="../tags/tag13.xml"/><Relationship Id="rId12" Type="http://schemas.openxmlformats.org/officeDocument/2006/relationships/tags" Target="../tags/tag12.xml"/><Relationship Id="rId11" Type="http://schemas.openxmlformats.org/officeDocument/2006/relationships/tags" Target="../tags/tag11.xml"/><Relationship Id="rId10" Type="http://schemas.openxmlformats.org/officeDocument/2006/relationships/tags" Target="../tags/tag10.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10.png"/></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11.pn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12.pn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13.png"/></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14.png"/></Relationships>
</file>

<file path=ppt/slides/_rels/slide17.xml.rels><?xml version="1.0" encoding="UTF-8" standalone="yes"?>
<Relationships xmlns="http://schemas.openxmlformats.org/package/2006/relationships"><Relationship Id="rId4" Type="http://schemas.openxmlformats.org/officeDocument/2006/relationships/slideLayout" Target="../slideLayouts/slideLayout13.xml"/><Relationship Id="rId3" Type="http://schemas.openxmlformats.org/officeDocument/2006/relationships/tags" Target="../tags/tag16.xml"/><Relationship Id="rId2" Type="http://schemas.openxmlformats.org/officeDocument/2006/relationships/image" Target="../media/image15.png"/><Relationship Id="rId1" Type="http://schemas.openxmlformats.org/officeDocument/2006/relationships/tags" Target="../tags/tag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image" Target="../media/image8.png"/><Relationship Id="rId1" Type="http://schemas.openxmlformats.org/officeDocument/2006/relationships/image" Target="../media/image7.png"/></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descr="矢量智能对象"/>
          <p:cNvPicPr>
            <a:picLocks noChangeAspect="1"/>
          </p:cNvPicPr>
          <p:nvPr userDrawn="1">
            <p:custDataLst>
              <p:tags r:id="rId1"/>
            </p:custDataLst>
          </p:nvPr>
        </p:nvPicPr>
        <p:blipFill>
          <a:blip r:embed="rId2"/>
          <a:stretch>
            <a:fillRect/>
          </a:stretch>
        </p:blipFill>
        <p:spPr>
          <a:xfrm>
            <a:off x="5356225" y="776605"/>
            <a:ext cx="1524000" cy="330200"/>
          </a:xfrm>
          <a:prstGeom prst="rect">
            <a:avLst/>
          </a:prstGeom>
        </p:spPr>
      </p:pic>
      <p:sp>
        <p:nvSpPr>
          <p:cNvPr id="3" name="文本框 2"/>
          <p:cNvSpPr txBox="1"/>
          <p:nvPr/>
        </p:nvSpPr>
        <p:spPr>
          <a:xfrm>
            <a:off x="5458460" y="6190615"/>
            <a:ext cx="1424305" cy="368300"/>
          </a:xfrm>
          <a:prstGeom prst="rect">
            <a:avLst/>
          </a:prstGeom>
          <a:noFill/>
        </p:spPr>
        <p:txBody>
          <a:bodyPr wrap="square" rtlCol="0">
            <a:spAutoFit/>
          </a:bodyPr>
          <a:lstStyle/>
          <a:p>
            <a:r>
              <a:rPr lang="zh-CN" altLang="en-US">
                <a:solidFill>
                  <a:srgbClr val="FFDFDF"/>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中国</a:t>
            </a:r>
            <a:r>
              <a:rPr lang="en-US" altLang="zh-CN">
                <a:solidFill>
                  <a:srgbClr val="FFDFDF"/>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a:t>
            </a:r>
            <a:r>
              <a:rPr lang="zh-CN" altLang="en-US">
                <a:solidFill>
                  <a:srgbClr val="FFDFDF"/>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广州</a:t>
            </a:r>
            <a:endParaRPr lang="zh-CN" altLang="en-US">
              <a:solidFill>
                <a:srgbClr val="FFDFDF"/>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sp>
        <p:nvSpPr>
          <p:cNvPr id="2" name="文本框 1"/>
          <p:cNvSpPr txBox="1"/>
          <p:nvPr/>
        </p:nvSpPr>
        <p:spPr>
          <a:xfrm>
            <a:off x="879792" y="1951887"/>
            <a:ext cx="10581005" cy="922020"/>
          </a:xfrm>
          <a:prstGeom prst="rect">
            <a:avLst/>
          </a:prstGeom>
          <a:noFill/>
        </p:spPr>
        <p:txBody>
          <a:bodyPr wrap="square" rtlCol="0">
            <a:spAutoFit/>
          </a:bodyPr>
          <a:lstStyle/>
          <a:p>
            <a:pPr algn="ctr">
              <a:lnSpc>
                <a:spcPct val="90000"/>
              </a:lnSpc>
            </a:pPr>
            <a:r>
              <a:rPr lang="en-US" altLang="zh-CN" sz="6000" dirty="0">
                <a:gradFill>
                  <a:gsLst>
                    <a:gs pos="0">
                      <a:srgbClr val="FFFDF5"/>
                    </a:gs>
                    <a:gs pos="100000">
                      <a:srgbClr val="FFF6CD"/>
                    </a:gs>
                  </a:gsLst>
                  <a:lin ang="5400000" scaled="0"/>
                </a:gradFill>
                <a:latin typeface="思源黑体 CN Heavy" panose="020B0A00000000000000" charset="-122"/>
                <a:ea typeface="思源黑体 CN Heavy" panose="020B0A00000000000000" charset="-122"/>
                <a:cs typeface="思源黑体 CN Bold" panose="020B0800000000000000" charset="-122"/>
              </a:rPr>
              <a:t>2026</a:t>
            </a:r>
            <a:r>
              <a:rPr lang="zh-CN" altLang="en-US" sz="6000" dirty="0">
                <a:gradFill>
                  <a:gsLst>
                    <a:gs pos="0">
                      <a:srgbClr val="FFFDF5"/>
                    </a:gs>
                    <a:gs pos="100000">
                      <a:srgbClr val="FFF6CD"/>
                    </a:gs>
                  </a:gsLst>
                  <a:lin ang="5400000" scaled="0"/>
                </a:gradFill>
                <a:latin typeface="思源黑体 CN Heavy" panose="020B0A00000000000000" charset="-122"/>
                <a:ea typeface="思源黑体 CN Heavy" panose="020B0A00000000000000" charset="-122"/>
                <a:cs typeface="思源黑体 CN Bold" panose="020B0800000000000000" charset="-122"/>
              </a:rPr>
              <a:t>维持结构机会</a:t>
            </a:r>
            <a:endParaRPr lang="zh-CN" altLang="en-US" sz="6000" dirty="0">
              <a:gradFill>
                <a:gsLst>
                  <a:gs pos="0">
                    <a:srgbClr val="FFFDF5"/>
                  </a:gs>
                  <a:gs pos="100000">
                    <a:srgbClr val="FFF6CD"/>
                  </a:gs>
                </a:gsLst>
                <a:lin ang="5400000" scaled="0"/>
              </a:gradFill>
              <a:latin typeface="思源黑体 CN Heavy" panose="020B0A00000000000000" charset="-122"/>
              <a:ea typeface="思源黑体 CN Heavy" panose="020B0A00000000000000" charset="-122"/>
              <a:cs typeface="思源黑体 CN Bold" panose="020B0800000000000000" charset="-122"/>
            </a:endParaRPr>
          </a:p>
        </p:txBody>
      </p:sp>
      <p:sp>
        <p:nvSpPr>
          <p:cNvPr id="9" name="矩形 8"/>
          <p:cNvSpPr/>
          <p:nvPr/>
        </p:nvSpPr>
        <p:spPr>
          <a:xfrm>
            <a:off x="3891915" y="3981450"/>
            <a:ext cx="2173605" cy="356870"/>
          </a:xfrm>
          <a:prstGeom prst="rect">
            <a:avLst/>
          </a:prstGeom>
          <a:noFill/>
          <a:ln>
            <a:solidFill>
              <a:schemeClr val="bg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custDataLst>
              <p:tags r:id="rId3"/>
            </p:custDataLst>
          </p:nvPr>
        </p:nvSpPr>
        <p:spPr>
          <a:xfrm>
            <a:off x="3898265" y="3981450"/>
            <a:ext cx="995680" cy="35687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文本框 13"/>
          <p:cNvSpPr txBox="1"/>
          <p:nvPr>
            <p:custDataLst>
              <p:tags r:id="rId4"/>
            </p:custDataLst>
          </p:nvPr>
        </p:nvSpPr>
        <p:spPr>
          <a:xfrm>
            <a:off x="3853815" y="3988435"/>
            <a:ext cx="1143000" cy="368300"/>
          </a:xfrm>
          <a:prstGeom prst="rect">
            <a:avLst/>
          </a:prstGeom>
          <a:noFill/>
        </p:spPr>
        <p:txBody>
          <a:bodyPr wrap="square" rtlCol="0">
            <a:spAutoFit/>
          </a:bodyPr>
          <a:lstStyle/>
          <a:p>
            <a:r>
              <a:rPr lang="zh-CN" altLang="en-US">
                <a:solidFill>
                  <a:srgbClr val="C00000"/>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主讲老师</a:t>
            </a:r>
            <a:endParaRPr lang="zh-CN" altLang="en-US">
              <a:solidFill>
                <a:srgbClr val="C00000"/>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sp>
        <p:nvSpPr>
          <p:cNvPr id="15" name="文本框 14"/>
          <p:cNvSpPr txBox="1"/>
          <p:nvPr>
            <p:custDataLst>
              <p:tags r:id="rId5"/>
            </p:custDataLst>
          </p:nvPr>
        </p:nvSpPr>
        <p:spPr>
          <a:xfrm>
            <a:off x="4902835" y="3976370"/>
            <a:ext cx="1162050" cy="368300"/>
          </a:xfrm>
          <a:prstGeom prst="rect">
            <a:avLst/>
          </a:prstGeom>
          <a:noFill/>
        </p:spPr>
        <p:txBody>
          <a:bodyPr wrap="square" rtlCol="0">
            <a:spAutoFit/>
          </a:bodyPr>
          <a:lstStyle/>
          <a:p>
            <a:r>
              <a:rPr lang="zh-CN" altLang="en-US" dirty="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陈灼基</a:t>
            </a:r>
            <a:endParaRPr lang="zh-CN" altLang="en-US" dirty="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grpSp>
        <p:nvGrpSpPr>
          <p:cNvPr id="33" name="组合 32"/>
          <p:cNvGrpSpPr/>
          <p:nvPr/>
        </p:nvGrpSpPr>
        <p:grpSpPr>
          <a:xfrm>
            <a:off x="3891915" y="4490348"/>
            <a:ext cx="5094178" cy="1552132"/>
            <a:chOff x="7093" y="6622"/>
            <a:chExt cx="8109" cy="1978"/>
          </a:xfrm>
        </p:grpSpPr>
        <p:sp>
          <p:nvSpPr>
            <p:cNvPr id="18" name="矩形 17"/>
            <p:cNvSpPr/>
            <p:nvPr>
              <p:custDataLst>
                <p:tags r:id="rId6"/>
              </p:custDataLst>
            </p:nvPr>
          </p:nvSpPr>
          <p:spPr>
            <a:xfrm>
              <a:off x="7093" y="6626"/>
              <a:ext cx="7859" cy="625"/>
            </a:xfrm>
            <a:prstGeom prst="rect">
              <a:avLst/>
            </a:prstGeom>
            <a:noFill/>
            <a:ln>
              <a:solidFill>
                <a:schemeClr val="bg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矩形 18"/>
            <p:cNvSpPr/>
            <p:nvPr>
              <p:custDataLst>
                <p:tags r:id="rId7"/>
              </p:custDataLst>
            </p:nvPr>
          </p:nvSpPr>
          <p:spPr>
            <a:xfrm>
              <a:off x="7105" y="6626"/>
              <a:ext cx="2321" cy="6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0" name="文本框 19"/>
            <p:cNvSpPr txBox="1"/>
            <p:nvPr>
              <p:custDataLst>
                <p:tags r:id="rId8"/>
              </p:custDataLst>
            </p:nvPr>
          </p:nvSpPr>
          <p:spPr>
            <a:xfrm>
              <a:off x="7261" y="6627"/>
              <a:ext cx="2009" cy="469"/>
            </a:xfrm>
            <a:prstGeom prst="rect">
              <a:avLst/>
            </a:prstGeom>
            <a:noFill/>
          </p:spPr>
          <p:txBody>
            <a:bodyPr wrap="square" rtlCol="0">
              <a:spAutoFit/>
            </a:bodyPr>
            <a:lstStyle/>
            <a:p>
              <a:r>
                <a:rPr lang="zh-CN" altLang="en-US">
                  <a:solidFill>
                    <a:srgbClr val="C00000"/>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执业编号</a:t>
              </a:r>
              <a:endParaRPr lang="zh-CN" altLang="en-US">
                <a:solidFill>
                  <a:srgbClr val="C00000"/>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sp>
          <p:nvSpPr>
            <p:cNvPr id="21" name="文本框 20"/>
            <p:cNvSpPr txBox="1"/>
            <p:nvPr>
              <p:custDataLst>
                <p:tags r:id="rId9"/>
              </p:custDataLst>
            </p:nvPr>
          </p:nvSpPr>
          <p:spPr>
            <a:xfrm>
              <a:off x="9470" y="6622"/>
              <a:ext cx="5732" cy="1978"/>
            </a:xfrm>
            <a:prstGeom prst="rect">
              <a:avLst/>
            </a:prstGeom>
            <a:noFill/>
          </p:spPr>
          <p:txBody>
            <a:bodyPr wrap="square" rtlCol="0">
              <a:noAutofit/>
            </a:bodyPr>
            <a:lstStyle/>
            <a:p>
              <a:r>
                <a:rPr lang="zh-CN" altLang="en-US" b="1" dirty="0">
                  <a:solidFill>
                    <a:schemeClr val="bg1"/>
                  </a:solidFill>
                  <a:latin typeface="微软雅黑" panose="020B0503020204020204" charset="-122"/>
                  <a:ea typeface="微软雅黑" panose="020B0503020204020204" charset="-122"/>
                  <a:sym typeface="+mn-ea"/>
                </a:rPr>
                <a:t>投顾从业：</a:t>
              </a:r>
              <a:r>
                <a:rPr lang="en-US" altLang="zh-CN" b="1" dirty="0">
                  <a:solidFill>
                    <a:schemeClr val="bg1"/>
                  </a:solidFill>
                  <a:latin typeface="微软雅黑" panose="020B0503020204020204" charset="-122"/>
                  <a:ea typeface="微软雅黑" panose="020B0503020204020204" charset="-122"/>
                  <a:sym typeface="+mn-ea"/>
                </a:rPr>
                <a:t>A1120620030004</a:t>
              </a:r>
              <a:endParaRPr lang="en-US" altLang="zh-CN" b="1" dirty="0">
                <a:solidFill>
                  <a:schemeClr val="bg1"/>
                </a:solidFill>
                <a:latin typeface="微软雅黑" panose="020B0503020204020204" charset="-122"/>
                <a:ea typeface="微软雅黑" panose="020B0503020204020204" charset="-122"/>
                <a:sym typeface="+mn-ea"/>
              </a:endParaRPr>
            </a:p>
            <a:p>
              <a:endParaRPr lang="zh-CN" altLang="en-US" dirty="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a:p>
              <a:r>
                <a:rPr lang="zh-CN" altLang="en-US" dirty="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基金从业编号：</a:t>
              </a:r>
              <a:r>
                <a:rPr lang="en-US" altLang="zh-CN" dirty="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P1069558100002</a:t>
              </a:r>
              <a:endParaRPr lang="en-US" altLang="zh-CN" dirty="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a:p>
              <a:endParaRPr lang="en-US" altLang="zh-CN" dirty="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grpSp>
      <p:grpSp>
        <p:nvGrpSpPr>
          <p:cNvPr id="32" name="组合 31"/>
          <p:cNvGrpSpPr/>
          <p:nvPr/>
        </p:nvGrpSpPr>
        <p:grpSpPr>
          <a:xfrm>
            <a:off x="6170295" y="3982720"/>
            <a:ext cx="3074373" cy="381327"/>
            <a:chOff x="10918" y="5734"/>
            <a:chExt cx="5059" cy="668"/>
          </a:xfrm>
        </p:grpSpPr>
        <p:sp>
          <p:nvSpPr>
            <p:cNvPr id="27" name="矩形 26"/>
            <p:cNvSpPr/>
            <p:nvPr>
              <p:custDataLst>
                <p:tags r:id="rId10"/>
              </p:custDataLst>
            </p:nvPr>
          </p:nvSpPr>
          <p:spPr>
            <a:xfrm>
              <a:off x="10940" y="5734"/>
              <a:ext cx="3832" cy="625"/>
            </a:xfrm>
            <a:prstGeom prst="rect">
              <a:avLst/>
            </a:prstGeom>
            <a:noFill/>
            <a:ln>
              <a:solidFill>
                <a:schemeClr val="bg1"/>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矩形 27"/>
            <p:cNvSpPr/>
            <p:nvPr>
              <p:custDataLst>
                <p:tags r:id="rId11"/>
              </p:custDataLst>
            </p:nvPr>
          </p:nvSpPr>
          <p:spPr>
            <a:xfrm>
              <a:off x="10952" y="5734"/>
              <a:ext cx="1750" cy="62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文本框 28"/>
            <p:cNvSpPr txBox="1"/>
            <p:nvPr>
              <p:custDataLst>
                <p:tags r:id="rId12"/>
              </p:custDataLst>
            </p:nvPr>
          </p:nvSpPr>
          <p:spPr>
            <a:xfrm>
              <a:off x="10918" y="5757"/>
              <a:ext cx="2009" cy="645"/>
            </a:xfrm>
            <a:prstGeom prst="rect">
              <a:avLst/>
            </a:prstGeom>
            <a:noFill/>
          </p:spPr>
          <p:txBody>
            <a:bodyPr wrap="square" rtlCol="0">
              <a:spAutoFit/>
            </a:bodyPr>
            <a:lstStyle/>
            <a:p>
              <a:r>
                <a:rPr lang="zh-CN" altLang="en-US">
                  <a:solidFill>
                    <a:srgbClr val="C00000"/>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课程日期</a:t>
              </a:r>
              <a:endParaRPr lang="zh-CN" altLang="en-US">
                <a:solidFill>
                  <a:srgbClr val="C00000"/>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sp>
          <p:nvSpPr>
            <p:cNvPr id="30" name="文本框 29"/>
            <p:cNvSpPr txBox="1"/>
            <p:nvPr>
              <p:custDataLst>
                <p:tags r:id="rId13"/>
              </p:custDataLst>
            </p:nvPr>
          </p:nvSpPr>
          <p:spPr>
            <a:xfrm>
              <a:off x="12700" y="5745"/>
              <a:ext cx="3277" cy="617"/>
            </a:xfrm>
            <a:prstGeom prst="rect">
              <a:avLst/>
            </a:prstGeom>
            <a:noFill/>
          </p:spPr>
          <p:txBody>
            <a:bodyPr wrap="square" rtlCol="0">
              <a:spAutoFit/>
            </a:bodyPr>
            <a:lstStyle/>
            <a:p>
              <a:r>
                <a:rPr lang="en-US" altLang="zh-CN" sz="1700" dirty="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rPr>
                <a:t>2025.09</a:t>
              </a:r>
              <a:endParaRPr lang="en-US" altLang="zh-CN" sz="1700" dirty="0">
                <a:solidFill>
                  <a:schemeClr val="bg1"/>
                </a:solidFill>
                <a:latin typeface="思源黑体 CN Medium" panose="020B0600000000000000" pitchFamily="34" charset="-122"/>
                <a:ea typeface="思源黑体 CN Medium" panose="020B0600000000000000" pitchFamily="34" charset="-122"/>
                <a:cs typeface="思源黑体 CN Medium" panose="020B0600000000000000" pitchFamily="34" charset="-122"/>
              </a:endParaRPr>
            </a:p>
          </p:txBody>
        </p:sp>
      </p:grpSp>
    </p:spTree>
    <p:custDataLst>
      <p:tags r:id="rId14"/>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134745" y="960755"/>
            <a:ext cx="10610215" cy="3655695"/>
          </a:xfrm>
          <a:prstGeom prst="rect">
            <a:avLst/>
          </a:prstGeom>
          <a:noFill/>
        </p:spPr>
        <p:txBody>
          <a:bodyPr wrap="square" rtlCol="0">
            <a:noAutofit/>
          </a:bodyPr>
          <a:lstStyle/>
          <a:p>
            <a:r>
              <a:rPr lang="zh-CN" sz="2000" dirty="0"/>
              <a:t>仓位：五成</a:t>
            </a:r>
            <a:r>
              <a:rPr lang="en-US" altLang="zh-CN" sz="2000" dirty="0"/>
              <a:t>——</a:t>
            </a:r>
            <a:r>
              <a:rPr lang="zh-CN" altLang="en-US" sz="2000" dirty="0"/>
              <a:t>七成</a:t>
            </a:r>
            <a:endParaRPr lang="zh-CN" sz="2000" dirty="0"/>
          </a:p>
          <a:p>
            <a:endParaRPr lang="zh-CN" altLang="en-US" sz="2000" dirty="0"/>
          </a:p>
          <a:p>
            <a:r>
              <a:rPr lang="zh-CN" altLang="en-US" sz="2000" dirty="0"/>
              <a:t>策略：两个中线个股，两个短线个股</a:t>
            </a:r>
            <a:endParaRPr lang="zh-CN" altLang="en-US" sz="2000" dirty="0"/>
          </a:p>
          <a:p>
            <a:r>
              <a:rPr lang="zh-CN" altLang="en-US" sz="2000" dirty="0"/>
              <a:t> </a:t>
            </a:r>
            <a:r>
              <a:rPr lang="en-US" altLang="zh-CN" sz="2000" dirty="0"/>
              <a:t>            </a:t>
            </a:r>
            <a:endParaRPr lang="en-US" altLang="zh-CN" sz="2000" dirty="0"/>
          </a:p>
          <a:p>
            <a:r>
              <a:rPr lang="en-US" altLang="zh-CN" sz="2000" dirty="0"/>
              <a:t>             </a:t>
            </a:r>
            <a:r>
              <a:rPr lang="zh-CN" altLang="en-US" sz="2000" dirty="0"/>
              <a:t>或者，三个中线、吃波段收益，一个短线</a:t>
            </a:r>
            <a:endParaRPr lang="zh-CN" altLang="en-US" sz="2000" dirty="0"/>
          </a:p>
          <a:p>
            <a:endParaRPr lang="zh-CN" altLang="en-US" sz="2000" dirty="0"/>
          </a:p>
          <a:p>
            <a:r>
              <a:rPr lang="en-US" altLang="zh-CN" sz="2000" dirty="0"/>
              <a:t>             </a:t>
            </a:r>
            <a:r>
              <a:rPr lang="zh-CN" altLang="en-US" sz="2000" dirty="0"/>
              <a:t>剩余资金灵活做</a:t>
            </a:r>
            <a:r>
              <a:rPr lang="en-US" altLang="zh-CN" sz="2000" dirty="0"/>
              <a:t>T</a:t>
            </a:r>
            <a:endParaRPr lang="zh-CN" altLang="en-US" sz="2000" dirty="0"/>
          </a:p>
          <a:p>
            <a:endParaRPr lang="zh-CN" altLang="en-US" sz="2400" dirty="0"/>
          </a:p>
          <a:p>
            <a:r>
              <a:rPr lang="zh-CN" altLang="en-US" sz="2400" dirty="0"/>
              <a:t>持续拉升连板股、极致抱团趋势股、低吸高活跃强势股、</a:t>
            </a:r>
            <a:endParaRPr lang="zh-CN" altLang="en-US" sz="2400" dirty="0"/>
          </a:p>
          <a:p>
            <a:endParaRPr lang="zh-CN" altLang="en-US" sz="2400" dirty="0"/>
          </a:p>
          <a:p>
            <a:r>
              <a:rPr lang="zh-CN" altLang="en-US" sz="2400" dirty="0"/>
              <a:t>潜伏利好消息政策个股、耐心持有优质个股、平铺首板个股</a:t>
            </a:r>
            <a:endParaRPr lang="zh-CN" altLang="en-US" sz="2400" dirty="0"/>
          </a:p>
          <a:p>
            <a:endParaRPr lang="zh-CN" altLang="en-US" sz="2400" dirty="0"/>
          </a:p>
          <a:p>
            <a:endParaRPr lang="zh-CN" altLang="en-US" sz="2400" dirty="0"/>
          </a:p>
          <a:p>
            <a:endParaRPr lang="en-US" altLang="zh-CN" sz="2400" dirty="0"/>
          </a:p>
          <a:p>
            <a:endParaRPr lang="zh-CN" altLang="en-US" sz="2400" dirty="0"/>
          </a:p>
        </p:txBody>
      </p:sp>
      <p:sp>
        <p:nvSpPr>
          <p:cNvPr id="3" name="文本框 2"/>
          <p:cNvSpPr txBox="1"/>
          <p:nvPr/>
        </p:nvSpPr>
        <p:spPr>
          <a:xfrm>
            <a:off x="4873625" y="189865"/>
            <a:ext cx="3684905" cy="460375"/>
          </a:xfrm>
          <a:prstGeom prst="rect">
            <a:avLst/>
          </a:prstGeom>
          <a:noFill/>
        </p:spPr>
        <p:txBody>
          <a:bodyPr wrap="square" rtlCol="0">
            <a:spAutoFit/>
          </a:bodyPr>
          <a:lstStyle/>
          <a:p>
            <a:r>
              <a:rPr lang="zh-CN" altLang="en-US" sz="2400" dirty="0">
                <a:solidFill>
                  <a:schemeClr val="bg1"/>
                </a:solidFill>
              </a:rPr>
              <a:t>操作策略</a:t>
            </a:r>
            <a:endParaRPr lang="zh-CN" altLang="en-US" sz="2400" dirty="0">
              <a:solidFill>
                <a:schemeClr val="bg1"/>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854710" y="1033780"/>
            <a:ext cx="10536555" cy="4373245"/>
          </a:xfrm>
          <a:prstGeom prst="rect">
            <a:avLst/>
          </a:prstGeom>
          <a:noFill/>
        </p:spPr>
        <p:txBody>
          <a:bodyPr wrap="square" rtlCol="0">
            <a:noAutofit/>
          </a:bodyPr>
          <a:lstStyle/>
          <a:p>
            <a:endParaRPr lang="zh-CN" sz="2000" dirty="0"/>
          </a:p>
          <a:p>
            <a:r>
              <a:rPr lang="en-US" altLang="zh-CN" sz="2000" dirty="0"/>
              <a:t>1</a:t>
            </a:r>
            <a:r>
              <a:rPr lang="zh-CN" altLang="en-US" sz="2000" dirty="0"/>
              <a:t>、周一</a:t>
            </a:r>
            <a:r>
              <a:rPr lang="zh-CN" altLang="en-US" sz="2000" dirty="0">
                <a:solidFill>
                  <a:srgbClr val="FF0000"/>
                </a:solidFill>
              </a:rPr>
              <a:t>最强风口</a:t>
            </a:r>
            <a:r>
              <a:rPr lang="zh-CN" altLang="en-US" sz="2000" dirty="0"/>
              <a:t>：选择当日涨停板个股最多的板块，当日最强的风口</a:t>
            </a:r>
            <a:endParaRPr lang="zh-CN" altLang="en-US" sz="2000" dirty="0"/>
          </a:p>
          <a:p>
            <a:r>
              <a:rPr lang="en-US" altLang="zh-CN" sz="2000" dirty="0"/>
              <a:t>2</a:t>
            </a:r>
            <a:r>
              <a:rPr lang="zh-CN" altLang="en-US" sz="2000" dirty="0"/>
              <a:t>、周二</a:t>
            </a:r>
            <a:r>
              <a:rPr lang="zh-CN" altLang="en-US" sz="2000" dirty="0">
                <a:solidFill>
                  <a:srgbClr val="FF0000"/>
                </a:solidFill>
              </a:rPr>
              <a:t>主题风口</a:t>
            </a:r>
            <a:r>
              <a:rPr lang="zh-CN" altLang="en-US" sz="2000" dirty="0"/>
              <a:t>：选择当日主题猎手最强的主题，挖掘最强的两个股票</a:t>
            </a:r>
            <a:endParaRPr lang="zh-CN" altLang="en-US" sz="2000" dirty="0"/>
          </a:p>
          <a:p>
            <a:endParaRPr lang="zh-CN" altLang="en-US" sz="2000" dirty="0"/>
          </a:p>
          <a:p>
            <a:r>
              <a:rPr lang="en-US" altLang="zh-CN" sz="2000" dirty="0"/>
              <a:t>3</a:t>
            </a:r>
            <a:r>
              <a:rPr lang="zh-CN" altLang="en-US" sz="2000" dirty="0"/>
              <a:t>、周三</a:t>
            </a:r>
            <a:r>
              <a:rPr lang="zh-CN" altLang="en-US" sz="2000" dirty="0">
                <a:solidFill>
                  <a:srgbClr val="FF0000"/>
                </a:solidFill>
              </a:rPr>
              <a:t>资金风口</a:t>
            </a:r>
            <a:r>
              <a:rPr lang="zh-CN" altLang="en-US" sz="2000" dirty="0"/>
              <a:t>：选择当日行业板块，主力净买额第一名或第二名的板块</a:t>
            </a:r>
            <a:endParaRPr lang="zh-CN" altLang="en-US" sz="2000" dirty="0"/>
          </a:p>
          <a:p>
            <a:r>
              <a:rPr lang="en-US" altLang="zh-CN" sz="2000" dirty="0"/>
              <a:t>4</a:t>
            </a:r>
            <a:r>
              <a:rPr lang="zh-CN" altLang="en-US" sz="2000" dirty="0"/>
              <a:t>、周四</a:t>
            </a:r>
            <a:r>
              <a:rPr lang="zh-CN" altLang="en-US" sz="2000" dirty="0">
                <a:solidFill>
                  <a:srgbClr val="FF0000"/>
                </a:solidFill>
              </a:rPr>
              <a:t>逻辑风口</a:t>
            </a:r>
            <a:r>
              <a:rPr lang="zh-CN" altLang="en-US" sz="2000" dirty="0"/>
              <a:t>：结合当日或近几日逻辑逐渐发酵的风口，博弈周末发酵</a:t>
            </a:r>
            <a:endParaRPr lang="zh-CN" altLang="en-US" sz="2000" dirty="0"/>
          </a:p>
          <a:p>
            <a:r>
              <a:rPr lang="zh-CN" altLang="en-US" sz="2000" dirty="0"/>
              <a:t>四个不同维度的逻辑，每天筛选出强风口、强个股，为投资保驾护航，助力</a:t>
            </a:r>
            <a:r>
              <a:rPr lang="zh-CN" altLang="en-US" sz="2000" dirty="0">
                <a:solidFill>
                  <a:srgbClr val="FF0000"/>
                </a:solidFill>
              </a:rPr>
              <a:t>账户长虹</a:t>
            </a:r>
            <a:endParaRPr lang="zh-CN" altLang="en-US" sz="2000" dirty="0">
              <a:solidFill>
                <a:srgbClr val="FF0000"/>
              </a:solidFill>
            </a:endParaRPr>
          </a:p>
          <a:p>
            <a:endParaRPr lang="zh-CN" altLang="en-US" sz="2000" dirty="0">
              <a:solidFill>
                <a:srgbClr val="FF0000"/>
              </a:solidFill>
            </a:endParaRPr>
          </a:p>
          <a:p>
            <a:r>
              <a:rPr lang="zh-CN" altLang="en-US" dirty="0"/>
              <a:t>用户收益案例：以上为特定客户、特定时间区间的历史业绩，个别情况不代表普遍现象，个股历史涨幅不预示其未来表现，过往收益亦不代表未来收益承诺。市场有风险，投资需谨慎！</a:t>
            </a:r>
            <a:endParaRPr lang="zh-CN" altLang="en-US" dirty="0"/>
          </a:p>
          <a:p>
            <a:endParaRPr lang="en-US" altLang="zh-CN" dirty="0"/>
          </a:p>
          <a:p>
            <a:r>
              <a:rPr lang="zh-CN" altLang="en-US" dirty="0"/>
              <a:t>个股案例涨幅回访：以上为特定条件、特定时间区间下的部分案例展示，不代表普遍现象，个股历史涨幅不预示其未来表现，过往收益亦不代表未来收益承诺。市场有风险，投资需谨慎！</a:t>
            </a:r>
            <a:endParaRPr lang="zh-CN" altLang="en-US" dirty="0"/>
          </a:p>
          <a:p>
            <a:endParaRPr lang="zh-CN" altLang="en-US" dirty="0"/>
          </a:p>
          <a:p>
            <a:endParaRPr lang="zh-CN" altLang="en-US" sz="2400" dirty="0"/>
          </a:p>
          <a:p>
            <a:endParaRPr lang="en-US" altLang="zh-CN" sz="2400" dirty="0"/>
          </a:p>
          <a:p>
            <a:endParaRPr lang="zh-CN" altLang="en-US" sz="2400" dirty="0"/>
          </a:p>
        </p:txBody>
      </p:sp>
      <p:sp>
        <p:nvSpPr>
          <p:cNvPr id="3" name="文本框 2"/>
          <p:cNvSpPr txBox="1"/>
          <p:nvPr/>
        </p:nvSpPr>
        <p:spPr>
          <a:xfrm>
            <a:off x="4101465" y="189865"/>
            <a:ext cx="4457065" cy="460375"/>
          </a:xfrm>
          <a:prstGeom prst="rect">
            <a:avLst/>
          </a:prstGeom>
          <a:noFill/>
        </p:spPr>
        <p:txBody>
          <a:bodyPr wrap="square" rtlCol="0">
            <a:spAutoFit/>
          </a:bodyPr>
          <a:lstStyle/>
          <a:p>
            <a:r>
              <a:rPr lang="zh-CN" altLang="en-US" sz="2400" dirty="0">
                <a:solidFill>
                  <a:schemeClr val="bg1"/>
                </a:solidFill>
              </a:rPr>
              <a:t>风口狙击</a:t>
            </a:r>
            <a:r>
              <a:rPr lang="en-US" altLang="zh-CN" sz="2400" dirty="0">
                <a:solidFill>
                  <a:schemeClr val="bg1"/>
                </a:solidFill>
              </a:rPr>
              <a:t>——</a:t>
            </a:r>
            <a:r>
              <a:rPr lang="zh-CN" altLang="en-US" sz="2400" dirty="0">
                <a:solidFill>
                  <a:schemeClr val="bg1"/>
                </a:solidFill>
              </a:rPr>
              <a:t>为投资保驾护航</a:t>
            </a:r>
            <a:endParaRPr lang="zh-CN" altLang="en-US" sz="2400" dirty="0">
              <a:solidFill>
                <a:schemeClr val="bg1"/>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4101465" y="189865"/>
            <a:ext cx="4457065" cy="460375"/>
          </a:xfrm>
          <a:prstGeom prst="rect">
            <a:avLst/>
          </a:prstGeom>
          <a:noFill/>
        </p:spPr>
        <p:txBody>
          <a:bodyPr wrap="square" rtlCol="0">
            <a:spAutoFit/>
          </a:bodyPr>
          <a:lstStyle/>
          <a:p>
            <a:r>
              <a:rPr lang="zh-CN" altLang="en-US" sz="2400" dirty="0">
                <a:solidFill>
                  <a:schemeClr val="bg1"/>
                </a:solidFill>
              </a:rPr>
              <a:t>风口狙击</a:t>
            </a:r>
            <a:r>
              <a:rPr lang="en-US" altLang="zh-CN" sz="2400" dirty="0">
                <a:solidFill>
                  <a:schemeClr val="bg1"/>
                </a:solidFill>
              </a:rPr>
              <a:t>——</a:t>
            </a:r>
            <a:r>
              <a:rPr lang="zh-CN" altLang="en-US" sz="2400" dirty="0">
                <a:solidFill>
                  <a:schemeClr val="bg1"/>
                </a:solidFill>
              </a:rPr>
              <a:t>为投资保驾护航</a:t>
            </a:r>
            <a:endParaRPr lang="zh-CN" altLang="en-US" sz="2400" dirty="0">
              <a:solidFill>
                <a:schemeClr val="bg1"/>
              </a:solidFill>
            </a:endParaRPr>
          </a:p>
        </p:txBody>
      </p:sp>
      <p:pic>
        <p:nvPicPr>
          <p:cNvPr id="4" name="图片 3"/>
          <p:cNvPicPr>
            <a:picLocks noChangeAspect="1"/>
          </p:cNvPicPr>
          <p:nvPr/>
        </p:nvPicPr>
        <p:blipFill>
          <a:blip r:embed="rId1"/>
          <a:stretch>
            <a:fillRect/>
          </a:stretch>
        </p:blipFill>
        <p:spPr>
          <a:xfrm>
            <a:off x="944245" y="886460"/>
            <a:ext cx="10445115" cy="529082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4873625" y="189865"/>
            <a:ext cx="3684905" cy="460375"/>
          </a:xfrm>
          <a:prstGeom prst="rect">
            <a:avLst/>
          </a:prstGeom>
          <a:noFill/>
        </p:spPr>
        <p:txBody>
          <a:bodyPr wrap="square" rtlCol="0">
            <a:spAutoFit/>
          </a:bodyPr>
          <a:lstStyle/>
          <a:p>
            <a:r>
              <a:rPr lang="zh-CN" altLang="en-US" sz="2400" dirty="0">
                <a:solidFill>
                  <a:schemeClr val="bg1"/>
                </a:solidFill>
              </a:rPr>
              <a:t>风口狙击</a:t>
            </a:r>
            <a:endParaRPr lang="en-US" altLang="zh-CN" sz="2400" dirty="0">
              <a:solidFill>
                <a:schemeClr val="bg1"/>
              </a:solidFill>
            </a:endParaRPr>
          </a:p>
        </p:txBody>
      </p:sp>
      <p:pic>
        <p:nvPicPr>
          <p:cNvPr id="4" name="图片 3"/>
          <p:cNvPicPr>
            <a:picLocks noChangeAspect="1"/>
          </p:cNvPicPr>
          <p:nvPr/>
        </p:nvPicPr>
        <p:blipFill>
          <a:blip r:embed="rId1"/>
          <a:stretch>
            <a:fillRect/>
          </a:stretch>
        </p:blipFill>
        <p:spPr>
          <a:xfrm>
            <a:off x="956945" y="650240"/>
            <a:ext cx="10361930" cy="5553075"/>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4873625" y="76835"/>
            <a:ext cx="3684905" cy="460375"/>
          </a:xfrm>
          <a:prstGeom prst="rect">
            <a:avLst/>
          </a:prstGeom>
          <a:noFill/>
        </p:spPr>
        <p:txBody>
          <a:bodyPr wrap="square" rtlCol="0">
            <a:spAutoFit/>
          </a:bodyPr>
          <a:lstStyle/>
          <a:p>
            <a:r>
              <a:rPr lang="en-US" altLang="zh-CN" sz="2400" dirty="0">
                <a:solidFill>
                  <a:schemeClr val="bg1"/>
                </a:solidFill>
              </a:rPr>
              <a:t>418</a:t>
            </a:r>
            <a:r>
              <a:rPr lang="zh-CN" altLang="en-US" sz="2400" dirty="0">
                <a:solidFill>
                  <a:schemeClr val="bg1"/>
                </a:solidFill>
              </a:rPr>
              <a:t>活动</a:t>
            </a:r>
            <a:endParaRPr lang="zh-CN" altLang="en-US" sz="2400" dirty="0">
              <a:solidFill>
                <a:schemeClr val="bg1"/>
              </a:solidFill>
            </a:endParaRPr>
          </a:p>
        </p:txBody>
      </p:sp>
      <p:pic>
        <p:nvPicPr>
          <p:cNvPr id="4" name="图片 3"/>
          <p:cNvPicPr>
            <a:picLocks noChangeAspect="1"/>
          </p:cNvPicPr>
          <p:nvPr/>
        </p:nvPicPr>
        <p:blipFill>
          <a:blip r:embed="rId1"/>
          <a:stretch>
            <a:fillRect/>
          </a:stretch>
        </p:blipFill>
        <p:spPr>
          <a:xfrm>
            <a:off x="1190625" y="861695"/>
            <a:ext cx="9810750" cy="539115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4873625" y="76835"/>
            <a:ext cx="3684905" cy="460375"/>
          </a:xfrm>
          <a:prstGeom prst="rect">
            <a:avLst/>
          </a:prstGeom>
          <a:noFill/>
        </p:spPr>
        <p:txBody>
          <a:bodyPr wrap="square" rtlCol="0">
            <a:spAutoFit/>
          </a:bodyPr>
          <a:lstStyle/>
          <a:p>
            <a:r>
              <a:rPr lang="zh-CN" altLang="en-US" sz="2400" dirty="0">
                <a:solidFill>
                  <a:schemeClr val="bg1"/>
                </a:solidFill>
              </a:rPr>
              <a:t>脱水策略</a:t>
            </a:r>
            <a:endParaRPr lang="zh-CN" altLang="en-US" sz="2400" dirty="0">
              <a:solidFill>
                <a:schemeClr val="bg1"/>
              </a:solidFill>
            </a:endParaRPr>
          </a:p>
        </p:txBody>
      </p:sp>
      <p:pic>
        <p:nvPicPr>
          <p:cNvPr id="2" name="图片 1"/>
          <p:cNvPicPr>
            <a:picLocks noChangeAspect="1"/>
          </p:cNvPicPr>
          <p:nvPr/>
        </p:nvPicPr>
        <p:blipFill>
          <a:blip r:embed="rId1"/>
          <a:stretch>
            <a:fillRect/>
          </a:stretch>
        </p:blipFill>
        <p:spPr>
          <a:xfrm>
            <a:off x="1290320" y="690245"/>
            <a:ext cx="9761220" cy="5476875"/>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593090" y="802640"/>
            <a:ext cx="11099800" cy="5310505"/>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custDataLst>
              <p:tags r:id="rId1"/>
            </p:custDataLst>
          </p:nvPr>
        </p:nvPicPr>
        <p:blipFill>
          <a:blip r:embed="rId2"/>
          <a:stretch>
            <a:fillRect/>
          </a:stretch>
        </p:blipFill>
        <p:spPr>
          <a:xfrm>
            <a:off x="0" y="0"/>
            <a:ext cx="12191365" cy="6858000"/>
          </a:xfrm>
          <a:prstGeom prst="rect">
            <a:avLst/>
          </a:prstGeom>
        </p:spPr>
      </p:pic>
    </p:spTree>
    <p:custDataLst>
      <p:tags r:id="rId3"/>
    </p:custData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950595" y="1021715"/>
            <a:ext cx="10290810" cy="3046095"/>
          </a:xfrm>
          <a:prstGeom prst="rect">
            <a:avLst/>
          </a:prstGeom>
          <a:noFill/>
        </p:spPr>
        <p:txBody>
          <a:bodyPr wrap="square" rtlCol="0">
            <a:spAutoFit/>
          </a:bodyPr>
          <a:lstStyle/>
          <a:p>
            <a:endParaRPr lang="en-US" altLang="zh-CN" sz="2400" dirty="0"/>
          </a:p>
          <a:p>
            <a:endParaRPr lang="en-US" altLang="zh-CN" sz="2400" dirty="0"/>
          </a:p>
          <a:p>
            <a:r>
              <a:rPr lang="en-US" altLang="zh-CN" sz="2400" dirty="0"/>
              <a:t>1</a:t>
            </a:r>
            <a:r>
              <a:rPr lang="zh-CN" altLang="en-US" sz="2400" dirty="0"/>
              <a:t>、控盘双突破（智能辅助线、</a:t>
            </a:r>
            <a:r>
              <a:rPr lang="en-US" altLang="zh-CN" sz="2400" dirty="0"/>
              <a:t>20</a:t>
            </a:r>
            <a:r>
              <a:rPr lang="zh-CN" altLang="en-US" sz="2400" dirty="0"/>
              <a:t>日、</a:t>
            </a:r>
            <a:r>
              <a:rPr lang="en-US" altLang="zh-CN" sz="2400" dirty="0"/>
              <a:t>10</a:t>
            </a:r>
            <a:r>
              <a:rPr lang="zh-CN" altLang="en-US" sz="2400" dirty="0"/>
              <a:t>日、</a:t>
            </a:r>
            <a:r>
              <a:rPr lang="en-US" altLang="zh-CN" sz="2400" dirty="0"/>
              <a:t>5</a:t>
            </a:r>
            <a:r>
              <a:rPr lang="zh-CN" altLang="en-US" sz="2400" dirty="0"/>
              <a:t>日均线），走向上的趋势</a:t>
            </a:r>
            <a:endParaRPr lang="en-US" altLang="zh-CN" sz="2400" dirty="0"/>
          </a:p>
          <a:p>
            <a:endParaRPr lang="en-US" altLang="zh-CN" sz="2400" dirty="0"/>
          </a:p>
          <a:p>
            <a:endParaRPr lang="en-US" altLang="zh-CN" sz="2400" dirty="0"/>
          </a:p>
          <a:p>
            <a:r>
              <a:rPr lang="en-US" altLang="zh-CN" sz="2400" dirty="0"/>
              <a:t>2</a:t>
            </a:r>
            <a:r>
              <a:rPr lang="zh-CN" altLang="en-US" sz="2400" dirty="0"/>
              <a:t>、主题猎手战法：结合热点、</a:t>
            </a:r>
            <a:r>
              <a:rPr lang="en-US" altLang="zh-CN" sz="2400" dirty="0"/>
              <a:t>L2</a:t>
            </a:r>
            <a:r>
              <a:rPr lang="zh-CN" altLang="en-US" sz="2400" dirty="0"/>
              <a:t>资金等指标</a:t>
            </a:r>
            <a:endParaRPr lang="zh-CN" altLang="en-US" sz="2400" dirty="0"/>
          </a:p>
          <a:p>
            <a:endParaRPr lang="zh-CN" altLang="en-US" sz="2400" dirty="0"/>
          </a:p>
          <a:p>
            <a:endParaRPr lang="zh-CN" altLang="en-US" sz="2400" dirty="0">
              <a:solidFill>
                <a:srgbClr val="FF0000"/>
              </a:solidFill>
            </a:endParaRPr>
          </a:p>
        </p:txBody>
      </p:sp>
      <p:sp>
        <p:nvSpPr>
          <p:cNvPr id="3" name="文本框 2"/>
          <p:cNvSpPr txBox="1"/>
          <p:nvPr/>
        </p:nvSpPr>
        <p:spPr>
          <a:xfrm>
            <a:off x="4873625" y="189865"/>
            <a:ext cx="3684905" cy="460375"/>
          </a:xfrm>
          <a:prstGeom prst="rect">
            <a:avLst/>
          </a:prstGeom>
          <a:noFill/>
        </p:spPr>
        <p:txBody>
          <a:bodyPr wrap="square" rtlCol="0">
            <a:spAutoFit/>
          </a:bodyPr>
          <a:lstStyle/>
          <a:p>
            <a:r>
              <a:rPr lang="zh-CN" altLang="en-US" sz="2400" dirty="0">
                <a:solidFill>
                  <a:schemeClr val="bg1"/>
                </a:solidFill>
              </a:rPr>
              <a:t>当前的操作思路</a:t>
            </a:r>
            <a:endParaRPr lang="zh-CN" altLang="en-US" sz="2400" dirty="0">
              <a:solidFill>
                <a:schemeClr val="bg1"/>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4001770" y="736600"/>
            <a:ext cx="5784850" cy="5384800"/>
          </a:xfrm>
          <a:prstGeom prst="rect">
            <a:avLst/>
          </a:prstGeom>
          <a:noFill/>
        </p:spPr>
        <p:txBody>
          <a:bodyPr wrap="square" rtlCol="0">
            <a:spAutoFit/>
          </a:bodyPr>
          <a:lstStyle/>
          <a:p>
            <a:endParaRPr lang="en-US" altLang="zh-CN" sz="2400" dirty="0"/>
          </a:p>
          <a:p>
            <a:r>
              <a:rPr lang="zh-CN" altLang="en-US" sz="2000" dirty="0">
                <a:solidFill>
                  <a:srgbClr val="FF0000"/>
                </a:solidFill>
              </a:rPr>
              <a:t>当你理解人心，你才理解市场。</a:t>
            </a:r>
            <a:endParaRPr lang="zh-CN" altLang="en-US" sz="2000" dirty="0"/>
          </a:p>
          <a:p>
            <a:endParaRPr lang="en-US" altLang="zh-CN" sz="2000" dirty="0"/>
          </a:p>
          <a:p>
            <a:r>
              <a:rPr lang="zh-CN" altLang="en-US" sz="2000" dirty="0"/>
              <a:t>你会发现：</a:t>
            </a:r>
            <a:endParaRPr lang="zh-CN" altLang="en-US" sz="2000" dirty="0"/>
          </a:p>
          <a:p>
            <a:endParaRPr lang="en-US" altLang="zh-CN" sz="2000" dirty="0"/>
          </a:p>
          <a:p>
            <a:r>
              <a:rPr lang="zh-CN" altLang="en-US" sz="2000" dirty="0"/>
              <a:t>大家很兴奋的时候，就是短线顶部附近</a:t>
            </a:r>
            <a:endParaRPr lang="zh-CN" altLang="en-US" sz="2000" dirty="0"/>
          </a:p>
          <a:p>
            <a:endParaRPr lang="en-US" altLang="zh-CN" sz="2000" dirty="0"/>
          </a:p>
          <a:p>
            <a:r>
              <a:rPr lang="zh-CN" altLang="en-US" sz="2000" dirty="0"/>
              <a:t>大家很绝望的时候，就离短期底部不远</a:t>
            </a:r>
            <a:endParaRPr lang="zh-CN" altLang="en-US" sz="2000" dirty="0"/>
          </a:p>
          <a:p>
            <a:endParaRPr lang="en-US" altLang="zh-CN" sz="2000" dirty="0"/>
          </a:p>
          <a:p>
            <a:r>
              <a:rPr lang="zh-CN" altLang="en-US" sz="2000" dirty="0"/>
              <a:t>大家都在喊风险的时候，其实风险不大</a:t>
            </a:r>
            <a:endParaRPr lang="zh-CN" altLang="en-US" sz="2000" dirty="0"/>
          </a:p>
          <a:p>
            <a:endParaRPr lang="en-US" altLang="zh-CN" sz="2000" dirty="0"/>
          </a:p>
          <a:p>
            <a:r>
              <a:rPr lang="zh-CN" altLang="en-US" sz="2000" dirty="0"/>
              <a:t>大家都在喊机会的时候，其实机会较少</a:t>
            </a:r>
            <a:endParaRPr lang="zh-CN" altLang="en-US" sz="2000" dirty="0"/>
          </a:p>
          <a:p>
            <a:endParaRPr lang="en-US" altLang="zh-CN" sz="2000" dirty="0"/>
          </a:p>
          <a:p>
            <a:r>
              <a:rPr lang="zh-CN" altLang="en-US" sz="2000" dirty="0"/>
              <a:t>行情从来不是</a:t>
            </a:r>
            <a:r>
              <a:rPr lang="en-US" altLang="zh-CN" sz="2000" dirty="0"/>
              <a:t> K </a:t>
            </a:r>
            <a:r>
              <a:rPr lang="zh-CN" altLang="en-US" sz="2000" dirty="0"/>
              <a:t>线里的秘密，</a:t>
            </a:r>
            <a:endParaRPr lang="zh-CN" altLang="en-US" sz="2000" dirty="0"/>
          </a:p>
          <a:p>
            <a:endParaRPr lang="en-US" altLang="zh-CN" sz="2000" dirty="0"/>
          </a:p>
          <a:p>
            <a:r>
              <a:rPr lang="zh-CN" altLang="en-US" sz="2000" dirty="0"/>
              <a:t>而是大众情绪的</a:t>
            </a:r>
            <a:r>
              <a:rPr lang="en-US" altLang="zh-CN" sz="2000" dirty="0"/>
              <a:t>“</a:t>
            </a:r>
            <a:r>
              <a:rPr lang="zh-CN" altLang="en-US" sz="2000" dirty="0"/>
              <a:t>平均值</a:t>
            </a:r>
            <a:r>
              <a:rPr lang="en-US" altLang="zh-CN" sz="2000" dirty="0"/>
              <a:t>”</a:t>
            </a:r>
            <a:r>
              <a:rPr lang="zh-CN" altLang="en-US" sz="2000" dirty="0"/>
              <a:t>。</a:t>
            </a:r>
            <a:endParaRPr lang="zh-CN" altLang="en-US" sz="2000" dirty="0"/>
          </a:p>
          <a:p>
            <a:endParaRPr lang="zh-CN" altLang="en-US" sz="2000" dirty="0">
              <a:solidFill>
                <a:srgbClr val="FF0000"/>
              </a:solidFill>
            </a:endParaRPr>
          </a:p>
        </p:txBody>
      </p:sp>
      <p:sp>
        <p:nvSpPr>
          <p:cNvPr id="3" name="文本框 2"/>
          <p:cNvSpPr txBox="1"/>
          <p:nvPr/>
        </p:nvSpPr>
        <p:spPr>
          <a:xfrm>
            <a:off x="4873625" y="189865"/>
            <a:ext cx="3684905" cy="460375"/>
          </a:xfrm>
          <a:prstGeom prst="rect">
            <a:avLst/>
          </a:prstGeom>
          <a:noFill/>
        </p:spPr>
        <p:txBody>
          <a:bodyPr wrap="square" rtlCol="0">
            <a:spAutoFit/>
          </a:bodyPr>
          <a:lstStyle/>
          <a:p>
            <a:r>
              <a:rPr lang="zh-CN" altLang="en-US" sz="2400" dirty="0">
                <a:solidFill>
                  <a:schemeClr val="bg1"/>
                </a:solidFill>
              </a:rPr>
              <a:t>精辟投资格言</a:t>
            </a:r>
            <a:endParaRPr lang="zh-CN" altLang="en-US" sz="2400" dirty="0">
              <a:solidFill>
                <a:schemeClr val="bg1"/>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4873625" y="189865"/>
            <a:ext cx="3684905" cy="460375"/>
          </a:xfrm>
          <a:prstGeom prst="rect">
            <a:avLst/>
          </a:prstGeom>
          <a:noFill/>
        </p:spPr>
        <p:txBody>
          <a:bodyPr wrap="square" rtlCol="0">
            <a:spAutoFit/>
          </a:bodyPr>
          <a:lstStyle/>
          <a:p>
            <a:r>
              <a:rPr lang="zh-CN" altLang="en-US" sz="2400" dirty="0">
                <a:solidFill>
                  <a:schemeClr val="bg1"/>
                </a:solidFill>
              </a:rPr>
              <a:t>精辟投资格言</a:t>
            </a:r>
            <a:endParaRPr lang="zh-CN" altLang="en-US" sz="2400" dirty="0">
              <a:solidFill>
                <a:schemeClr val="bg1"/>
              </a:solidFill>
            </a:endParaRPr>
          </a:p>
        </p:txBody>
      </p:sp>
      <p:pic>
        <p:nvPicPr>
          <p:cNvPr id="4" name="图片 3"/>
          <p:cNvPicPr>
            <a:picLocks noChangeAspect="1"/>
          </p:cNvPicPr>
          <p:nvPr/>
        </p:nvPicPr>
        <p:blipFill>
          <a:blip r:embed="rId1"/>
          <a:stretch>
            <a:fillRect/>
          </a:stretch>
        </p:blipFill>
        <p:spPr>
          <a:xfrm>
            <a:off x="1753870" y="874395"/>
            <a:ext cx="8663940" cy="5250180"/>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655955" y="911225"/>
            <a:ext cx="11066780" cy="5144770"/>
          </a:xfrm>
          <a:prstGeom prst="rect">
            <a:avLst/>
          </a:prstGeom>
          <a:noFill/>
        </p:spPr>
        <p:txBody>
          <a:bodyPr wrap="square" rtlCol="0">
            <a:noAutofit/>
          </a:bodyPr>
          <a:lstStyle/>
          <a:p>
            <a:r>
              <a:rPr lang="en-US" altLang="zh-CN" sz="2000" dirty="0"/>
              <a:t>1</a:t>
            </a:r>
            <a:r>
              <a:rPr lang="zh-CN" altLang="en-US" sz="2000" dirty="0"/>
              <a:t>、算力：</a:t>
            </a:r>
            <a:endParaRPr lang="zh-CN" altLang="en-US" sz="2000" dirty="0"/>
          </a:p>
          <a:p>
            <a:r>
              <a:rPr lang="zh-CN" altLang="en-US" sz="2000" dirty="0"/>
              <a:t>国家统计局副局长毛盛勇</a:t>
            </a:r>
            <a:r>
              <a:rPr lang="en-US" altLang="zh-CN" sz="2000" dirty="0"/>
              <a:t>4</a:t>
            </a:r>
            <a:r>
              <a:rPr lang="zh-CN" altLang="en-US" sz="2000" dirty="0"/>
              <a:t>月</a:t>
            </a:r>
            <a:r>
              <a:rPr lang="en-US" altLang="zh-CN" sz="2000" dirty="0"/>
              <a:t>16</a:t>
            </a:r>
            <a:r>
              <a:rPr lang="zh-CN" altLang="en-US" sz="2000" dirty="0"/>
              <a:t>日在国新办新闻发布会上表示，我国人工智能商业化、规模化利用取得阶段性突破。今年</a:t>
            </a:r>
            <a:r>
              <a:rPr lang="en-US" altLang="zh-CN" sz="2000" dirty="0"/>
              <a:t>3</a:t>
            </a:r>
            <a:r>
              <a:rPr lang="zh-CN" altLang="en-US" sz="2000" dirty="0"/>
              <a:t>月份，日均词元（</a:t>
            </a:r>
            <a:r>
              <a:rPr lang="en-US" altLang="zh-CN" sz="2000" dirty="0"/>
              <a:t>Token</a:t>
            </a:r>
            <a:r>
              <a:rPr lang="zh-CN" altLang="en-US" sz="2000" dirty="0"/>
              <a:t>）调用量突破</a:t>
            </a:r>
            <a:r>
              <a:rPr lang="en-US" altLang="zh-CN" sz="2000" dirty="0"/>
              <a:t>140</a:t>
            </a:r>
            <a:r>
              <a:rPr lang="zh-CN" altLang="en-US" sz="2000" dirty="0"/>
              <a:t>万亿，较</a:t>
            </a:r>
            <a:r>
              <a:rPr lang="en-US" altLang="zh-CN" sz="2000" dirty="0"/>
              <a:t>2025</a:t>
            </a:r>
            <a:r>
              <a:rPr lang="zh-CN" altLang="en-US" sz="2000" dirty="0"/>
              <a:t>年末增长超过</a:t>
            </a:r>
            <a:r>
              <a:rPr lang="en-US" altLang="zh-CN" sz="2000" dirty="0"/>
              <a:t>40%</a:t>
            </a:r>
            <a:r>
              <a:rPr lang="zh-CN" altLang="en-US" sz="2000" dirty="0"/>
              <a:t>。人工智能发展赋能千行百业，带动相关领域快速增长，一季度规模以上数字产品制造业增加值同比增长</a:t>
            </a:r>
            <a:r>
              <a:rPr lang="en-US" altLang="zh-CN" sz="2000" dirty="0"/>
              <a:t>11.2%</a:t>
            </a:r>
            <a:r>
              <a:rPr lang="zh-CN" altLang="en-US" sz="2000" dirty="0"/>
              <a:t>。</a:t>
            </a:r>
            <a:endParaRPr lang="zh-CN" altLang="en-US" sz="2000" dirty="0"/>
          </a:p>
          <a:p>
            <a:endParaRPr lang="en-US" altLang="zh-CN" sz="2000" dirty="0"/>
          </a:p>
          <a:p>
            <a:r>
              <a:rPr lang="en-US" altLang="zh-CN" sz="2000" dirty="0"/>
              <a:t>2</a:t>
            </a:r>
            <a:r>
              <a:rPr lang="zh-CN" altLang="en-US" sz="2000" dirty="0"/>
              <a:t>、燃气轮机：</a:t>
            </a:r>
            <a:endParaRPr lang="zh-CN" altLang="en-US" sz="2000" dirty="0"/>
          </a:p>
          <a:p>
            <a:endParaRPr lang="zh-CN" altLang="en-US" sz="2000" dirty="0"/>
          </a:p>
          <a:p>
            <a:r>
              <a:rPr lang="zh-CN" altLang="en-US" sz="2000" dirty="0"/>
              <a:t>在</a:t>
            </a:r>
            <a:r>
              <a:rPr lang="en-US" altLang="zh-CN" sz="2000" dirty="0"/>
              <a:t>2026</a:t>
            </a:r>
            <a:r>
              <a:rPr lang="zh-CN" altLang="en-US" sz="2000" dirty="0"/>
              <a:t>涡轮技术大会暨民用航空发动机与燃气轮机展期间，东方电气集团东方汽轮机有限公司清洁高效透平动力装备全国重点实验室主任方宇表示，当前海外对算力和电力的需求呈现爆发式增长，他认为要抓住这一机遇，国产燃气轮机至少还有</a:t>
            </a:r>
            <a:r>
              <a:rPr lang="en-US" altLang="zh-CN" sz="2000" dirty="0"/>
              <a:t>5</a:t>
            </a:r>
            <a:r>
              <a:rPr lang="zh-CN" altLang="en-US" sz="2000" dirty="0"/>
              <a:t>年的时间窗口。</a:t>
            </a:r>
            <a:endParaRPr lang="zh-CN" altLang="en-US" sz="2000" dirty="0"/>
          </a:p>
        </p:txBody>
      </p:sp>
      <p:sp>
        <p:nvSpPr>
          <p:cNvPr id="3" name="文本框 2"/>
          <p:cNvSpPr txBox="1"/>
          <p:nvPr/>
        </p:nvSpPr>
        <p:spPr>
          <a:xfrm>
            <a:off x="4873625" y="189865"/>
            <a:ext cx="4566285" cy="460375"/>
          </a:xfrm>
          <a:prstGeom prst="rect">
            <a:avLst/>
          </a:prstGeom>
          <a:noFill/>
        </p:spPr>
        <p:txBody>
          <a:bodyPr wrap="square" rtlCol="0">
            <a:spAutoFit/>
          </a:bodyPr>
          <a:lstStyle/>
          <a:p>
            <a:r>
              <a:rPr lang="zh-CN" altLang="en-US" sz="2400" dirty="0">
                <a:solidFill>
                  <a:schemeClr val="bg1"/>
                </a:solidFill>
              </a:rPr>
              <a:t>今日热门消息解读</a:t>
            </a:r>
            <a:endParaRPr lang="zh-CN" altLang="en-US" sz="2400" dirty="0">
              <a:solidFill>
                <a:schemeClr val="bg1"/>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079500" y="1044575"/>
            <a:ext cx="10052050" cy="4636135"/>
          </a:xfrm>
          <a:prstGeom prst="rect">
            <a:avLst/>
          </a:prstGeom>
          <a:noFill/>
        </p:spPr>
        <p:txBody>
          <a:bodyPr wrap="square" rtlCol="0">
            <a:noAutofit/>
          </a:bodyPr>
          <a:lstStyle/>
          <a:p>
            <a:r>
              <a:rPr lang="en-US" altLang="zh-CN" sz="2000" dirty="0"/>
              <a:t>3</a:t>
            </a:r>
            <a:r>
              <a:rPr lang="zh-CN" altLang="en-US" sz="2000" dirty="0"/>
              <a:t>、锂电池：</a:t>
            </a:r>
            <a:endParaRPr lang="zh-CN" altLang="en-US" sz="2000" dirty="0"/>
          </a:p>
          <a:p>
            <a:endParaRPr lang="en-US" altLang="zh-CN" sz="2000" dirty="0"/>
          </a:p>
          <a:p>
            <a:r>
              <a:rPr lang="en-US" altLang="zh-CN" sz="2000" dirty="0"/>
              <a:t>4</a:t>
            </a:r>
            <a:r>
              <a:rPr lang="zh-CN" altLang="en-US" sz="2000" dirty="0"/>
              <a:t>月锂电排产高位延续，环比增长</a:t>
            </a:r>
            <a:r>
              <a:rPr lang="en-US" altLang="zh-CN" sz="2000" dirty="0"/>
              <a:t>0%</a:t>
            </a:r>
            <a:r>
              <a:rPr lang="zh-CN" altLang="en-US" sz="2000" dirty="0"/>
              <a:t>～</a:t>
            </a:r>
            <a:r>
              <a:rPr lang="en-US" altLang="zh-CN" sz="2000" dirty="0"/>
              <a:t>8%</a:t>
            </a:r>
            <a:r>
              <a:rPr lang="zh-CN" altLang="en-US" sz="2000" dirty="0"/>
              <a:t>，同比增长</a:t>
            </a:r>
            <a:r>
              <a:rPr lang="en-US" altLang="zh-CN" sz="2000" dirty="0"/>
              <a:t>46%</a:t>
            </a:r>
            <a:r>
              <a:rPr lang="zh-CN" altLang="en-US" sz="2000" dirty="0"/>
              <a:t>～</a:t>
            </a:r>
            <a:r>
              <a:rPr lang="en-US" altLang="zh-CN" sz="2000" dirty="0"/>
              <a:t>63%</a:t>
            </a:r>
            <a:r>
              <a:rPr lang="zh-CN" altLang="en-US" sz="2000" dirty="0"/>
              <a:t>。</a:t>
            </a:r>
            <a:r>
              <a:rPr lang="en-US" altLang="zh-CN" sz="2000" dirty="0"/>
              <a:t>2026</a:t>
            </a:r>
            <a:r>
              <a:rPr lang="zh-CN" altLang="en-US" sz="2000" dirty="0"/>
              <a:t>年</a:t>
            </a:r>
            <a:r>
              <a:rPr lang="en-US" altLang="zh-CN" sz="2000" dirty="0"/>
              <a:t>1</a:t>
            </a:r>
            <a:r>
              <a:rPr lang="zh-CN" altLang="en-US" sz="2000" dirty="0"/>
              <a:t>～</a:t>
            </a:r>
            <a:r>
              <a:rPr lang="en-US" altLang="zh-CN" sz="2000" dirty="0"/>
              <a:t>4</a:t>
            </a:r>
            <a:r>
              <a:rPr lang="zh-CN" altLang="en-US" sz="2000" dirty="0"/>
              <a:t>月，电池</a:t>
            </a:r>
            <a:r>
              <a:rPr lang="en-US" altLang="zh-CN" sz="2000" dirty="0"/>
              <a:t>/</a:t>
            </a:r>
            <a:r>
              <a:rPr lang="zh-CN" altLang="en-US" sz="2000" dirty="0"/>
              <a:t>正极</a:t>
            </a:r>
            <a:r>
              <a:rPr lang="en-US" altLang="zh-CN" sz="2000" dirty="0"/>
              <a:t>/</a:t>
            </a:r>
            <a:r>
              <a:rPr lang="zh-CN" altLang="en-US" sz="2000" dirty="0"/>
              <a:t>负极</a:t>
            </a:r>
            <a:r>
              <a:rPr lang="en-US" altLang="zh-CN" sz="2000" dirty="0"/>
              <a:t>/</a:t>
            </a:r>
            <a:r>
              <a:rPr lang="zh-CN" altLang="en-US" sz="2000" dirty="0"/>
              <a:t>隔膜</a:t>
            </a:r>
            <a:r>
              <a:rPr lang="en-US" altLang="zh-CN" sz="2000" dirty="0"/>
              <a:t>/</a:t>
            </a:r>
            <a:r>
              <a:rPr lang="zh-CN" altLang="en-US" sz="2000" dirty="0"/>
              <a:t>电解液预排产累计同比分别增长</a:t>
            </a:r>
            <a:r>
              <a:rPr lang="en-US" altLang="zh-CN" sz="2000" dirty="0"/>
              <a:t>38%/44%/39%/54%/55%</a:t>
            </a:r>
            <a:r>
              <a:rPr lang="zh-CN" altLang="en-US" sz="2000" dirty="0"/>
              <a:t>，其中隔膜、电解液累计同比超</a:t>
            </a:r>
            <a:r>
              <a:rPr lang="en-US" altLang="zh-CN" sz="2000" dirty="0"/>
              <a:t>50%</a:t>
            </a:r>
            <a:r>
              <a:rPr lang="zh-CN" altLang="en-US" sz="2000" dirty="0"/>
              <a:t>。整体看，</a:t>
            </a:r>
            <a:r>
              <a:rPr lang="en-US" altLang="zh-CN" sz="2000" dirty="0"/>
              <a:t>4</a:t>
            </a:r>
            <a:r>
              <a:rPr lang="zh-CN" altLang="en-US" sz="2000" dirty="0"/>
              <a:t>月锂电产业链排产在</a:t>
            </a:r>
            <a:r>
              <a:rPr lang="en-US" altLang="zh-CN" sz="2000" dirty="0"/>
              <a:t>3</a:t>
            </a:r>
            <a:r>
              <a:rPr lang="zh-CN" altLang="en-US" sz="2000" dirty="0"/>
              <a:t>月全面修复后继续维持高位。</a:t>
            </a:r>
            <a:endParaRPr lang="zh-CN" altLang="en-US" sz="2000" dirty="0"/>
          </a:p>
        </p:txBody>
      </p:sp>
      <p:sp>
        <p:nvSpPr>
          <p:cNvPr id="3" name="文本框 2"/>
          <p:cNvSpPr txBox="1"/>
          <p:nvPr/>
        </p:nvSpPr>
        <p:spPr>
          <a:xfrm>
            <a:off x="4873625" y="189865"/>
            <a:ext cx="4566285" cy="460375"/>
          </a:xfrm>
          <a:prstGeom prst="rect">
            <a:avLst/>
          </a:prstGeom>
          <a:noFill/>
        </p:spPr>
        <p:txBody>
          <a:bodyPr wrap="square" rtlCol="0">
            <a:spAutoFit/>
          </a:bodyPr>
          <a:lstStyle/>
          <a:p>
            <a:r>
              <a:rPr lang="zh-CN" altLang="en-US" sz="2400" dirty="0">
                <a:solidFill>
                  <a:schemeClr val="bg1"/>
                </a:solidFill>
              </a:rPr>
              <a:t>今日热门消息解读</a:t>
            </a:r>
            <a:endParaRPr lang="zh-CN" altLang="en-US" sz="2400" dirty="0">
              <a:solidFill>
                <a:schemeClr val="bg1"/>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1362710" y="1044575"/>
            <a:ext cx="10701655" cy="4636135"/>
          </a:xfrm>
          <a:prstGeom prst="rect">
            <a:avLst/>
          </a:prstGeom>
          <a:noFill/>
        </p:spPr>
        <p:txBody>
          <a:bodyPr wrap="square" rtlCol="0">
            <a:noAutofit/>
          </a:bodyPr>
          <a:lstStyle/>
          <a:p>
            <a:endParaRPr lang="zh-CN" altLang="en-US" sz="2000" dirty="0"/>
          </a:p>
        </p:txBody>
      </p:sp>
      <p:sp>
        <p:nvSpPr>
          <p:cNvPr id="3" name="文本框 2"/>
          <p:cNvSpPr txBox="1"/>
          <p:nvPr/>
        </p:nvSpPr>
        <p:spPr>
          <a:xfrm>
            <a:off x="4873625" y="189865"/>
            <a:ext cx="4566285" cy="460375"/>
          </a:xfrm>
          <a:prstGeom prst="rect">
            <a:avLst/>
          </a:prstGeom>
          <a:noFill/>
        </p:spPr>
        <p:txBody>
          <a:bodyPr wrap="square" rtlCol="0">
            <a:spAutoFit/>
          </a:bodyPr>
          <a:lstStyle/>
          <a:p>
            <a:r>
              <a:rPr lang="zh-CN" altLang="en-US" sz="2400" dirty="0">
                <a:solidFill>
                  <a:schemeClr val="bg1"/>
                </a:solidFill>
              </a:rPr>
              <a:t>量化六大战法</a:t>
            </a:r>
            <a:endParaRPr lang="zh-CN" altLang="en-US" sz="2400" dirty="0">
              <a:solidFill>
                <a:schemeClr val="bg1"/>
              </a:solidFill>
            </a:endParaRPr>
          </a:p>
        </p:txBody>
      </p:sp>
      <p:pic>
        <p:nvPicPr>
          <p:cNvPr id="4" name="图片 3"/>
          <p:cNvPicPr>
            <a:picLocks noChangeAspect="1"/>
          </p:cNvPicPr>
          <p:nvPr/>
        </p:nvPicPr>
        <p:blipFill>
          <a:blip r:embed="rId1"/>
          <a:stretch>
            <a:fillRect/>
          </a:stretch>
        </p:blipFill>
        <p:spPr>
          <a:xfrm>
            <a:off x="1227455" y="937895"/>
            <a:ext cx="9737090" cy="4981575"/>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p:cNvSpPr txBox="1"/>
          <p:nvPr/>
        </p:nvSpPr>
        <p:spPr>
          <a:xfrm>
            <a:off x="740410" y="827405"/>
            <a:ext cx="7626985" cy="2240915"/>
          </a:xfrm>
          <a:prstGeom prst="rect">
            <a:avLst/>
          </a:prstGeom>
          <a:noFill/>
        </p:spPr>
        <p:txBody>
          <a:bodyPr wrap="square" rtlCol="0">
            <a:noAutofit/>
          </a:bodyPr>
          <a:lstStyle/>
          <a:p>
            <a:r>
              <a:rPr lang="zh-CN" altLang="en-US" sz="2400" dirty="0"/>
              <a:t>购买网址链接：研究院</a:t>
            </a:r>
            <a:r>
              <a:rPr lang="en-US" altLang="zh-CN" sz="2400" dirty="0"/>
              <a:t>——</a:t>
            </a:r>
            <a:r>
              <a:rPr lang="zh-CN" altLang="en-US" sz="2400" dirty="0"/>
              <a:t>经传好课</a:t>
            </a:r>
            <a:r>
              <a:rPr lang="en-US" altLang="zh-CN" sz="2400" dirty="0"/>
              <a:t>  </a:t>
            </a:r>
            <a:endParaRPr lang="en-US" altLang="zh-CN" sz="2400" dirty="0"/>
          </a:p>
          <a:p>
            <a:endParaRPr lang="en-US" altLang="zh-CN" sz="2400" dirty="0"/>
          </a:p>
          <a:p>
            <a:r>
              <a:rPr lang="en-US" altLang="zh-CN" sz="2000" dirty="0"/>
              <a:t>https://toujiao.n8n8.cn/jz-course/course-detail/376.html</a:t>
            </a:r>
            <a:endParaRPr lang="en-US" altLang="zh-CN" sz="2000" dirty="0"/>
          </a:p>
        </p:txBody>
      </p:sp>
      <p:sp>
        <p:nvSpPr>
          <p:cNvPr id="3" name="文本框 2"/>
          <p:cNvSpPr txBox="1"/>
          <p:nvPr/>
        </p:nvSpPr>
        <p:spPr>
          <a:xfrm>
            <a:off x="4873625" y="189865"/>
            <a:ext cx="4566285" cy="460375"/>
          </a:xfrm>
          <a:prstGeom prst="rect">
            <a:avLst/>
          </a:prstGeom>
          <a:noFill/>
        </p:spPr>
        <p:txBody>
          <a:bodyPr wrap="square" rtlCol="0">
            <a:spAutoFit/>
          </a:bodyPr>
          <a:lstStyle/>
          <a:p>
            <a:r>
              <a:rPr lang="zh-CN" altLang="en-US" sz="2400" dirty="0">
                <a:solidFill>
                  <a:schemeClr val="bg1"/>
                </a:solidFill>
              </a:rPr>
              <a:t>购买链接与具体提纲</a:t>
            </a:r>
            <a:endParaRPr lang="zh-CN" altLang="en-US" sz="2400" dirty="0">
              <a:solidFill>
                <a:schemeClr val="bg1"/>
              </a:solidFill>
            </a:endParaRPr>
          </a:p>
        </p:txBody>
      </p:sp>
      <p:pic>
        <p:nvPicPr>
          <p:cNvPr id="6" name="图片 5"/>
          <p:cNvPicPr>
            <a:picLocks noChangeAspect="1"/>
          </p:cNvPicPr>
          <p:nvPr/>
        </p:nvPicPr>
        <p:blipFill>
          <a:blip r:embed="rId1"/>
          <a:stretch>
            <a:fillRect/>
          </a:stretch>
        </p:blipFill>
        <p:spPr>
          <a:xfrm>
            <a:off x="977900" y="2081530"/>
            <a:ext cx="2841625" cy="3619500"/>
          </a:xfrm>
          <a:prstGeom prst="rect">
            <a:avLst/>
          </a:prstGeom>
        </p:spPr>
      </p:pic>
      <p:pic>
        <p:nvPicPr>
          <p:cNvPr id="7" name="图片 6"/>
          <p:cNvPicPr>
            <a:picLocks noChangeAspect="1"/>
          </p:cNvPicPr>
          <p:nvPr/>
        </p:nvPicPr>
        <p:blipFill>
          <a:blip r:embed="rId2"/>
          <a:stretch>
            <a:fillRect/>
          </a:stretch>
        </p:blipFill>
        <p:spPr>
          <a:xfrm>
            <a:off x="4783455" y="2081530"/>
            <a:ext cx="2889250" cy="361950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4873625" y="189865"/>
            <a:ext cx="3684905" cy="460375"/>
          </a:xfrm>
          <a:prstGeom prst="rect">
            <a:avLst/>
          </a:prstGeom>
          <a:noFill/>
        </p:spPr>
        <p:txBody>
          <a:bodyPr wrap="square" rtlCol="0">
            <a:spAutoFit/>
          </a:bodyPr>
          <a:lstStyle/>
          <a:p>
            <a:r>
              <a:rPr lang="zh-CN" altLang="en-US" sz="2400" dirty="0">
                <a:solidFill>
                  <a:schemeClr val="bg1"/>
                </a:solidFill>
              </a:rPr>
              <a:t>量化届丰碑</a:t>
            </a:r>
            <a:endParaRPr lang="zh-CN" altLang="en-US" sz="2400" dirty="0">
              <a:solidFill>
                <a:schemeClr val="bg1"/>
              </a:solidFill>
            </a:endParaRPr>
          </a:p>
        </p:txBody>
      </p:sp>
      <p:pic>
        <p:nvPicPr>
          <p:cNvPr id="4" name="图片 3"/>
          <p:cNvPicPr>
            <a:picLocks noChangeAspect="1"/>
          </p:cNvPicPr>
          <p:nvPr/>
        </p:nvPicPr>
        <p:blipFill>
          <a:blip r:embed="rId1"/>
          <a:stretch>
            <a:fillRect/>
          </a:stretch>
        </p:blipFill>
        <p:spPr>
          <a:xfrm>
            <a:off x="369570" y="1009650"/>
            <a:ext cx="11499215" cy="4838700"/>
          </a:xfrm>
          <a:prstGeom prst="rect">
            <a:avLst/>
          </a:prstGeom>
        </p:spPr>
      </p:pic>
    </p:spTree>
  </p:cSld>
  <p:clrMapOvr>
    <a:masterClrMapping/>
  </p:clrMapOvr>
</p:sld>
</file>

<file path=ppt/tags/tag1.xml><?xml version="1.0" encoding="utf-8"?>
<p:tagLst xmlns:p="http://schemas.openxmlformats.org/presentationml/2006/main">
  <p:tag name="KSO_WM_UNIT_PLACING_PICTURE_USER_VIEWPORT" val="{&quot;height&quot;:10168,&quot;width&quot;:18489}"/>
</p:tagLst>
</file>

<file path=ppt/tags/tag10.xml><?xml version="1.0" encoding="utf-8"?>
<p:tagLst xmlns:p="http://schemas.openxmlformats.org/presentationml/2006/main">
  <p:tag name="KSO_WM_BEAUTIFY_FLAG" val=""/>
</p:tagLst>
</file>

<file path=ppt/tags/tag11.xml><?xml version="1.0" encoding="utf-8"?>
<p:tagLst xmlns:p="http://schemas.openxmlformats.org/presentationml/2006/main">
  <p:tag name="KSO_WM_BEAUTIFY_FLAG" val=""/>
</p:tagLst>
</file>

<file path=ppt/tags/tag12.xml><?xml version="1.0" encoding="utf-8"?>
<p:tagLst xmlns:p="http://schemas.openxmlformats.org/presentationml/2006/main">
  <p:tag name="KSO_WM_BEAUTIFY_FLAG" val=""/>
</p:tagLst>
</file>

<file path=ppt/tags/tag13.xml><?xml version="1.0" encoding="utf-8"?>
<p:tagLst xmlns:p="http://schemas.openxmlformats.org/presentationml/2006/main">
  <p:tag name="KSO_WM_BEAUTIFY_FLAG" val=""/>
</p:tagLst>
</file>

<file path=ppt/tags/tag14.xml><?xml version="1.0" encoding="utf-8"?>
<p:tagLst xmlns:p="http://schemas.openxmlformats.org/presentationml/2006/main">
  <p:tag name="KSO_WM_BEAUTIFY_FLAG" val="#wm#"/>
  <p:tag name="KSO_WM_TEMPLATE_CATEGORY" val="custom"/>
  <p:tag name="KSO_WM_TEMPLATE_INDEX" val="20205081"/>
  <p:tag name="KSO_WM_SPECIAL_SOURCE" val="bdnull"/>
</p:tagLst>
</file>

<file path=ppt/tags/tag15.xml><?xml version="1.0" encoding="utf-8"?>
<p:tagLst xmlns:p="http://schemas.openxmlformats.org/presentationml/2006/main">
  <p:tag name="KSO_WM_BEAUTIFY_FLAG" val=""/>
</p:tagLst>
</file>

<file path=ppt/tags/tag16.xml><?xml version="1.0" encoding="utf-8"?>
<p:tagLst xmlns:p="http://schemas.openxmlformats.org/presentationml/2006/main">
  <p:tag name="KSO_WM_BEAUTIFY_FLAG" val="#wm#"/>
  <p:tag name="KSO_WM_TEMPLATE_CATEGORY" val="custom"/>
  <p:tag name="KSO_WM_TEMPLATE_INDEX" val="20205081"/>
</p:tagLst>
</file>

<file path=ppt/tags/tag17.xml><?xml version="1.0" encoding="utf-8"?>
<p:tagLst xmlns:p="http://schemas.openxmlformats.org/presentationml/2006/main">
  <p:tag name="COMMONDATA" val="eyJoZGlkIjoiOTAzOTQ3MTIxNjU3MzE4MjhmYTQyMTMwMmMzMTJiOWQifQ=="/>
  <p:tag name="commondata" val="eyJoZGlkIjoiNjMzMjYwMjkzODUxNmM2MmM0YjA0NGU5OGU1OGIwOGMifQ=="/>
</p:tagLst>
</file>

<file path=ppt/tags/tag2.xml><?xml version="1.0" encoding="utf-8"?>
<p:tagLst xmlns:p="http://schemas.openxmlformats.org/presentationml/2006/main">
  <p:tag name="KSO_WM_UNIT_PLACING_PICTURE_USER_VIEWPORT" val="{&quot;height&quot;:520,&quot;width&quot;:2400}"/>
</p:tagLst>
</file>

<file path=ppt/tags/tag3.xml><?xml version="1.0" encoding="utf-8"?>
<p:tagLst xmlns:p="http://schemas.openxmlformats.org/presentationml/2006/main">
  <p:tag name="KSO_WM_BEAUTIFY_FLAG" val=""/>
</p:tagLst>
</file>

<file path=ppt/tags/tag4.xml><?xml version="1.0" encoding="utf-8"?>
<p:tagLst xmlns:p="http://schemas.openxmlformats.org/presentationml/2006/main">
  <p:tag name="KSO_WM_BEAUTIFY_FLAG" val=""/>
</p:tagLst>
</file>

<file path=ppt/tags/tag5.xml><?xml version="1.0" encoding="utf-8"?>
<p:tagLst xmlns:p="http://schemas.openxmlformats.org/presentationml/2006/main">
  <p:tag name="KSO_WM_BEAUTIFY_FLAG" val=""/>
</p:tagLst>
</file>

<file path=ppt/tags/tag6.xml><?xml version="1.0" encoding="utf-8"?>
<p:tagLst xmlns:p="http://schemas.openxmlformats.org/presentationml/2006/main">
  <p:tag name="KSO_WM_BEAUTIFY_FLAG" val=""/>
</p:tagLst>
</file>

<file path=ppt/tags/tag7.xml><?xml version="1.0" encoding="utf-8"?>
<p:tagLst xmlns:p="http://schemas.openxmlformats.org/presentationml/2006/main">
  <p:tag name="KSO_WM_BEAUTIFY_FLAG" val=""/>
</p:tagLst>
</file>

<file path=ppt/tags/tag8.xml><?xml version="1.0" encoding="utf-8"?>
<p:tagLst xmlns:p="http://schemas.openxmlformats.org/presentationml/2006/main">
  <p:tag name="KSO_WM_BEAUTIFY_FLAG" val=""/>
</p:tagLst>
</file>

<file path=ppt/tags/tag9.xml><?xml version="1.0" encoding="utf-8"?>
<p:tagLst xmlns:p="http://schemas.openxmlformats.org/presentationml/2006/main">
  <p:tag name="KSO_WM_BEAUTIFY_FLAG" val=""/>
</p:tagLst>
</file>

<file path=ppt/theme/theme1.xml><?xml version="1.0" encoding="utf-8"?>
<a:theme xmlns:a="http://schemas.openxmlformats.org/drawingml/2006/main" name="WPS">
  <a:themeElements>
    <a:clrScheme name="WPS">
      <a:dk1>
        <a:srgbClr val="000000"/>
      </a:dk1>
      <a:lt1>
        <a:srgbClr val="FFFFFF"/>
      </a:lt1>
      <a:dk2>
        <a:srgbClr val="0F1423"/>
      </a:dk2>
      <a:lt2>
        <a:srgbClr val="FFFFFF"/>
      </a:lt2>
      <a:accent1>
        <a:srgbClr val="4874CB"/>
      </a:accent1>
      <a:accent2>
        <a:srgbClr val="E6724B"/>
      </a:accent2>
      <a:accent3>
        <a:srgbClr val="EFBB1F"/>
      </a:accent3>
      <a:accent4>
        <a:srgbClr val="75BD42"/>
      </a:accent4>
      <a:accent5>
        <a:srgbClr val="30C0B4"/>
      </a:accent5>
      <a:accent6>
        <a:srgbClr val="E05269"/>
      </a:accent6>
      <a:hlink>
        <a:srgbClr val="0026E5"/>
      </a:hlink>
      <a:folHlink>
        <a:srgbClr val="7E1FAD"/>
      </a:folHlink>
    </a:clrScheme>
    <a:fontScheme name="WPS">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WPS">
      <a:fillStyleLst>
        <a:solidFill>
          <a:schemeClr val="phClr"/>
        </a:solidFill>
        <a:gradFill>
          <a:gsLst>
            <a:gs pos="0">
              <a:schemeClr val="phClr">
                <a:lumOff val="17500"/>
              </a:schemeClr>
            </a:gs>
            <a:gs pos="100000">
              <a:schemeClr val="phClr"/>
            </a:gs>
          </a:gsLst>
          <a:lin ang="2700000" scaled="0"/>
        </a:gradFill>
        <a:gradFill>
          <a:gsLst>
            <a:gs pos="0">
              <a:schemeClr val="phClr">
                <a:hueOff val="-2520000"/>
              </a:schemeClr>
            </a:gs>
            <a:gs pos="100000">
              <a:schemeClr val="phClr"/>
            </a:gs>
          </a:gsLst>
          <a:lin ang="2700000" scaled="0"/>
        </a:gradFill>
      </a:fillStyleLst>
      <a:lnStyleLst>
        <a:ln w="12700" cap="flat" cmpd="sng" algn="ctr">
          <a:solidFill>
            <a:schemeClr val="phClr"/>
          </a:solidFill>
          <a:prstDash val="solid"/>
          <a:miter lim="800000"/>
        </a:ln>
        <a:ln w="12700" cap="flat" cmpd="sng" algn="ctr">
          <a:solidFill>
            <a:schemeClr val="phClr"/>
          </a:solidFill>
          <a:prstDash val="solid"/>
          <a:miter lim="800000"/>
        </a:ln>
        <a:ln w="12700" cap="flat" cmpd="sng" algn="ctr">
          <a:gradFill>
            <a:gsLst>
              <a:gs pos="0">
                <a:schemeClr val="phClr">
                  <a:hueOff val="-4200000"/>
                </a:schemeClr>
              </a:gs>
              <a:gs pos="100000">
                <a:schemeClr val="phClr"/>
              </a:gs>
            </a:gsLst>
            <a:lin ang="2700000" scaled="1"/>
          </a:gradFill>
          <a:prstDash val="solid"/>
          <a:miter lim="800000"/>
        </a:ln>
      </a:lnStyleLst>
      <a:effectStyleLst>
        <a:effectStyle>
          <a:effectLst>
            <a:outerShdw blurRad="101600" dist="50800" dir="5400000" algn="ctr" rotWithShape="0">
              <a:schemeClr val="phClr">
                <a:alpha val="60000"/>
              </a:schemeClr>
            </a:outerShdw>
          </a:effectLst>
        </a:effectStyle>
        <a:effectStyle>
          <a:effectLst>
            <a:reflection stA="50000" endA="300" endPos="40000" dist="25400" dir="5400000" sy="-100000" algn="bl" rotWithShape="0"/>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1307</Words>
  <Application>WPS 演示</Application>
  <PresentationFormat>宽屏</PresentationFormat>
  <Paragraphs>118</Paragraphs>
  <Slides>17</Slides>
  <Notes>0</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17</vt:i4>
      </vt:variant>
    </vt:vector>
  </HeadingPairs>
  <TitlesOfParts>
    <vt:vector size="29" baseType="lpstr">
      <vt:lpstr>Arial</vt:lpstr>
      <vt:lpstr>宋体</vt:lpstr>
      <vt:lpstr>Wingdings</vt:lpstr>
      <vt:lpstr>思源黑体 CN Medium</vt:lpstr>
      <vt:lpstr>黑体</vt:lpstr>
      <vt:lpstr>思源黑体 CN Heavy</vt:lpstr>
      <vt:lpstr>思源黑体 CN Bold</vt:lpstr>
      <vt:lpstr>微软雅黑</vt:lpstr>
      <vt:lpstr>Calibri</vt:lpstr>
      <vt:lpstr>Arial Unicode MS</vt:lpstr>
      <vt:lpstr>等线</vt:lpstr>
      <vt:lpstr>WPS</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A陈小渊</cp:lastModifiedBy>
  <cp:revision>447</cp:revision>
  <dcterms:created xsi:type="dcterms:W3CDTF">2024-06-11T06:30:00Z</dcterms:created>
  <dcterms:modified xsi:type="dcterms:W3CDTF">2026-04-17T00:59:59Z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C7704E933E1A4A679033E90DEAB49B71_12</vt:lpwstr>
  </property>
  <property fmtid="{D5CDD505-2E9C-101B-9397-08002B2CF9AE}" pid="3" name="KSOProductBuildVer">
    <vt:lpwstr>2052-12.1.0.25225</vt:lpwstr>
  </property>
</Properties>
</file>