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37" r:id="rId6"/>
    <p:sldId id="4391" r:id="rId7"/>
    <p:sldId id="4440" r:id="rId8"/>
    <p:sldId id="4376" r:id="rId9"/>
    <p:sldId id="4424" r:id="rId10"/>
    <p:sldId id="4357" r:id="rId11"/>
    <p:sldId id="4272" r:id="rId12"/>
    <p:sldId id="4270" r:id="rId13"/>
    <p:sldId id="4278" r:id="rId14"/>
    <p:sldId id="4339" r:id="rId15"/>
    <p:sldId id="4269" r:id="rId16"/>
    <p:sldId id="4271" r:id="rId17"/>
    <p:sldId id="1341" r:id="rId18"/>
    <p:sldId id="4241" r:id="rId19"/>
    <p:sldId id="4260" r:id="rId20"/>
    <p:sldId id="4261" r:id="rId21"/>
    <p:sldId id="270"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市场企稳反弹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19905" y="198120"/>
            <a:ext cx="5120005" cy="452120"/>
          </a:xfrm>
          <a:prstGeom prst="rect">
            <a:avLst/>
          </a:prstGeom>
          <a:noFill/>
        </p:spPr>
        <p:txBody>
          <a:bodyPr wrap="square" rtlCol="0">
            <a:noAutofit/>
          </a:bodyPr>
          <a:lstStyle/>
          <a:p>
            <a:r>
              <a:rPr lang="zh-CN" altLang="en-US" sz="2400" dirty="0">
                <a:solidFill>
                  <a:schemeClr val="bg1"/>
                </a:solidFill>
              </a:rPr>
              <a:t>总理工作报告</a:t>
            </a:r>
            <a:r>
              <a:rPr lang="en-US" altLang="zh-CN" sz="2400" dirty="0">
                <a:solidFill>
                  <a:schemeClr val="bg1"/>
                </a:solidFill>
              </a:rPr>
              <a:t>——</a:t>
            </a:r>
            <a:r>
              <a:rPr lang="zh-CN" altLang="en-US" sz="2400" dirty="0">
                <a:solidFill>
                  <a:schemeClr val="bg1"/>
                </a:solidFill>
              </a:rPr>
              <a:t>今年重点工作</a:t>
            </a:r>
            <a:endParaRPr lang="zh-CN" altLang="en-US" sz="2400" dirty="0">
              <a:solidFill>
                <a:schemeClr val="bg1"/>
              </a:solidFill>
            </a:endParaRPr>
          </a:p>
        </p:txBody>
      </p:sp>
      <p:sp>
        <p:nvSpPr>
          <p:cNvPr id="2" name="文本框 1"/>
          <p:cNvSpPr txBox="1"/>
          <p:nvPr/>
        </p:nvSpPr>
        <p:spPr>
          <a:xfrm>
            <a:off x="739775" y="967105"/>
            <a:ext cx="10894060" cy="5078730"/>
          </a:xfrm>
          <a:prstGeom prst="rect">
            <a:avLst/>
          </a:prstGeom>
        </p:spPr>
        <p:txBody>
          <a:bodyPr wrap="square">
            <a:noAutofit/>
            <a:extLst>
              <a:ext uri="{4A0BC546-FE56-4ADE-93B0-CB8AF2F6F144}">
                <wpsdc:textFrameExt xmlns:wpsdc="http://www.wps.cn/officeDocument/2022/drawingmlCustomData" type="text"/>
              </a:ext>
            </a:extLst>
          </a:bodyPr>
          <a:p>
            <a:pPr algn="l"/>
            <a:endParaRPr lang="en-US" altLang="zh-CN" sz="10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财政：赤字率拟按</a:t>
            </a:r>
            <a:r>
              <a:rPr lang="en-US" altLang="zh-CN" sz="1600">
                <a:latin typeface="Arial" panose="020B0604020202020204" pitchFamily="34" charset="0"/>
                <a:ea typeface="微软雅黑" panose="020B0503020204020204" charset="-122"/>
              </a:rPr>
              <a:t>4%</a:t>
            </a:r>
            <a:r>
              <a:rPr lang="zh-CN" altLang="en-US" sz="1600">
                <a:latin typeface="Arial" panose="020B0604020202020204" pitchFamily="34" charset="0"/>
                <a:ea typeface="微软雅黑" panose="020B0503020204020204" charset="-122"/>
              </a:rPr>
              <a:t>左右安排，赤字规模比上年增加</a:t>
            </a:r>
            <a:r>
              <a:rPr lang="en-US" altLang="zh-CN" sz="1600">
                <a:latin typeface="Arial" panose="020B0604020202020204" pitchFamily="34" charset="0"/>
                <a:ea typeface="微软雅黑" panose="020B0503020204020204" charset="-122"/>
              </a:rPr>
              <a:t>1.6</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政府投资：拟安排地方政府专项债券</a:t>
            </a:r>
            <a:r>
              <a:rPr lang="en-US" altLang="zh-CN" sz="1600">
                <a:latin typeface="Arial" panose="020B0604020202020204" pitchFamily="34" charset="0"/>
                <a:ea typeface="微软雅黑" panose="020B0503020204020204" charset="-122"/>
              </a:rPr>
              <a:t>4.4</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亿元。合计新增政府债务总规模</a:t>
            </a:r>
            <a:r>
              <a:rPr lang="en-US" altLang="zh-CN" sz="1600">
                <a:latin typeface="Arial" panose="020B0604020202020204" pitchFamily="34" charset="0"/>
                <a:ea typeface="微软雅黑" panose="020B0503020204020204" charset="-122"/>
              </a:rPr>
              <a:t>11.86</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2.9</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特别国债：拟发行超长期特别国债</a:t>
            </a:r>
            <a:r>
              <a:rPr lang="en-US" altLang="zh-CN" sz="1600">
                <a:latin typeface="Arial" panose="020B0604020202020204" pitchFamily="34" charset="0"/>
                <a:ea typeface="微软雅黑" panose="020B0503020204020204" charset="-122"/>
              </a:rPr>
              <a:t>1.3</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亿元。拟发行特别国债</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消费：实施提振消费专项行动。安排超长期特别国债</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亿元支持消费品以旧换新</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新质生产力：推动商业航天、低空经济等新兴产业安全健康发展。培育生物制造、量子科技、具身智能、</a:t>
            </a:r>
            <a:r>
              <a:rPr lang="en-US" altLang="zh-CN" sz="1600">
                <a:solidFill>
                  <a:srgbClr val="FF0000"/>
                </a:solidFill>
                <a:latin typeface="Arial" panose="020B0604020202020204" pitchFamily="34" charset="0"/>
                <a:ea typeface="微软雅黑" panose="020B0503020204020204" charset="-122"/>
              </a:rPr>
              <a:t>6G</a:t>
            </a:r>
            <a:r>
              <a:rPr lang="zh-CN" altLang="en-US" sz="1600">
                <a:solidFill>
                  <a:srgbClr val="FF0000"/>
                </a:solidFill>
                <a:latin typeface="Arial" panose="020B0604020202020204" pitchFamily="34" charset="0"/>
                <a:ea typeface="微软雅黑" panose="020B0503020204020204" charset="-122"/>
              </a:rPr>
              <a:t>等未来产业。加快制造业数字化转型。大力发展智能网联新能源汽车、人工智能手机和电脑、智能机器人等新一代智能终端以及智能制造装备</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教育：扩大高中阶段教育学位供给，逐步推行免费学前教育</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市场环境：落实解决拖欠企业账款问题长效机制。开展规范涉企执法专项行动</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开放：推动互联网、文化等领域有序开放，扩大电信、医疗、教育等领域开放试点</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住房：持续用力推动房地产市场止跌回稳。加力实施城中村和危旧房改造。推进收购存量商品房。继续做好保交房工作</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乡村振兴：深入实施种业振兴行动。启动中央统筹下的粮食产销区省际横向利益补偿，加大对产粮大县支持。拓宽农民增收渠道</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城镇化：推动将符合条件的农业转移人口纳入住房保障体系。持续推进城市更新和城镇老旧小区改造</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生态：健全绿色消费激励机制，推动形成绿色低碳的生产方式和生活方式</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就业：拓宽高校毕业生等青年就业创业渠道。加强灵活就业和新就业形态劳动者权益保障。提高技能人才待遇水平</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医疗卫生：优化药品集采政策，强化质量评估和监管。居民医保和基本公共卫生服务经费人均财政补助标准分别再提高</a:t>
            </a:r>
            <a:r>
              <a:rPr lang="en-US" altLang="zh-CN" sz="1600">
                <a:latin typeface="Arial" panose="020B0604020202020204" pitchFamily="34" charset="0"/>
                <a:ea typeface="微软雅黑" panose="020B0503020204020204" charset="-122"/>
              </a:rPr>
              <a:t>30</a:t>
            </a:r>
            <a:r>
              <a:rPr lang="zh-CN" altLang="en-US" sz="1600">
                <a:latin typeface="Arial" panose="020B0604020202020204" pitchFamily="34" charset="0"/>
                <a:ea typeface="微软雅黑" panose="020B0503020204020204" charset="-122"/>
              </a:rPr>
              <a:t>元和</a:t>
            </a:r>
            <a:r>
              <a:rPr lang="en-US" altLang="zh-CN" sz="1600">
                <a:latin typeface="Arial" panose="020B0604020202020204" pitchFamily="34" charset="0"/>
                <a:ea typeface="微软雅黑" panose="020B0503020204020204" charset="-122"/>
              </a:rPr>
              <a:t>5</a:t>
            </a:r>
            <a:r>
              <a:rPr lang="zh-CN" altLang="en-US" sz="1600">
                <a:latin typeface="Arial" panose="020B0604020202020204" pitchFamily="34" charset="0"/>
                <a:ea typeface="微软雅黑" panose="020B0503020204020204" charset="-122"/>
              </a:rPr>
              <a:t>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社会保障：城乡居民基础养老金最低标准再提高</a:t>
            </a:r>
            <a:r>
              <a:rPr lang="en-US" altLang="zh-CN" sz="1600">
                <a:latin typeface="Arial" panose="020B0604020202020204" pitchFamily="34" charset="0"/>
                <a:ea typeface="微软雅黑" panose="020B0503020204020204" charset="-122"/>
              </a:rPr>
              <a:t>20</a:t>
            </a:r>
            <a:r>
              <a:rPr lang="zh-CN" altLang="en-US" sz="1600">
                <a:latin typeface="Arial" panose="020B0604020202020204" pitchFamily="34" charset="0"/>
                <a:ea typeface="微软雅黑" panose="020B0503020204020204" charset="-122"/>
              </a:rPr>
              <a:t>元。制定促进生育政策，发放育儿补贴</a:t>
            </a:r>
            <a:endParaRPr lang="zh-CN" altLang="en-US" sz="1600">
              <a:latin typeface="Arial" panose="020B0604020202020204" pitchFamily="34"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1</a:t>
            </a:r>
            <a:r>
              <a:rPr lang="zh-CN" altLang="en-US" sz="2000" dirty="0"/>
              <a:t>、内需消费：</a:t>
            </a:r>
            <a:endParaRPr lang="zh-CN" altLang="en-US" sz="2000" dirty="0"/>
          </a:p>
          <a:p>
            <a:r>
              <a:rPr lang="zh-CN" altLang="en-US" sz="2000" dirty="0"/>
              <a:t>商务部发言人在新闻发布会上表示，日前，商务部会同相关部门在第五届中国国际消费品博览会上启动了</a:t>
            </a:r>
            <a:r>
              <a:rPr lang="en-US" altLang="zh-CN" sz="2000" dirty="0"/>
              <a:t>“</a:t>
            </a:r>
            <a:r>
              <a:rPr lang="zh-CN" altLang="en-US" sz="2000" dirty="0"/>
              <a:t>购在中国</a:t>
            </a:r>
            <a:r>
              <a:rPr lang="en-US" altLang="zh-CN" sz="2000" dirty="0"/>
              <a:t>”</a:t>
            </a:r>
            <a:r>
              <a:rPr lang="zh-CN" altLang="en-US" sz="2000" dirty="0"/>
              <a:t>系列活动，统筹商品消费和服务消费，让消费者在乐购国际精品、国货潮品的同时，品味环球美食，乐享壮美山河，欣赏精美展演。同时，商务部将坚持</a:t>
            </a:r>
            <a:r>
              <a:rPr lang="en-US" altLang="zh-CN" sz="2000" dirty="0"/>
              <a:t>“</a:t>
            </a:r>
            <a:r>
              <a:rPr lang="zh-CN" altLang="en-US" sz="2000" dirty="0"/>
              <a:t>政策</a:t>
            </a:r>
            <a:r>
              <a:rPr lang="en-US" altLang="zh-CN" sz="2000" dirty="0"/>
              <a:t>+</a:t>
            </a:r>
            <a:r>
              <a:rPr lang="zh-CN" altLang="en-US" sz="2000" dirty="0"/>
              <a:t>活动</a:t>
            </a:r>
            <a:r>
              <a:rPr lang="en-US" altLang="zh-CN" sz="2000" dirty="0"/>
              <a:t>”</a:t>
            </a:r>
            <a:r>
              <a:rPr lang="zh-CN" altLang="en-US" sz="2000" dirty="0"/>
              <a:t>双轮驱动，加快落实提振消费专项行动，加力扩围开展消费品以旧换新，深入实施服务消费提质惠民行动，加快出台优化离境退税等政策措施。</a:t>
            </a:r>
            <a:endParaRPr lang="zh-CN" altLang="en-US" sz="2000" dirty="0"/>
          </a:p>
          <a:p>
            <a:endParaRPr lang="en-US" altLang="zh-CN" sz="2000" dirty="0"/>
          </a:p>
          <a:p>
            <a:r>
              <a:rPr lang="en-US" altLang="zh-CN" sz="2000" dirty="0"/>
              <a:t>2</a:t>
            </a:r>
            <a:r>
              <a:rPr lang="zh-CN" altLang="en-US" sz="2000" dirty="0"/>
              <a:t>、跨境电商：</a:t>
            </a:r>
            <a:endParaRPr lang="zh-CN" altLang="en-US" sz="2000" dirty="0"/>
          </a:p>
          <a:p>
            <a:r>
              <a:rPr lang="zh-CN" altLang="en-US" sz="2000" dirty="0"/>
              <a:t>近几年中国跨境电商迅速增长，但是随着美国将取消小额包裹关税豁免政策，甚至提高相关关税。对此，商务部发言人表示，近期，美国对小额包裹关税政策进行破坏性调整，将严重影响美国消费者的利益。我们愿同各国一道，加强交流合作，共同促进跨境电商健康、可持续发展。</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2235" y="911225"/>
            <a:ext cx="10163810" cy="4636135"/>
          </a:xfrm>
          <a:prstGeom prst="rect">
            <a:avLst/>
          </a:prstGeom>
          <a:noFill/>
        </p:spPr>
        <p:txBody>
          <a:bodyPr wrap="square" rtlCol="0">
            <a:noAutofit/>
          </a:bodyPr>
          <a:lstStyle/>
          <a:p>
            <a:r>
              <a:rPr lang="en-US" altLang="zh-CN" sz="2000" dirty="0"/>
              <a:t>3</a:t>
            </a:r>
            <a:r>
              <a:rPr lang="zh-CN" altLang="en-US" sz="2000" dirty="0"/>
              <a:t>、数据要素：</a:t>
            </a:r>
            <a:endParaRPr lang="zh-CN" altLang="en-US" sz="2000" dirty="0"/>
          </a:p>
          <a:p>
            <a:endParaRPr lang="en-US" altLang="zh-CN" sz="2000" dirty="0"/>
          </a:p>
          <a:p>
            <a:r>
              <a:rPr lang="zh-CN" altLang="en-US" sz="2000" dirty="0"/>
              <a:t>多部门近期联合印发《促进和规范金融业数据跨境流动合规指南》。《指南》旨在促进中外资金融机构金融业数据跨境流动更加高效、规范，进一步明确数据出境的具体情形以及可跨境流动的数据项清单，便利数据跨境流动。《指南》要求金融机构采取必要的数据安全保护管理和技术措施切实保障数据安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仓位：三成左右</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659765" y="346710"/>
            <a:ext cx="10828020" cy="589216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690245" y="681355"/>
            <a:ext cx="10440035" cy="549592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1959</Words>
  <Application>WPS 演示</Application>
  <PresentationFormat>宽屏</PresentationFormat>
  <Paragraphs>109</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153</cp:revision>
  <dcterms:created xsi:type="dcterms:W3CDTF">2024-06-11T06:30:00Z</dcterms:created>
  <dcterms:modified xsi:type="dcterms:W3CDTF">2025-04-18T01:11:00Z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2052-12.1.0.20784</vt:lpwstr>
  </property>
</Properties>
</file>