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37" r:id="rId6"/>
    <p:sldId id="4391" r:id="rId7"/>
    <p:sldId id="4440" r:id="rId8"/>
    <p:sldId id="4376" r:id="rId9"/>
    <p:sldId id="4424" r:id="rId10"/>
    <p:sldId id="4357" r:id="rId11"/>
    <p:sldId id="4272" r:id="rId12"/>
    <p:sldId id="4270" r:id="rId13"/>
    <p:sldId id="4278" r:id="rId14"/>
    <p:sldId id="4339" r:id="rId15"/>
    <p:sldId id="4269" r:id="rId16"/>
    <p:sldId id="4271" r:id="rId17"/>
    <p:sldId id="1341" r:id="rId18"/>
    <p:sldId id="4241" r:id="rId19"/>
    <p:sldId id="4260" r:id="rId20"/>
    <p:sldId id="4261" r:id="rId21"/>
    <p:sldId id="27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29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.xml"/><Relationship Id="rId3" Type="http://schemas.openxmlformats.org/officeDocument/2006/relationships/image" Target="../media/image14.pn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5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6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18.png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市场行稳致远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1810" y="247015"/>
            <a:ext cx="1139634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83" y="819509"/>
            <a:ext cx="11536392" cy="5331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77109" y="155276"/>
            <a:ext cx="3709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四大战法叠加四线开花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庄散博弈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55303" y="1208405"/>
            <a:ext cx="7894040" cy="444119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庄散博弈</a:t>
            </a:r>
            <a:r>
              <a:rPr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：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将个股资金流分为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种档次，盘中分类并计算出这</a:t>
            </a:r>
            <a:r>
              <a:rPr lang="en-US" altLang="zh-CN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4</a:t>
            </a:r>
            <a:r>
              <a:rPr lang="zh-CN" altLang="en-US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类不同档次资金的买卖力度和方向，方便用户看出股票的主力类型及买卖方向。</a:t>
            </a:r>
            <a:endParaRPr lang="en-US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红色线（皇帝）：代表特大单净额   黄色线（官员）：代表大单净额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1600" dirty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蓝色线（地主）：代表中单净额      绿色线（农民）：代表小单净额</a:t>
            </a:r>
            <a:endParaRPr sz="1600" dirty="0"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80" y="3207356"/>
            <a:ext cx="7894040" cy="24065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2" y="1572776"/>
            <a:ext cx="42787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战法选股步骤（普通）：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③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en-US" altLang="zh-CN" sz="2000" b="1" dirty="0"/>
              <a:t>④</a:t>
            </a:r>
            <a:r>
              <a:rPr lang="zh-CN" altLang="en-US" sz="2000" b="1" dirty="0"/>
              <a:t>得到全市场当日主力最青睐的个股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优点：全市场个股一览无遗</a:t>
            </a:r>
            <a:br>
              <a:rPr lang="en-US" altLang="zh-CN" sz="2000" b="1" dirty="0"/>
            </a:br>
            <a:r>
              <a:rPr lang="zh-CN" altLang="en-US" sz="2000" b="1" dirty="0"/>
              <a:t>缺点：个股太多，无从下手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0212" y="733053"/>
            <a:ext cx="5242472" cy="54999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L2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基础版使用方法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271" y="1572776"/>
            <a:ext cx="47485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战法选股步骤（强化）：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①</a:t>
            </a:r>
            <a:r>
              <a:rPr lang="zh-CN" altLang="en-US" sz="2000" b="1" dirty="0"/>
              <a:t>首页点击进入“</a:t>
            </a:r>
            <a:r>
              <a:rPr lang="en-US" altLang="zh-CN" sz="2000" b="1" dirty="0"/>
              <a:t>L2</a:t>
            </a:r>
            <a:r>
              <a:rPr lang="zh-CN" altLang="en-US" sz="2000" b="1" dirty="0"/>
              <a:t>基础版”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②</a:t>
            </a:r>
            <a:r>
              <a:rPr lang="zh-CN" altLang="en-US" sz="2000" b="1" dirty="0"/>
              <a:t>盘中选择强势板块（消息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预判</a:t>
            </a:r>
            <a:r>
              <a:rPr lang="en-US" altLang="zh-CN" sz="2000" b="1" dirty="0"/>
              <a:t>/</a:t>
            </a:r>
            <a:r>
              <a:rPr lang="zh-CN" altLang="en-US" sz="2000" b="1" dirty="0"/>
              <a:t>看好）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③勾选“四线开花”筛选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en-US" altLang="zh-CN" sz="2000" b="1" dirty="0"/>
              <a:t>④</a:t>
            </a:r>
            <a:r>
              <a:rPr lang="zh-CN" altLang="en-US" sz="2000" b="1" dirty="0"/>
              <a:t>点击“大额净买”排序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⑤得到板块当日主力最青睐的个股</a:t>
            </a:r>
            <a:br>
              <a:rPr lang="en-US" altLang="zh-CN" sz="2000" b="1" dirty="0"/>
            </a:br>
            <a:endParaRPr lang="en-US" altLang="zh-CN" sz="2000" b="1" dirty="0"/>
          </a:p>
          <a:p>
            <a:r>
              <a:rPr lang="zh-CN" altLang="en-US" sz="2000" b="1" dirty="0"/>
              <a:t>优点：更加精准，便于捕捉主力小动向</a:t>
            </a:r>
            <a:endParaRPr lang="en-US" altLang="zh-CN" sz="2000" b="1" dirty="0"/>
          </a:p>
          <a:p>
            <a:r>
              <a:rPr lang="zh-CN" altLang="en-US" sz="2000" b="1" dirty="0"/>
              <a:t>缺点：板块容易判断错误</a:t>
            </a:r>
            <a:br>
              <a:rPr lang="en-US" altLang="zh-CN" sz="2000" b="1" dirty="0"/>
            </a:br>
            <a:endParaRPr lang="en-US" altLang="zh-CN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2039" y="767865"/>
            <a:ext cx="5204407" cy="551389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319905" y="198120"/>
            <a:ext cx="5120005" cy="452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总理工作报告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今年重点工作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9775" y="967105"/>
            <a:ext cx="10894060" cy="507873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zh-CN" sz="10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财政：赤字率拟按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4%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左右安排，赤字规模比上年增加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政府投资：拟安排地方政府专项债券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4.4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亿元。合计新增政府债务总规模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11.86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2.9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特别国债：拟发行超长期特别国债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1.3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万亿元、比上年增加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亿元。拟发行特别国债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5000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消费：实施提振消费专项行动。安排超长期特别国债</a:t>
            </a:r>
            <a:r>
              <a:rPr lang="en-US" altLang="zh-CN" sz="1600">
                <a:latin typeface="Arial" panose="020B0604020202020204" pitchFamily="34" charset="0"/>
                <a:ea typeface="微软雅黑" panose="020B0503020204020204" charset="-122"/>
              </a:rPr>
              <a:t>3000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亿元支持消费品以旧换新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新质生产力：推动商业航天、低空经济等新兴产业安全健康发展。培育生物制造、量子科技、具身智能、</a:t>
            </a:r>
            <a:r>
              <a:rPr lang="en-US" altLang="zh-CN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6G</a:t>
            </a:r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等未来产业。加快制造业数字化转型。大力发展智能网联新能源汽车、人工智能手机和电脑、智能机器人等新一代智能终端以及智能制造装备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教育：扩大高中阶段教育学位供给，逐步推行免费学前教育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市场环境：落实解决拖欠企业账款问题长效机制。开展规范涉企执法专项行动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开放：推动互联网、文化等领域有序开放，扩大电信、医疗、教育等领域开放试点</a:t>
            </a:r>
            <a:endParaRPr lang="en-US" altLang="zh-CN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住房：持续用力推动房地产市场止跌回稳。加力实施城中村和危旧房改造。推进收购存量商品房。继续做好保交房工作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charset="-122"/>
              </a:rPr>
              <a:t>乡村振兴：深入实施种业振兴行动。启动中央统筹下的粮食产销区省际横向利益补偿，加大对产粮大县支持。拓宽农民增收渠道</a:t>
            </a:r>
            <a:endParaRPr lang="en-US" altLang="zh-CN" sz="16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l"/>
            <a:endParaRPr lang="zh-CN" altLang="en-US" sz="1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9820" y="911225"/>
            <a:ext cx="1043622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、跨境支付：</a:t>
            </a:r>
            <a:endParaRPr lang="zh-CN" altLang="en-US" sz="2000" dirty="0"/>
          </a:p>
          <a:p>
            <a:r>
              <a:rPr lang="zh-CN" altLang="en-US" sz="2000" dirty="0"/>
              <a:t>四部门联合印发《上海国际金融中心进一步提升跨境金融服务便利化行动方案》。其中提到，提升人民币跨境支付系统（</a:t>
            </a:r>
            <a:r>
              <a:rPr lang="en-US" altLang="zh-CN" sz="2000" dirty="0"/>
              <a:t>CIPS</a:t>
            </a:r>
            <a:r>
              <a:rPr lang="zh-CN" altLang="en-US" sz="2000" dirty="0"/>
              <a:t>）功能和全球网络覆盖。跨境清算公司增强与金融机构协同联动，共同提升对</a:t>
            </a:r>
            <a:r>
              <a:rPr lang="en-US" altLang="zh-CN" sz="2000" dirty="0"/>
              <a:t>“</a:t>
            </a:r>
            <a:r>
              <a:rPr lang="zh-CN" altLang="en-US" sz="2000" dirty="0"/>
              <a:t>走出去</a:t>
            </a:r>
            <a:r>
              <a:rPr lang="en-US" altLang="zh-CN" sz="2000" dirty="0"/>
              <a:t>”</a:t>
            </a:r>
            <a:r>
              <a:rPr lang="zh-CN" altLang="en-US" sz="2000" dirty="0"/>
              <a:t>企业的服务水平。推动更多银行加入</a:t>
            </a:r>
            <a:r>
              <a:rPr lang="en-US" altLang="zh-CN" sz="2000" dirty="0"/>
              <a:t>CIPS</a:t>
            </a:r>
            <a:r>
              <a:rPr lang="zh-CN" altLang="en-US" sz="2000" dirty="0"/>
              <a:t>，持续扩大</a:t>
            </a:r>
            <a:r>
              <a:rPr lang="en-US" altLang="zh-CN" sz="2000" dirty="0"/>
              <a:t>CIPS</a:t>
            </a:r>
            <a:r>
              <a:rPr lang="zh-CN" altLang="en-US" sz="2000" dirty="0"/>
              <a:t>网络覆盖范围。加强</a:t>
            </a:r>
            <a:r>
              <a:rPr lang="en-US" altLang="zh-CN" sz="2000" dirty="0"/>
              <a:t>CIPS</a:t>
            </a:r>
            <a:r>
              <a:rPr lang="zh-CN" altLang="en-US" sz="2000" dirty="0"/>
              <a:t>建设，完善系统功能，研究推动区块链技术应用，为人民币计价的全球贸易、航运及投融资提供安全高效的结算清算服务。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、自贸区：</a:t>
            </a:r>
            <a:endParaRPr lang="zh-CN" altLang="en-US" sz="2000" dirty="0"/>
          </a:p>
          <a:p>
            <a:r>
              <a:rPr lang="zh-CN" altLang="en-US" sz="2000" dirty="0"/>
              <a:t>近日，中共中央、国务院印发《关于实施自由贸易试验区提升战略的意见》，对自由贸易试验区建设工作作出系统部署。《意见》指出，要促进投资自由化便利化，提升市场开放水平，营造市场化、法治化、国际化一流营商环境。更大力度吸引和利用外资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72235" y="911225"/>
            <a:ext cx="1016381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IDC</a:t>
            </a:r>
            <a:r>
              <a:rPr lang="zh-CN" altLang="en-US" sz="2000" dirty="0"/>
              <a:t>近日发布了</a:t>
            </a:r>
            <a:r>
              <a:rPr lang="en-US" altLang="zh-CN" sz="2000" dirty="0"/>
              <a:t>2025</a:t>
            </a:r>
            <a:r>
              <a:rPr lang="zh-CN" altLang="en-US" sz="2000" dirty="0"/>
              <a:t>年</a:t>
            </a:r>
            <a:r>
              <a:rPr lang="en-US" altLang="zh-CN" sz="2000" dirty="0"/>
              <a:t>V1</a:t>
            </a:r>
            <a:r>
              <a:rPr lang="zh-CN" altLang="en-US" sz="2000" dirty="0"/>
              <a:t>版本《全球大数据支出指南》。</a:t>
            </a:r>
            <a:r>
              <a:rPr lang="en-US" altLang="zh-CN" sz="2000" dirty="0"/>
              <a:t>IDC</a:t>
            </a:r>
            <a:r>
              <a:rPr lang="zh-CN" altLang="en-US" sz="2000" dirty="0"/>
              <a:t>最新数据显示，</a:t>
            </a:r>
            <a:r>
              <a:rPr lang="en-US" altLang="zh-CN" sz="2000" dirty="0"/>
              <a:t>2024</a:t>
            </a:r>
            <a:r>
              <a:rPr lang="zh-CN" altLang="en-US" sz="2000" dirty="0"/>
              <a:t>年全球大数据</a:t>
            </a:r>
            <a:r>
              <a:rPr lang="en-US" altLang="zh-CN" sz="2000" dirty="0"/>
              <a:t>IT</a:t>
            </a:r>
            <a:r>
              <a:rPr lang="zh-CN" altLang="en-US" sz="2000" dirty="0"/>
              <a:t>总投资规模约为</a:t>
            </a:r>
            <a:r>
              <a:rPr lang="en-US" altLang="zh-CN" sz="2000" dirty="0"/>
              <a:t>3540</a:t>
            </a:r>
            <a:r>
              <a:rPr lang="zh-CN" altLang="en-US" sz="2000" dirty="0"/>
              <a:t>亿美元，</a:t>
            </a:r>
            <a:r>
              <a:rPr lang="en-US" altLang="zh-CN" sz="2000" dirty="0"/>
              <a:t>2028</a:t>
            </a:r>
            <a:r>
              <a:rPr lang="zh-CN" altLang="en-US" sz="2000" dirty="0"/>
              <a:t>年预计接近</a:t>
            </a:r>
            <a:r>
              <a:rPr lang="en-US" altLang="zh-CN" sz="2000" dirty="0"/>
              <a:t>6441</a:t>
            </a:r>
            <a:r>
              <a:rPr lang="zh-CN" altLang="en-US" sz="2000" dirty="0"/>
              <a:t>亿美元，五年复合增长率约为</a:t>
            </a:r>
            <a:r>
              <a:rPr lang="en-US" altLang="zh-CN" sz="2000" dirty="0"/>
              <a:t>16.8%</a:t>
            </a:r>
            <a:r>
              <a:rPr lang="zh-CN" altLang="en-US" sz="2000" dirty="0"/>
              <a:t>。</a:t>
            </a:r>
            <a:r>
              <a:rPr lang="en-US" altLang="zh-CN" sz="2000" dirty="0"/>
              <a:t>IDC</a:t>
            </a:r>
            <a:r>
              <a:rPr lang="zh-CN" altLang="en-US" sz="2000" dirty="0"/>
              <a:t>预计</a:t>
            </a:r>
            <a:r>
              <a:rPr lang="en-US" altLang="zh-CN" sz="2000" dirty="0"/>
              <a:t>2028</a:t>
            </a:r>
            <a:r>
              <a:rPr lang="zh-CN" altLang="en-US" sz="2000" dirty="0"/>
              <a:t>年中国大数据</a:t>
            </a:r>
            <a:r>
              <a:rPr lang="en-US" altLang="zh-CN" sz="2000" dirty="0"/>
              <a:t>IT</a:t>
            </a:r>
            <a:r>
              <a:rPr lang="zh-CN" altLang="en-US" sz="2000" dirty="0"/>
              <a:t>支出规模为</a:t>
            </a:r>
            <a:r>
              <a:rPr lang="en-US" altLang="zh-CN" sz="2000" dirty="0"/>
              <a:t>621.7</a:t>
            </a:r>
            <a:r>
              <a:rPr lang="zh-CN" altLang="en-US" sz="2000" dirty="0"/>
              <a:t>亿美元，全球占比约</a:t>
            </a:r>
            <a:r>
              <a:rPr lang="en-US" altLang="zh-CN" sz="2000" dirty="0"/>
              <a:t>10%</a:t>
            </a:r>
            <a:r>
              <a:rPr lang="zh-CN" altLang="en-US" sz="2000" dirty="0"/>
              <a:t>，五年复合增长率约为</a:t>
            </a:r>
            <a:r>
              <a:rPr lang="en-US" altLang="zh-CN" sz="2000" dirty="0"/>
              <a:t>24.9%</a:t>
            </a:r>
            <a:r>
              <a:rPr lang="zh-CN" altLang="en-US" sz="2000" dirty="0"/>
              <a:t>，增速位居全球第一。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仓位：三成左右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59765" y="346710"/>
            <a:ext cx="10828020" cy="58921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90245" y="681355"/>
            <a:ext cx="10440035" cy="5495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1757</Words>
  <Application>WPS 演示</Application>
  <PresentationFormat>宽屏</PresentationFormat>
  <Paragraphs>108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Wingdings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156</cp:revision>
  <dcterms:created xsi:type="dcterms:W3CDTF">2024-06-11T06:30:00Z</dcterms:created>
  <dcterms:modified xsi:type="dcterms:W3CDTF">2025-04-22T00:59:27Z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2052-12.1.0.20784</vt:lpwstr>
  </property>
</Properties>
</file>