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437" r:id="rId6"/>
    <p:sldId id="4391" r:id="rId7"/>
    <p:sldId id="4440" r:id="rId8"/>
    <p:sldId id="4442" r:id="rId9"/>
    <p:sldId id="4376" r:id="rId10"/>
    <p:sldId id="4444" r:id="rId11"/>
    <p:sldId id="4424" r:id="rId12"/>
    <p:sldId id="4357" r:id="rId13"/>
    <p:sldId id="4272" r:id="rId14"/>
    <p:sldId id="4270" r:id="rId15"/>
    <p:sldId id="4278" r:id="rId16"/>
    <p:sldId id="4339" r:id="rId17"/>
    <p:sldId id="4269" r:id="rId18"/>
    <p:sldId id="4271" r:id="rId19"/>
    <p:sldId id="1341" r:id="rId20"/>
    <p:sldId id="4241" r:id="rId21"/>
    <p:sldId id="4260" r:id="rId22"/>
    <p:sldId id="4261" r:id="rId23"/>
    <p:sldId id="270" r:id="rId24"/>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gs" Target="tags/tag29.xml"/><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1.png"/><Relationship Id="rId1" Type="http://schemas.openxmlformats.org/officeDocument/2006/relationships/tags" Target="../tags/tag1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2.png"/><Relationship Id="rId1" Type="http://schemas.openxmlformats.org/officeDocument/2006/relationships/tags" Target="../tags/tag1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3.png"/><Relationship Id="rId1" Type="http://schemas.openxmlformats.org/officeDocument/2006/relationships/tags" Target="../tags/tag19.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0.xml"/><Relationship Id="rId2" Type="http://schemas.openxmlformats.org/officeDocument/2006/relationships/image" Target="../media/image15.png"/><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3.xml"/><Relationship Id="rId3" Type="http://schemas.openxmlformats.org/officeDocument/2006/relationships/image" Target="../media/image18.png"/><Relationship Id="rId2" Type="http://schemas.openxmlformats.org/officeDocument/2006/relationships/tags" Target="../tags/tag22.xml"/><Relationship Id="rId1" Type="http://schemas.openxmlformats.org/officeDocument/2006/relationships/tags" Target="../tags/tag2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4.xml"/><Relationship Id="rId1"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5.xml"/><Relationship Id="rId1"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6.xml"/><Relationship Id="rId1" Type="http://schemas.openxmlformats.org/officeDocument/2006/relationships/image" Target="../media/image21.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8.xml"/><Relationship Id="rId2" Type="http://schemas.openxmlformats.org/officeDocument/2006/relationships/image" Target="../media/image22.png"/><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市场行稳致远</a:t>
            </a:r>
            <a:endPar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85647"/>
            <a:ext cx="4620470" cy="646082"/>
            <a:chOff x="7093" y="6616"/>
            <a:chExt cx="7859" cy="1132"/>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16"/>
              <a:ext cx="4318" cy="1132"/>
            </a:xfrm>
            <a:prstGeom prst="rect">
              <a:avLst/>
            </a:prstGeom>
            <a:noFill/>
          </p:spPr>
          <p:txBody>
            <a:bodyPr wrap="square" rtlCol="0">
              <a:spAutoFit/>
            </a:bodyPr>
            <a:lstStyle/>
            <a:p>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2025.03.03</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p:nvPr/>
        </p:nvPicPr>
        <p:blipFill>
          <a:blip r:embed="rId1"/>
          <a:stretch>
            <a:fillRect/>
          </a:stretch>
        </p:blipFill>
        <p:spPr>
          <a:xfrm>
            <a:off x="690245" y="681355"/>
            <a:ext cx="10440035" cy="5495925"/>
          </a:xfrm>
          <a:prstGeom prst="rect">
            <a:avLst/>
          </a:prstGeom>
        </p:spPr>
      </p:pic>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5735" y="163902"/>
            <a:ext cx="3424687" cy="461665"/>
          </a:xfrm>
          <a:prstGeom prst="rect">
            <a:avLst/>
          </a:prstGeom>
          <a:noFill/>
        </p:spPr>
        <p:txBody>
          <a:bodyPr wrap="square" rtlCol="0">
            <a:spAutoFit/>
          </a:bodyPr>
          <a:lstStyle/>
          <a:p>
            <a:r>
              <a:rPr lang="zh-CN" altLang="en-US" sz="2400" dirty="0">
                <a:solidFill>
                  <a:schemeClr val="bg1"/>
                </a:solidFill>
              </a:rPr>
              <a:t>第三个“国九条”</a:t>
            </a:r>
            <a:endParaRPr lang="zh-CN" altLang="en-US" sz="2400" dirty="0">
              <a:solidFill>
                <a:schemeClr val="bg1"/>
              </a:solidFill>
            </a:endParaRPr>
          </a:p>
        </p:txBody>
      </p:sp>
      <p:pic>
        <p:nvPicPr>
          <p:cNvPr id="7" name="图片 6"/>
          <p:cNvPicPr>
            <a:picLocks noChangeAspect="1"/>
          </p:cNvPicPr>
          <p:nvPr>
            <p:custDataLst>
              <p:tags r:id="rId1"/>
            </p:custDataLst>
          </p:nvPr>
        </p:nvPicPr>
        <p:blipFill>
          <a:blip r:embed="rId2"/>
          <a:stretch>
            <a:fillRect/>
          </a:stretch>
        </p:blipFill>
        <p:spPr>
          <a:xfrm>
            <a:off x="374015" y="164465"/>
            <a:ext cx="11600180" cy="602678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6515" y="160020"/>
            <a:ext cx="12342495" cy="645033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11810" y="247015"/>
            <a:ext cx="11396345" cy="622490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风口阻击二维码</a:t>
            </a:r>
            <a:endParaRPr lang="zh-CN" altLang="en-US"/>
          </a:p>
        </p:txBody>
      </p:sp>
      <p:pic>
        <p:nvPicPr>
          <p:cNvPr id="4" name="内容占位符 3"/>
          <p:cNvPicPr>
            <a:picLocks noChangeAspect="1"/>
          </p:cNvPicPr>
          <p:nvPr>
            <p:ph idx="1"/>
          </p:nvPr>
        </p:nvPicPr>
        <p:blipFill>
          <a:blip r:embed="rId1"/>
          <a:stretch>
            <a:fillRect/>
          </a:stretch>
        </p:blipFill>
        <p:spPr>
          <a:xfrm>
            <a:off x="1439545" y="2088515"/>
            <a:ext cx="2619375" cy="2543175"/>
          </a:xfrm>
          <a:prstGeom prst="rect">
            <a:avLst/>
          </a:prstGeom>
        </p:spPr>
      </p:pic>
      <p:pic>
        <p:nvPicPr>
          <p:cNvPr id="5" name="图片 4"/>
          <p:cNvPicPr>
            <a:picLocks noChangeAspect="1"/>
          </p:cNvPicPr>
          <p:nvPr/>
        </p:nvPicPr>
        <p:blipFill>
          <a:blip r:embed="rId2"/>
          <a:stretch>
            <a:fillRect/>
          </a:stretch>
        </p:blipFill>
        <p:spPr>
          <a:xfrm>
            <a:off x="4311015" y="1373505"/>
            <a:ext cx="7518400" cy="4635500"/>
          </a:xfrm>
          <a:prstGeom prst="rect">
            <a:avLst/>
          </a:prstGeom>
        </p:spPr>
      </p:pic>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00331" y="940279"/>
            <a:ext cx="11300605" cy="513271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53683" y="819509"/>
            <a:ext cx="11536392" cy="5331125"/>
          </a:xfrm>
          <a:prstGeom prst="rect">
            <a:avLst/>
          </a:prstGeom>
        </p:spPr>
      </p:pic>
      <p:sp>
        <p:nvSpPr>
          <p:cNvPr id="3" name="文本框 2"/>
          <p:cNvSpPr txBox="1"/>
          <p:nvPr/>
        </p:nvSpPr>
        <p:spPr>
          <a:xfrm>
            <a:off x="4477109" y="155276"/>
            <a:ext cx="3709359" cy="461665"/>
          </a:xfrm>
          <a:prstGeom prst="rect">
            <a:avLst/>
          </a:prstGeom>
          <a:noFill/>
        </p:spPr>
        <p:txBody>
          <a:bodyPr wrap="square" rtlCol="0">
            <a:spAutoFit/>
          </a:bodyPr>
          <a:lstStyle/>
          <a:p>
            <a:r>
              <a:rPr lang="zh-CN" altLang="en-US" sz="2400" dirty="0">
                <a:solidFill>
                  <a:schemeClr val="bg1"/>
                </a:solidFill>
              </a:rPr>
              <a:t>四大战法叠加四线开花</a:t>
            </a:r>
            <a:endParaRPr lang="zh-CN" altLang="en-US" sz="2400"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75915" y="0"/>
            <a:ext cx="644017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庄散博弈</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5" name="文本占位符 2"/>
          <p:cNvSpPr>
            <a:spLocks noGrp="1"/>
          </p:cNvSpPr>
          <p:nvPr>
            <p:custDataLst>
              <p:tags r:id="rId2"/>
            </p:custDataLst>
          </p:nvPr>
        </p:nvSpPr>
        <p:spPr>
          <a:xfrm>
            <a:off x="2055303" y="1208405"/>
            <a:ext cx="789404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latin typeface="思源黑体 CN Heavy" panose="020B0A00000000000000" charset="-122"/>
                <a:ea typeface="思源黑体 CN Heavy" panose="020B0A00000000000000" charset="-122"/>
                <a:sym typeface="+mn-ea"/>
              </a:rPr>
              <a:t>庄散博弈</a:t>
            </a:r>
            <a:r>
              <a:rPr dirty="0">
                <a:latin typeface="思源黑体 CN Heavy" panose="020B0A00000000000000" charset="-122"/>
                <a:ea typeface="思源黑体 CN Heavy" panose="020B0A00000000000000" charset="-122"/>
                <a:sym typeface="+mn-ea"/>
              </a:rPr>
              <a:t>：</a:t>
            </a:r>
            <a:r>
              <a:rPr lang="zh-CN" altLang="en-US" dirty="0">
                <a:latin typeface="思源黑体 CN Heavy" panose="020B0A00000000000000" charset="-122"/>
                <a:ea typeface="思源黑体 CN Heavy" panose="020B0A00000000000000" charset="-122"/>
                <a:sym typeface="+mn-ea"/>
              </a:rPr>
              <a:t>将个股资金流分为</a:t>
            </a:r>
            <a:r>
              <a:rPr lang="en-US" altLang="zh-CN" dirty="0">
                <a:latin typeface="思源黑体 CN Heavy" panose="020B0A00000000000000" charset="-122"/>
                <a:ea typeface="思源黑体 CN Heavy" panose="020B0A00000000000000" charset="-122"/>
                <a:sym typeface="+mn-ea"/>
              </a:rPr>
              <a:t>4</a:t>
            </a:r>
            <a:r>
              <a:rPr lang="zh-CN" altLang="en-US" dirty="0">
                <a:latin typeface="思源黑体 CN Heavy" panose="020B0A00000000000000" charset="-122"/>
                <a:ea typeface="思源黑体 CN Heavy" panose="020B0A00000000000000" charset="-122"/>
                <a:sym typeface="+mn-ea"/>
              </a:rPr>
              <a:t>种档次，盘中分类并计算出这</a:t>
            </a:r>
            <a:r>
              <a:rPr lang="en-US" altLang="zh-CN" dirty="0">
                <a:latin typeface="思源黑体 CN Heavy" panose="020B0A00000000000000" charset="-122"/>
                <a:ea typeface="思源黑体 CN Heavy" panose="020B0A00000000000000" charset="-122"/>
                <a:sym typeface="+mn-ea"/>
              </a:rPr>
              <a:t>4</a:t>
            </a:r>
            <a:r>
              <a:rPr lang="zh-CN" altLang="en-US" dirty="0">
                <a:latin typeface="思源黑体 CN Heavy" panose="020B0A00000000000000" charset="-122"/>
                <a:ea typeface="思源黑体 CN Heavy" panose="020B0A00000000000000" charset="-122"/>
                <a:sym typeface="+mn-ea"/>
              </a:rPr>
              <a:t>类不同档次资金的买卖力度和方向，方便用户看出股票的主力类型及买卖方向。</a:t>
            </a:r>
            <a:endParaRPr lang="en-US" dirty="0">
              <a:latin typeface="思源黑体 CN Heavy" panose="020B0A00000000000000" charset="-122"/>
              <a:ea typeface="思源黑体 CN Heavy" panose="020B0A00000000000000" charset="-122"/>
              <a:sym typeface="+mn-ea"/>
            </a:endParaRPr>
          </a:p>
          <a:p>
            <a:pPr>
              <a:lnSpc>
                <a:spcPct val="100000"/>
              </a:lnSpc>
            </a:pPr>
            <a:r>
              <a:rPr lang="zh-CN" altLang="en-US" sz="1600" dirty="0">
                <a:latin typeface="思源黑体 CN Heavy" panose="020B0A00000000000000" charset="-122"/>
                <a:ea typeface="思源黑体 CN Heavy" panose="020B0A00000000000000" charset="-122"/>
                <a:sym typeface="+mn-ea"/>
              </a:rPr>
              <a:t>红色线（皇帝）：代表特大单净额   黄色线（官员）：代表大单净额</a:t>
            </a:r>
            <a:endParaRPr sz="1600" dirty="0">
              <a:latin typeface="思源黑体 CN Heavy" panose="020B0A00000000000000" charset="-122"/>
              <a:ea typeface="思源黑体 CN Heavy" panose="020B0A00000000000000" charset="-122"/>
              <a:sym typeface="+mn-ea"/>
            </a:endParaRPr>
          </a:p>
          <a:p>
            <a:pPr>
              <a:lnSpc>
                <a:spcPct val="100000"/>
              </a:lnSpc>
            </a:pPr>
            <a:r>
              <a:rPr lang="zh-CN" altLang="en-US" sz="1600" dirty="0">
                <a:latin typeface="思源黑体 CN Heavy" panose="020B0A00000000000000" charset="-122"/>
                <a:ea typeface="思源黑体 CN Heavy" panose="020B0A00000000000000" charset="-122"/>
                <a:sym typeface="+mn-ea"/>
              </a:rPr>
              <a:t>蓝色线（地主）：代表中单净额      绿色线（农民）：代表小单净额</a:t>
            </a:r>
            <a:endParaRPr sz="1600" dirty="0">
              <a:latin typeface="思源黑体 CN Heavy" panose="020B0A00000000000000" charset="-122"/>
              <a:ea typeface="思源黑体 CN Heavy" panose="020B0A00000000000000" charset="-122"/>
              <a:sym typeface="+mn-ea"/>
            </a:endParaRPr>
          </a:p>
        </p:txBody>
      </p:sp>
      <p:pic>
        <p:nvPicPr>
          <p:cNvPr id="7" name="图片 6"/>
          <p:cNvPicPr>
            <a:picLocks noChangeAspect="1"/>
          </p:cNvPicPr>
          <p:nvPr/>
        </p:nvPicPr>
        <p:blipFill>
          <a:blip r:embed="rId3"/>
          <a:stretch>
            <a:fillRect/>
          </a:stretch>
        </p:blipFill>
        <p:spPr>
          <a:xfrm>
            <a:off x="2148980" y="3207356"/>
            <a:ext cx="7894040" cy="2406586"/>
          </a:xfrm>
          <a:prstGeom prst="rect">
            <a:avLst/>
          </a:prstGeom>
          <a:ln>
            <a:solidFill>
              <a:srgbClr val="0070C0"/>
            </a:solidFill>
          </a:ln>
        </p:spPr>
      </p:pic>
    </p:spTree>
    <p:custDataLst>
      <p:tags r:id="rId4"/>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zh-CN" altLang="en-US" sz="4000" dirty="0">
                <a:solidFill>
                  <a:srgbClr val="FFFFFF"/>
                </a:solidFill>
                <a:ea typeface="思源黑体 CN Medium" panose="020B0600000000000000" pitchFamily="34" charset="-122"/>
                <a:sym typeface="+mn-ea"/>
              </a:rPr>
              <a:t>四线开花</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74332" y="851323"/>
            <a:ext cx="7779099" cy="2862322"/>
          </a:xfrm>
          <a:prstGeom prst="rect">
            <a:avLst/>
          </a:prstGeom>
          <a:noFill/>
        </p:spPr>
        <p:txBody>
          <a:bodyPr wrap="square">
            <a:spAutoFit/>
          </a:bodyPr>
          <a:lstStyle/>
          <a:p>
            <a:r>
              <a:rPr lang="zh-CN" altLang="en-US" sz="2000" b="1" dirty="0"/>
              <a:t>庄散博弈（最强形态）：</a:t>
            </a:r>
            <a:br>
              <a:rPr lang="en-US" altLang="zh-CN" sz="2000" b="1" dirty="0"/>
            </a:br>
            <a:br>
              <a:rPr lang="en-US" altLang="zh-CN" sz="2000" b="1" dirty="0"/>
            </a:br>
            <a:r>
              <a:rPr lang="zh-CN" altLang="en-US" sz="2000" b="1" dirty="0"/>
              <a:t>红线、黄线呈现向上（红线第一，黄线第二）</a:t>
            </a:r>
            <a:endParaRPr lang="en-US" altLang="zh-CN" sz="2000" b="1" dirty="0"/>
          </a:p>
          <a:p>
            <a:br>
              <a:rPr lang="en-US" altLang="zh-CN" sz="2000" b="1" dirty="0"/>
            </a:br>
            <a:r>
              <a:rPr lang="zh-CN" altLang="en-US" sz="2000" b="1" dirty="0"/>
              <a:t>蓝线、绿线呈现向下（蓝线第三，绿线第四）</a:t>
            </a:r>
            <a:br>
              <a:rPr lang="en-US" altLang="zh-CN" sz="2000" b="1" dirty="0"/>
            </a:br>
            <a:endParaRPr lang="en-US" altLang="zh-CN" sz="2000" b="1" dirty="0"/>
          </a:p>
          <a:p>
            <a:br>
              <a:rPr lang="en-US" altLang="zh-CN" sz="2000" b="1" dirty="0"/>
            </a:br>
            <a:r>
              <a:rPr lang="zh-CN" altLang="en-US" sz="2000" b="1" dirty="0"/>
              <a:t>说明主力的超大单和大单形成合力抢夺散户筹码，此时个股容易大幅拉升甚至出现涨停板。</a:t>
            </a:r>
            <a:endParaRPr lang="en-US" altLang="zh-CN" sz="2000" b="1" dirty="0"/>
          </a:p>
        </p:txBody>
      </p:sp>
      <p:pic>
        <p:nvPicPr>
          <p:cNvPr id="4" name="图片 3"/>
          <p:cNvPicPr>
            <a:picLocks noChangeAspect="1"/>
          </p:cNvPicPr>
          <p:nvPr/>
        </p:nvPicPr>
        <p:blipFill>
          <a:blip r:embed="rId1"/>
          <a:stretch>
            <a:fillRect/>
          </a:stretch>
        </p:blipFill>
        <p:spPr>
          <a:xfrm>
            <a:off x="7961151" y="733053"/>
            <a:ext cx="2578851" cy="5473976"/>
          </a:xfrm>
          <a:prstGeom prst="rect">
            <a:avLst/>
          </a:prstGeom>
          <a:ln>
            <a:solidFill>
              <a:srgbClr val="0070C0"/>
            </a:solidFill>
          </a:ln>
        </p:spPr>
      </p:pic>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en-US" altLang="zh-CN" sz="4000" dirty="0">
                <a:solidFill>
                  <a:srgbClr val="FFFFFF"/>
                </a:solidFill>
                <a:ea typeface="思源黑体 CN Medium" panose="020B0600000000000000" pitchFamily="34" charset="-122"/>
                <a:sym typeface="+mn-ea"/>
              </a:rPr>
              <a:t>L2</a:t>
            </a:r>
            <a:r>
              <a:rPr lang="zh-CN" altLang="en-US" sz="4000" dirty="0">
                <a:solidFill>
                  <a:srgbClr val="FFFFFF"/>
                </a:solidFill>
                <a:ea typeface="思源黑体 CN Medium" panose="020B0600000000000000" pitchFamily="34" charset="-122"/>
                <a:sym typeface="+mn-ea"/>
              </a:rPr>
              <a:t>基础版使用方法</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93272" y="1572776"/>
            <a:ext cx="4278728" cy="4093428"/>
          </a:xfrm>
          <a:prstGeom prst="rect">
            <a:avLst/>
          </a:prstGeom>
          <a:noFill/>
        </p:spPr>
        <p:txBody>
          <a:bodyPr wrap="square">
            <a:spAutoFit/>
          </a:bodyPr>
          <a:lstStyle/>
          <a:p>
            <a:r>
              <a:rPr lang="zh-CN" altLang="en-US" sz="2000" b="1" dirty="0"/>
              <a:t>战法选股步骤（普通）：</a:t>
            </a:r>
            <a:br>
              <a:rPr lang="en-US" altLang="zh-CN" sz="2000" b="1" dirty="0"/>
            </a:br>
            <a:br>
              <a:rPr lang="en-US" altLang="zh-CN" sz="2000" b="1" dirty="0"/>
            </a:br>
            <a:r>
              <a:rPr lang="en-US" altLang="zh-CN" sz="2000" b="1" dirty="0"/>
              <a:t>①</a:t>
            </a:r>
            <a:r>
              <a:rPr lang="zh-CN" altLang="en-US" sz="2000" b="1" dirty="0"/>
              <a:t>首页点击进入“</a:t>
            </a:r>
            <a:r>
              <a:rPr lang="en-US" altLang="zh-CN" sz="2000" b="1" dirty="0"/>
              <a:t>L2</a:t>
            </a:r>
            <a:r>
              <a:rPr lang="zh-CN" altLang="en-US" sz="2000" b="1" dirty="0"/>
              <a:t>基础版”</a:t>
            </a:r>
            <a:br>
              <a:rPr lang="en-US" altLang="zh-CN" sz="2000" b="1" dirty="0"/>
            </a:br>
            <a:br>
              <a:rPr lang="en-US" altLang="zh-CN" sz="2000" b="1" dirty="0"/>
            </a:br>
            <a:r>
              <a:rPr lang="en-US" altLang="zh-CN" sz="2000" b="1" dirty="0"/>
              <a:t>②</a:t>
            </a:r>
            <a:r>
              <a:rPr lang="zh-CN" altLang="en-US" sz="2000" b="1" dirty="0"/>
              <a:t>勾选“四线开花”筛选</a:t>
            </a:r>
            <a:br>
              <a:rPr lang="en-US" altLang="zh-CN" sz="2000" b="1" dirty="0"/>
            </a:br>
            <a:br>
              <a:rPr lang="en-US" altLang="zh-CN" sz="2000" b="1" dirty="0"/>
            </a:br>
            <a:r>
              <a:rPr lang="en-US" altLang="zh-CN" sz="2000" b="1" dirty="0"/>
              <a:t>③</a:t>
            </a:r>
            <a:r>
              <a:rPr lang="zh-CN" altLang="en-US" sz="2000" b="1" dirty="0"/>
              <a:t>点击“大额净买”排序</a:t>
            </a:r>
            <a:endParaRPr lang="en-US" altLang="zh-CN" sz="2000" b="1" dirty="0"/>
          </a:p>
          <a:p>
            <a:endParaRPr lang="en-US" altLang="zh-CN" sz="2000" b="1" dirty="0"/>
          </a:p>
          <a:p>
            <a:r>
              <a:rPr lang="en-US" altLang="zh-CN" sz="2000" b="1" dirty="0"/>
              <a:t>④</a:t>
            </a:r>
            <a:r>
              <a:rPr lang="zh-CN" altLang="en-US" sz="2000" b="1" dirty="0"/>
              <a:t>得到全市场当日主力最青睐的个股</a:t>
            </a:r>
            <a:br>
              <a:rPr lang="en-US" altLang="zh-CN" sz="2000" b="1" dirty="0"/>
            </a:br>
            <a:br>
              <a:rPr lang="en-US" altLang="zh-CN" sz="2000" b="1" dirty="0"/>
            </a:br>
            <a:r>
              <a:rPr lang="zh-CN" altLang="en-US" sz="2000" b="1" dirty="0"/>
              <a:t>优点：全市场个股一览无遗</a:t>
            </a:r>
            <a:br>
              <a:rPr lang="en-US" altLang="zh-CN" sz="2000" b="1" dirty="0"/>
            </a:br>
            <a:r>
              <a:rPr lang="zh-CN" altLang="en-US" sz="2000" b="1" dirty="0"/>
              <a:t>缺点：个股太多，无从下手</a:t>
            </a:r>
            <a:br>
              <a:rPr lang="en-US" altLang="zh-CN" sz="2000" b="1" dirty="0"/>
            </a:br>
            <a:endParaRPr lang="en-US" altLang="zh-CN" sz="2000" b="1" dirty="0"/>
          </a:p>
        </p:txBody>
      </p:sp>
      <p:pic>
        <p:nvPicPr>
          <p:cNvPr id="10" name="图片 9"/>
          <p:cNvPicPr>
            <a:picLocks noChangeAspect="1"/>
          </p:cNvPicPr>
          <p:nvPr/>
        </p:nvPicPr>
        <p:blipFill>
          <a:blip r:embed="rId1"/>
          <a:stretch>
            <a:fillRect/>
          </a:stretch>
        </p:blipFill>
        <p:spPr>
          <a:xfrm>
            <a:off x="5210212" y="733053"/>
            <a:ext cx="5242472" cy="5499967"/>
          </a:xfrm>
          <a:prstGeom prst="rect">
            <a:avLst/>
          </a:prstGeom>
          <a:ln>
            <a:solidFill>
              <a:schemeClr val="accent1"/>
            </a:solidFill>
          </a:ln>
        </p:spPr>
      </p:pic>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0270" y="1332865"/>
            <a:ext cx="10290810" cy="2306955"/>
          </a:xfrm>
          <a:prstGeom prst="rect">
            <a:avLst/>
          </a:prstGeom>
          <a:noFill/>
        </p:spPr>
        <p:txBody>
          <a:bodyPr wrap="square" rtlCol="0">
            <a:spAutoFit/>
          </a:bodyPr>
          <a:lstStyle/>
          <a:p>
            <a:endParaRPr lang="en-US" altLang="zh-CN" sz="2400" dirty="0"/>
          </a:p>
          <a:p>
            <a:r>
              <a:rPr lang="en-US" altLang="zh-CN" sz="2400" dirty="0"/>
              <a:t>1</a:t>
            </a:r>
            <a:r>
              <a:rPr lang="zh-CN" altLang="en-US" sz="2400" dirty="0"/>
              <a:t>、控盘双突破（智能辅助线、</a:t>
            </a:r>
            <a:r>
              <a:rPr lang="en-US" altLang="zh-CN" sz="2400" dirty="0"/>
              <a:t>20</a:t>
            </a:r>
            <a:r>
              <a:rPr lang="zh-CN" altLang="en-US" sz="2400" dirty="0"/>
              <a:t>日、</a:t>
            </a:r>
            <a:r>
              <a:rPr lang="en-US" altLang="zh-CN" sz="2400" dirty="0"/>
              <a:t>10</a:t>
            </a:r>
            <a:r>
              <a:rPr lang="zh-CN" altLang="en-US" sz="2400" dirty="0"/>
              <a:t>日、</a:t>
            </a:r>
            <a:r>
              <a:rPr lang="en-US" altLang="zh-CN" sz="2400" dirty="0"/>
              <a:t>5</a:t>
            </a:r>
            <a:r>
              <a:rPr lang="zh-CN" altLang="en-US" sz="2400" dirty="0"/>
              <a:t>日均线），走向上的趋势</a:t>
            </a:r>
            <a:endParaRPr lang="en-US" altLang="zh-CN" sz="2400" dirty="0"/>
          </a:p>
          <a:p>
            <a:endParaRPr lang="en-US" altLang="zh-CN" sz="2400" dirty="0"/>
          </a:p>
          <a:p>
            <a:r>
              <a:rPr lang="en-US" altLang="zh-CN" sz="2400" dirty="0"/>
              <a:t>2</a:t>
            </a:r>
            <a:r>
              <a:rPr lang="zh-CN" altLang="en-US" sz="2400" dirty="0"/>
              <a:t>、主题猎手战法：结合热点、</a:t>
            </a:r>
            <a:r>
              <a:rPr lang="en-US" altLang="zh-CN" sz="2400" dirty="0"/>
              <a:t>L2</a:t>
            </a:r>
            <a:r>
              <a:rPr lang="zh-CN" altLang="en-US" sz="2400" dirty="0"/>
              <a:t>资金等指标</a:t>
            </a:r>
            <a:endParaRPr lang="en-US" altLang="zh-CN" sz="2400" dirty="0"/>
          </a:p>
          <a:p>
            <a:endParaRPr lang="en-US" altLang="zh-CN" sz="2400" dirty="0"/>
          </a:p>
          <a:p>
            <a:endParaRPr lang="zh-CN" altLang="en-US" sz="24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en-US" altLang="zh-CN" sz="4000" dirty="0">
                <a:solidFill>
                  <a:srgbClr val="FFFFFF"/>
                </a:solidFill>
                <a:ea typeface="思源黑体 CN Medium" panose="020B0600000000000000" pitchFamily="34" charset="-122"/>
                <a:sym typeface="+mn-ea"/>
              </a:rPr>
              <a:t>L2</a:t>
            </a:r>
            <a:r>
              <a:rPr lang="zh-CN" altLang="en-US" sz="4000" dirty="0">
                <a:solidFill>
                  <a:srgbClr val="FFFFFF"/>
                </a:solidFill>
                <a:ea typeface="思源黑体 CN Medium" panose="020B0600000000000000" pitchFamily="34" charset="-122"/>
                <a:sym typeface="+mn-ea"/>
              </a:rPr>
              <a:t>基础版使用方法</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93271" y="1572776"/>
            <a:ext cx="4748511" cy="4708981"/>
          </a:xfrm>
          <a:prstGeom prst="rect">
            <a:avLst/>
          </a:prstGeom>
          <a:noFill/>
        </p:spPr>
        <p:txBody>
          <a:bodyPr wrap="square">
            <a:spAutoFit/>
          </a:bodyPr>
          <a:lstStyle/>
          <a:p>
            <a:r>
              <a:rPr lang="zh-CN" altLang="en-US" sz="2000" b="1" dirty="0"/>
              <a:t>战法选股步骤（强化）：</a:t>
            </a:r>
            <a:br>
              <a:rPr lang="en-US" altLang="zh-CN" sz="2000" b="1" dirty="0"/>
            </a:br>
            <a:br>
              <a:rPr lang="en-US" altLang="zh-CN" sz="2000" b="1" dirty="0"/>
            </a:br>
            <a:r>
              <a:rPr lang="en-US" altLang="zh-CN" sz="2000" b="1" dirty="0"/>
              <a:t>①</a:t>
            </a:r>
            <a:r>
              <a:rPr lang="zh-CN" altLang="en-US" sz="2000" b="1" dirty="0"/>
              <a:t>首页点击进入“</a:t>
            </a:r>
            <a:r>
              <a:rPr lang="en-US" altLang="zh-CN" sz="2000" b="1" dirty="0"/>
              <a:t>L2</a:t>
            </a:r>
            <a:r>
              <a:rPr lang="zh-CN" altLang="en-US" sz="2000" b="1" dirty="0"/>
              <a:t>基础版”</a:t>
            </a:r>
            <a:br>
              <a:rPr lang="en-US" altLang="zh-CN" sz="2000" b="1" dirty="0"/>
            </a:br>
            <a:br>
              <a:rPr lang="en-US" altLang="zh-CN" sz="2000" b="1" dirty="0"/>
            </a:br>
            <a:r>
              <a:rPr lang="en-US" altLang="zh-CN" sz="2000" b="1" dirty="0"/>
              <a:t>②</a:t>
            </a:r>
            <a:r>
              <a:rPr lang="zh-CN" altLang="en-US" sz="2000" b="1" dirty="0"/>
              <a:t>盘中选择强势板块（消息</a:t>
            </a:r>
            <a:r>
              <a:rPr lang="en-US" altLang="zh-CN" sz="2000" b="1" dirty="0"/>
              <a:t>/</a:t>
            </a:r>
            <a:r>
              <a:rPr lang="zh-CN" altLang="en-US" sz="2000" b="1" dirty="0"/>
              <a:t>预判</a:t>
            </a:r>
            <a:r>
              <a:rPr lang="en-US" altLang="zh-CN" sz="2000" b="1" dirty="0"/>
              <a:t>/</a:t>
            </a:r>
            <a:r>
              <a:rPr lang="zh-CN" altLang="en-US" sz="2000" b="1" dirty="0"/>
              <a:t>看好）</a:t>
            </a:r>
            <a:endParaRPr lang="en-US" altLang="zh-CN" sz="2000" b="1" dirty="0"/>
          </a:p>
          <a:p>
            <a:endParaRPr lang="en-US" altLang="zh-CN" sz="2000" b="1" dirty="0"/>
          </a:p>
          <a:p>
            <a:r>
              <a:rPr lang="zh-CN" altLang="en-US" sz="2000" b="1" dirty="0"/>
              <a:t>③勾选“四线开花”筛选</a:t>
            </a:r>
            <a:br>
              <a:rPr lang="en-US" altLang="zh-CN" sz="2000" b="1" dirty="0"/>
            </a:br>
            <a:br>
              <a:rPr lang="en-US" altLang="zh-CN" sz="2000" b="1" dirty="0"/>
            </a:br>
            <a:r>
              <a:rPr lang="en-US" altLang="zh-CN" sz="2000" b="1" dirty="0"/>
              <a:t>④</a:t>
            </a:r>
            <a:r>
              <a:rPr lang="zh-CN" altLang="en-US" sz="2000" b="1" dirty="0"/>
              <a:t>点击“大额净买”排序</a:t>
            </a:r>
            <a:endParaRPr lang="en-US" altLang="zh-CN" sz="2000" b="1" dirty="0"/>
          </a:p>
          <a:p>
            <a:endParaRPr lang="en-US" altLang="zh-CN" sz="2000" b="1" dirty="0"/>
          </a:p>
          <a:p>
            <a:r>
              <a:rPr lang="zh-CN" altLang="en-US" sz="2000" b="1" dirty="0"/>
              <a:t>⑤得到板块当日主力最青睐的个股</a:t>
            </a:r>
            <a:br>
              <a:rPr lang="en-US" altLang="zh-CN" sz="2000" b="1" dirty="0"/>
            </a:br>
            <a:endParaRPr lang="en-US" altLang="zh-CN" sz="2000" b="1" dirty="0"/>
          </a:p>
          <a:p>
            <a:r>
              <a:rPr lang="zh-CN" altLang="en-US" sz="2000" b="1" dirty="0"/>
              <a:t>优点：更加精准，便于捕捉主力小动向</a:t>
            </a:r>
            <a:endParaRPr lang="en-US" altLang="zh-CN" sz="2000" b="1" dirty="0"/>
          </a:p>
          <a:p>
            <a:r>
              <a:rPr lang="zh-CN" altLang="en-US" sz="2000" b="1" dirty="0"/>
              <a:t>缺点：板块容易判断错误</a:t>
            </a:r>
            <a:br>
              <a:rPr lang="en-US" altLang="zh-CN" sz="2000" b="1" dirty="0"/>
            </a:br>
            <a:endParaRPr lang="en-US" altLang="zh-CN" sz="2000" b="1" dirty="0"/>
          </a:p>
        </p:txBody>
      </p:sp>
      <p:pic>
        <p:nvPicPr>
          <p:cNvPr id="3" name="图片 2"/>
          <p:cNvPicPr>
            <a:picLocks noChangeAspect="1"/>
          </p:cNvPicPr>
          <p:nvPr/>
        </p:nvPicPr>
        <p:blipFill>
          <a:blip r:embed="rId1"/>
          <a:stretch>
            <a:fillRect/>
          </a:stretch>
        </p:blipFill>
        <p:spPr>
          <a:xfrm>
            <a:off x="5632039" y="767865"/>
            <a:ext cx="5204407" cy="5513892"/>
          </a:xfrm>
          <a:prstGeom prst="rect">
            <a:avLst/>
          </a:prstGeom>
        </p:spPr>
      </p:pic>
    </p:spTree>
    <p:custDataLst>
      <p:tags r:id="rId2"/>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319905" y="198120"/>
            <a:ext cx="5120005" cy="452120"/>
          </a:xfrm>
          <a:prstGeom prst="rect">
            <a:avLst/>
          </a:prstGeom>
          <a:noFill/>
        </p:spPr>
        <p:txBody>
          <a:bodyPr wrap="square" rtlCol="0">
            <a:noAutofit/>
          </a:bodyPr>
          <a:lstStyle/>
          <a:p>
            <a:r>
              <a:rPr lang="zh-CN" altLang="en-US" sz="2400" dirty="0">
                <a:solidFill>
                  <a:schemeClr val="bg1"/>
                </a:solidFill>
              </a:rPr>
              <a:t>总理工作报告</a:t>
            </a:r>
            <a:r>
              <a:rPr lang="en-US" altLang="zh-CN" sz="2400" dirty="0">
                <a:solidFill>
                  <a:schemeClr val="bg1"/>
                </a:solidFill>
              </a:rPr>
              <a:t>——</a:t>
            </a:r>
            <a:r>
              <a:rPr lang="zh-CN" altLang="en-US" sz="2400" dirty="0">
                <a:solidFill>
                  <a:schemeClr val="bg1"/>
                </a:solidFill>
              </a:rPr>
              <a:t>今年重点工作</a:t>
            </a:r>
            <a:endParaRPr lang="zh-CN" altLang="en-US" sz="2400" dirty="0">
              <a:solidFill>
                <a:schemeClr val="bg1"/>
              </a:solidFill>
            </a:endParaRPr>
          </a:p>
        </p:txBody>
      </p:sp>
      <p:sp>
        <p:nvSpPr>
          <p:cNvPr id="2" name="文本框 1"/>
          <p:cNvSpPr txBox="1"/>
          <p:nvPr/>
        </p:nvSpPr>
        <p:spPr>
          <a:xfrm>
            <a:off x="739775" y="967105"/>
            <a:ext cx="10894060" cy="5078730"/>
          </a:xfrm>
          <a:prstGeom prst="rect">
            <a:avLst/>
          </a:prstGeom>
        </p:spPr>
        <p:txBody>
          <a:bodyPr wrap="square">
            <a:noAutofit/>
            <a:extLst>
              <a:ext uri="{4A0BC546-FE56-4ADE-93B0-CB8AF2F6F144}">
                <wpsdc:textFrameExt xmlns:wpsdc="http://www.wps.cn/officeDocument/2022/drawingmlCustomData" type="text"/>
              </a:ext>
            </a:extLst>
          </a:bodyPr>
          <a:p>
            <a:pPr algn="l"/>
            <a:endParaRPr lang="en-US" altLang="zh-CN" sz="1000">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财政：赤字率拟按</a:t>
            </a:r>
            <a:r>
              <a:rPr lang="en-US" altLang="zh-CN" sz="1600">
                <a:latin typeface="Arial" panose="020B0604020202020204" pitchFamily="34" charset="0"/>
                <a:ea typeface="微软雅黑" panose="020B0503020204020204" charset="-122"/>
              </a:rPr>
              <a:t>4%</a:t>
            </a:r>
            <a:r>
              <a:rPr lang="zh-CN" altLang="en-US" sz="1600">
                <a:latin typeface="Arial" panose="020B0604020202020204" pitchFamily="34" charset="0"/>
                <a:ea typeface="微软雅黑" panose="020B0503020204020204" charset="-122"/>
              </a:rPr>
              <a:t>左右安排，赤字规模比上年增加</a:t>
            </a:r>
            <a:r>
              <a:rPr lang="en-US" altLang="zh-CN" sz="1600">
                <a:latin typeface="Arial" panose="020B0604020202020204" pitchFamily="34" charset="0"/>
                <a:ea typeface="微软雅黑" panose="020B0503020204020204" charset="-122"/>
              </a:rPr>
              <a:t>1.6</a:t>
            </a:r>
            <a:r>
              <a:rPr lang="zh-CN" altLang="en-US" sz="1600">
                <a:latin typeface="Arial" panose="020B0604020202020204" pitchFamily="34" charset="0"/>
                <a:ea typeface="微软雅黑" panose="020B0503020204020204" charset="-122"/>
              </a:rPr>
              <a:t>万亿元</a:t>
            </a:r>
            <a:endParaRPr lang="en-US" altLang="zh-CN" sz="1600">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政府投资：拟安排地方政府专项债券</a:t>
            </a:r>
            <a:r>
              <a:rPr lang="en-US" altLang="zh-CN" sz="1600">
                <a:latin typeface="Arial" panose="020B0604020202020204" pitchFamily="34" charset="0"/>
                <a:ea typeface="微软雅黑" panose="020B0503020204020204" charset="-122"/>
              </a:rPr>
              <a:t>4.4</a:t>
            </a:r>
            <a:r>
              <a:rPr lang="zh-CN" altLang="en-US" sz="1600">
                <a:latin typeface="Arial" panose="020B0604020202020204" pitchFamily="34" charset="0"/>
                <a:ea typeface="微软雅黑" panose="020B0503020204020204" charset="-122"/>
              </a:rPr>
              <a:t>万亿元、比上年增加</a:t>
            </a:r>
            <a:r>
              <a:rPr lang="en-US" altLang="zh-CN" sz="1600">
                <a:latin typeface="Arial" panose="020B0604020202020204" pitchFamily="34" charset="0"/>
                <a:ea typeface="微软雅黑" panose="020B0503020204020204" charset="-122"/>
              </a:rPr>
              <a:t>5000</a:t>
            </a:r>
            <a:r>
              <a:rPr lang="zh-CN" altLang="en-US" sz="1600">
                <a:latin typeface="Arial" panose="020B0604020202020204" pitchFamily="34" charset="0"/>
                <a:ea typeface="微软雅黑" panose="020B0503020204020204" charset="-122"/>
              </a:rPr>
              <a:t>亿元。合计新增政府债务总规模</a:t>
            </a:r>
            <a:r>
              <a:rPr lang="en-US" altLang="zh-CN" sz="1600">
                <a:latin typeface="Arial" panose="020B0604020202020204" pitchFamily="34" charset="0"/>
                <a:ea typeface="微软雅黑" panose="020B0503020204020204" charset="-122"/>
              </a:rPr>
              <a:t>11.86</a:t>
            </a:r>
            <a:r>
              <a:rPr lang="zh-CN" altLang="en-US" sz="1600">
                <a:latin typeface="Arial" panose="020B0604020202020204" pitchFamily="34" charset="0"/>
                <a:ea typeface="微软雅黑" panose="020B0503020204020204" charset="-122"/>
              </a:rPr>
              <a:t>万亿元、比上年增加</a:t>
            </a:r>
            <a:r>
              <a:rPr lang="en-US" altLang="zh-CN" sz="1600">
                <a:latin typeface="Arial" panose="020B0604020202020204" pitchFamily="34" charset="0"/>
                <a:ea typeface="微软雅黑" panose="020B0503020204020204" charset="-122"/>
              </a:rPr>
              <a:t>2.9</a:t>
            </a:r>
            <a:r>
              <a:rPr lang="zh-CN" altLang="en-US" sz="1600">
                <a:latin typeface="Arial" panose="020B0604020202020204" pitchFamily="34" charset="0"/>
                <a:ea typeface="微软雅黑" panose="020B0503020204020204" charset="-122"/>
              </a:rPr>
              <a:t>万亿元</a:t>
            </a:r>
            <a:endParaRPr lang="en-US" altLang="zh-CN" sz="1600">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特别国债：拟发行超长期特别国债</a:t>
            </a:r>
            <a:r>
              <a:rPr lang="en-US" altLang="zh-CN" sz="1600">
                <a:latin typeface="Arial" panose="020B0604020202020204" pitchFamily="34" charset="0"/>
                <a:ea typeface="微软雅黑" panose="020B0503020204020204" charset="-122"/>
              </a:rPr>
              <a:t>1.3</a:t>
            </a:r>
            <a:r>
              <a:rPr lang="zh-CN" altLang="en-US" sz="1600">
                <a:latin typeface="Arial" panose="020B0604020202020204" pitchFamily="34" charset="0"/>
                <a:ea typeface="微软雅黑" panose="020B0503020204020204" charset="-122"/>
              </a:rPr>
              <a:t>万亿元、比上年增加</a:t>
            </a:r>
            <a:r>
              <a:rPr lang="en-US" altLang="zh-CN" sz="1600">
                <a:latin typeface="Arial" panose="020B0604020202020204" pitchFamily="34" charset="0"/>
                <a:ea typeface="微软雅黑" panose="020B0503020204020204" charset="-122"/>
              </a:rPr>
              <a:t>3000</a:t>
            </a:r>
            <a:r>
              <a:rPr lang="zh-CN" altLang="en-US" sz="1600">
                <a:latin typeface="Arial" panose="020B0604020202020204" pitchFamily="34" charset="0"/>
                <a:ea typeface="微软雅黑" panose="020B0503020204020204" charset="-122"/>
              </a:rPr>
              <a:t>亿元。拟发行特别国债</a:t>
            </a:r>
            <a:r>
              <a:rPr lang="en-US" altLang="zh-CN" sz="1600">
                <a:latin typeface="Arial" panose="020B0604020202020204" pitchFamily="34" charset="0"/>
                <a:ea typeface="微软雅黑" panose="020B0503020204020204" charset="-122"/>
              </a:rPr>
              <a:t>5000</a:t>
            </a:r>
            <a:r>
              <a:rPr lang="zh-CN" altLang="en-US" sz="1600">
                <a:latin typeface="Arial" panose="020B0604020202020204" pitchFamily="34" charset="0"/>
                <a:ea typeface="微软雅黑" panose="020B0503020204020204" charset="-122"/>
              </a:rPr>
              <a:t>亿元</a:t>
            </a:r>
            <a:endParaRPr lang="en-US" altLang="zh-CN" sz="1600">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消费：实施提振消费专项行动。安排超长期特别国债</a:t>
            </a:r>
            <a:r>
              <a:rPr lang="en-US" altLang="zh-CN" sz="1600">
                <a:latin typeface="Arial" panose="020B0604020202020204" pitchFamily="34" charset="0"/>
                <a:ea typeface="微软雅黑" panose="020B0503020204020204" charset="-122"/>
              </a:rPr>
              <a:t>3000</a:t>
            </a:r>
            <a:r>
              <a:rPr lang="zh-CN" altLang="en-US" sz="1600">
                <a:latin typeface="Arial" panose="020B0604020202020204" pitchFamily="34" charset="0"/>
                <a:ea typeface="微软雅黑" panose="020B0503020204020204" charset="-122"/>
              </a:rPr>
              <a:t>亿元支持消费品以旧换新</a:t>
            </a:r>
            <a:endParaRPr lang="en-US" altLang="zh-CN" sz="1600">
              <a:latin typeface="Arial" panose="020B0604020202020204" pitchFamily="34" charset="0"/>
              <a:ea typeface="微软雅黑" panose="020B0503020204020204" charset="-122"/>
            </a:endParaRPr>
          </a:p>
          <a:p>
            <a:pPr algn="l"/>
            <a:endParaRPr lang="zh-CN" altLang="en-US" sz="1600">
              <a:solidFill>
                <a:srgbClr val="FF0000"/>
              </a:solidFill>
              <a:latin typeface="Arial" panose="020B0604020202020204" pitchFamily="34" charset="0"/>
              <a:ea typeface="微软雅黑" panose="020B0503020204020204" charset="-122"/>
            </a:endParaRPr>
          </a:p>
          <a:p>
            <a:pPr algn="l"/>
            <a:r>
              <a:rPr lang="zh-CN" altLang="en-US" sz="1600">
                <a:solidFill>
                  <a:srgbClr val="FF0000"/>
                </a:solidFill>
                <a:latin typeface="Arial" panose="020B0604020202020204" pitchFamily="34" charset="0"/>
                <a:ea typeface="微软雅黑" panose="020B0503020204020204" charset="-122"/>
              </a:rPr>
              <a:t>新质生产力：推动商业航天、低空经济等新兴产业安全健康发展。培育生物制造、量子科技、具身智能、</a:t>
            </a:r>
            <a:r>
              <a:rPr lang="en-US" altLang="zh-CN" sz="1600">
                <a:solidFill>
                  <a:srgbClr val="FF0000"/>
                </a:solidFill>
                <a:latin typeface="Arial" panose="020B0604020202020204" pitchFamily="34" charset="0"/>
                <a:ea typeface="微软雅黑" panose="020B0503020204020204" charset="-122"/>
              </a:rPr>
              <a:t>6G</a:t>
            </a:r>
            <a:r>
              <a:rPr lang="zh-CN" altLang="en-US" sz="1600">
                <a:solidFill>
                  <a:srgbClr val="FF0000"/>
                </a:solidFill>
                <a:latin typeface="Arial" panose="020B0604020202020204" pitchFamily="34" charset="0"/>
                <a:ea typeface="微软雅黑" panose="020B0503020204020204" charset="-122"/>
              </a:rPr>
              <a:t>等未来产业。加快制造业数字化转型。大力发展智能网联新能源汽车、人工智能手机和电脑、智能机器人等新一代智能终端以及智能制造装备</a:t>
            </a:r>
            <a:endParaRPr lang="en-US" altLang="zh-CN" sz="1600">
              <a:solidFill>
                <a:srgbClr val="FF0000"/>
              </a:solidFill>
              <a:latin typeface="Arial" panose="020B0604020202020204" pitchFamily="34" charset="0"/>
              <a:ea typeface="微软雅黑" panose="020B0503020204020204" charset="-122"/>
            </a:endParaRPr>
          </a:p>
          <a:p>
            <a:pPr algn="l"/>
            <a:endParaRPr lang="zh-CN" altLang="en-US" sz="1600">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教育：扩大高中阶段教育学位供给，逐步推行免费学前教育</a:t>
            </a:r>
            <a:endParaRPr lang="en-US" altLang="zh-CN" sz="1600">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市场环境：落实解决拖欠企业账款问题长效机制。开展规范涉企执法专项行动</a:t>
            </a:r>
            <a:endParaRPr lang="en-US" altLang="zh-CN" sz="1600">
              <a:latin typeface="Arial" panose="020B0604020202020204" pitchFamily="34" charset="0"/>
              <a:ea typeface="微软雅黑" panose="020B0503020204020204" charset="-122"/>
            </a:endParaRPr>
          </a:p>
          <a:p>
            <a:pPr algn="l"/>
            <a:r>
              <a:rPr lang="zh-CN" altLang="en-US" sz="1600">
                <a:solidFill>
                  <a:srgbClr val="FF0000"/>
                </a:solidFill>
                <a:latin typeface="Arial" panose="020B0604020202020204" pitchFamily="34" charset="0"/>
                <a:ea typeface="微软雅黑" panose="020B0503020204020204" charset="-122"/>
              </a:rPr>
              <a:t>开放：推动互联网、文化等领域有序开放，扩大电信、医疗、教育等领域开放试点</a:t>
            </a:r>
            <a:endParaRPr lang="en-US" altLang="zh-CN" sz="1600">
              <a:solidFill>
                <a:srgbClr val="FF0000"/>
              </a:solidFill>
              <a:latin typeface="Arial" panose="020B0604020202020204" pitchFamily="34" charset="0"/>
              <a:ea typeface="微软雅黑" panose="020B0503020204020204" charset="-122"/>
            </a:endParaRPr>
          </a:p>
          <a:p>
            <a:pPr algn="l"/>
            <a:endParaRPr lang="zh-CN" altLang="en-US" sz="1600">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住房：持续用力推动房地产市场止跌回稳。加力实施城中村和危旧房改造。推进收购存量商品房。继续做好保交房工作</a:t>
            </a:r>
            <a:endParaRPr lang="en-US" altLang="zh-CN" sz="1600">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乡村振兴：深入实施种业振兴行动。启动中央统筹下的粮食产销区省际横向利益补偿，加大对产粮大县支持。拓宽农民增收渠道</a:t>
            </a:r>
            <a:endParaRPr lang="en-US" altLang="zh-CN" sz="1600">
              <a:latin typeface="Arial" panose="020B0604020202020204" pitchFamily="34" charset="0"/>
              <a:ea typeface="微软雅黑" panose="020B0503020204020204" charset="-122"/>
            </a:endParaRPr>
          </a:p>
          <a:p>
            <a:pPr algn="l"/>
            <a:endParaRPr lang="zh-CN" altLang="en-US" sz="1600">
              <a:latin typeface="Arial" panose="020B0604020202020204" pitchFamily="34" charset="0"/>
              <a:ea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99820" y="911225"/>
            <a:ext cx="10436225" cy="4636135"/>
          </a:xfrm>
          <a:prstGeom prst="rect">
            <a:avLst/>
          </a:prstGeom>
          <a:noFill/>
        </p:spPr>
        <p:txBody>
          <a:bodyPr wrap="square" rtlCol="0">
            <a:noAutofit/>
          </a:bodyPr>
          <a:lstStyle/>
          <a:p>
            <a:r>
              <a:rPr lang="en-US" altLang="zh-CN" sz="2000" dirty="0"/>
              <a:t>1</a:t>
            </a:r>
            <a:r>
              <a:rPr lang="zh-CN" altLang="en-US" sz="2000" dirty="0"/>
              <a:t>、充电桩：</a:t>
            </a:r>
            <a:endParaRPr lang="zh-CN" altLang="en-US" sz="2000" dirty="0"/>
          </a:p>
          <a:p>
            <a:r>
              <a:rPr lang="en-US" altLang="zh-CN" sz="2000" dirty="0"/>
              <a:t>4</a:t>
            </a:r>
            <a:r>
              <a:rPr lang="zh-CN" altLang="en-US" sz="2000" dirty="0"/>
              <a:t>月</a:t>
            </a:r>
            <a:r>
              <a:rPr lang="en-US" altLang="zh-CN" sz="2000" dirty="0"/>
              <a:t>28</a:t>
            </a:r>
            <a:r>
              <a:rPr lang="zh-CN" altLang="en-US" sz="2000" dirty="0"/>
              <a:t>日，国家能源局综合司副司长张星在新闻发布会上表示，为更好解决节假日出行等问题，目前，国家能源局正在会同有关部门，制定大功率充电设施建设改造的政策文件，鼓励地方和企业以高速公路服务区等即充即走场景为重点，因地制宜布局大功率充电设施。</a:t>
            </a:r>
            <a:endParaRPr lang="zh-CN" altLang="en-US" sz="2000" dirty="0"/>
          </a:p>
          <a:p>
            <a:endParaRPr lang="zh-CN" altLang="en-US" sz="2000" dirty="0"/>
          </a:p>
          <a:p>
            <a:r>
              <a:rPr lang="en-US" altLang="zh-CN" sz="2000" dirty="0"/>
              <a:t>2</a:t>
            </a:r>
            <a:r>
              <a:rPr lang="zh-CN" altLang="en-US" sz="2000" dirty="0"/>
              <a:t>、谷子经济：</a:t>
            </a:r>
            <a:endParaRPr lang="zh-CN" altLang="en-US" sz="2000" dirty="0"/>
          </a:p>
          <a:p>
            <a:r>
              <a:rPr lang="zh-CN" altLang="en-US" sz="2000" dirty="0"/>
              <a:t>近年来，二次元文化逐渐从一个小众领域扩展到大众视野，用户群体不断增长，为</a:t>
            </a:r>
            <a:r>
              <a:rPr lang="en-US" altLang="zh-CN" sz="2000" dirty="0"/>
              <a:t>“</a:t>
            </a:r>
            <a:r>
              <a:rPr lang="zh-CN" altLang="en-US" sz="2000" dirty="0"/>
              <a:t>谷子经济</a:t>
            </a:r>
            <a:r>
              <a:rPr lang="en-US" altLang="zh-CN" sz="2000" dirty="0"/>
              <a:t>”</a:t>
            </a:r>
            <a:r>
              <a:rPr lang="zh-CN" altLang="en-US" sz="2000" dirty="0"/>
              <a:t>提供了庞大的潜在消费者基础。有报告显示，</a:t>
            </a:r>
            <a:r>
              <a:rPr lang="en-US" altLang="zh-CN" sz="2000" dirty="0"/>
              <a:t>2024</a:t>
            </a:r>
            <a:r>
              <a:rPr lang="zh-CN" altLang="en-US" sz="2000" dirty="0"/>
              <a:t>年谷子消费进入爆发期，年交易额同比增长</a:t>
            </a:r>
            <a:r>
              <a:rPr lang="en-US" altLang="zh-CN" sz="2000" dirty="0"/>
              <a:t>105%</a:t>
            </a:r>
            <a:r>
              <a:rPr lang="zh-CN" altLang="en-US" sz="2000" dirty="0"/>
              <a:t>。今年一季度，闲鱼谷子交易额创历史新高，其中国产</a:t>
            </a:r>
            <a:r>
              <a:rPr lang="en-US" altLang="zh-CN" sz="2000" dirty="0"/>
              <a:t>IP</a:t>
            </a:r>
            <a:r>
              <a:rPr lang="zh-CN" altLang="en-US" sz="2000" dirty="0"/>
              <a:t>谷子热度反超日本谷子，交易额达到后者的</a:t>
            </a:r>
            <a:r>
              <a:rPr lang="en-US" altLang="zh-CN" sz="2000" dirty="0"/>
              <a:t>1.2</a:t>
            </a:r>
            <a:r>
              <a:rPr lang="zh-CN" altLang="en-US" sz="2000" dirty="0"/>
              <a:t>倍。另有分析认为，二次元市场正值爆发式增长时期，预计</a:t>
            </a:r>
            <a:r>
              <a:rPr lang="en-US" altLang="zh-CN" sz="2000" dirty="0"/>
              <a:t>2029</a:t>
            </a:r>
            <a:r>
              <a:rPr lang="zh-CN" altLang="en-US" sz="2000" dirty="0"/>
              <a:t>年中国</a:t>
            </a:r>
            <a:r>
              <a:rPr lang="en-US" altLang="zh-CN" sz="2000" dirty="0"/>
              <a:t>“</a:t>
            </a:r>
            <a:r>
              <a:rPr lang="zh-CN" altLang="en-US" sz="2000" dirty="0"/>
              <a:t>谷子经济</a:t>
            </a:r>
            <a:r>
              <a:rPr lang="en-US" altLang="zh-CN" sz="2000" dirty="0"/>
              <a:t>”</a:t>
            </a:r>
            <a:r>
              <a:rPr lang="zh-CN" altLang="en-US" sz="2000" dirty="0"/>
              <a:t>市场规模超</a:t>
            </a:r>
            <a:r>
              <a:rPr lang="en-US" altLang="zh-CN" sz="2000" dirty="0"/>
              <a:t>3000</a:t>
            </a:r>
            <a:r>
              <a:rPr lang="zh-CN" altLang="en-US" sz="2000" dirty="0"/>
              <a:t>亿元。</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72235" y="911225"/>
            <a:ext cx="10163810" cy="4636135"/>
          </a:xfrm>
          <a:prstGeom prst="rect">
            <a:avLst/>
          </a:prstGeom>
          <a:noFill/>
        </p:spPr>
        <p:txBody>
          <a:bodyPr wrap="square" rtlCol="0">
            <a:noAutofit/>
          </a:bodyPr>
          <a:lstStyle/>
          <a:p>
            <a:r>
              <a:rPr lang="en-US" altLang="zh-CN" sz="2000" dirty="0"/>
              <a:t>3</a:t>
            </a:r>
            <a:r>
              <a:rPr lang="zh-CN" altLang="en-US" sz="2000" dirty="0"/>
              <a:t>、机器人：</a:t>
            </a:r>
            <a:endParaRPr lang="zh-CN" altLang="en-US" sz="2000" dirty="0"/>
          </a:p>
          <a:p>
            <a:endParaRPr lang="en-US" altLang="zh-CN" sz="2000" dirty="0"/>
          </a:p>
          <a:p>
            <a:r>
              <a:rPr lang="zh-CN" altLang="en-US" sz="2000" dirty="0"/>
              <a:t>中国科学院自动化研究所脑图谱与类脑智能实验室脑机接口与融合智能团队自主研发的柔性微电极植入机器人产品</a:t>
            </a:r>
            <a:r>
              <a:rPr lang="en-US" altLang="zh-CN" sz="2000" dirty="0"/>
              <a:t>——CyberSense</a:t>
            </a:r>
            <a:r>
              <a:rPr lang="zh-CN" altLang="en-US" sz="2000" dirty="0"/>
              <a:t>，近日通过深圳市</a:t>
            </a:r>
            <a:r>
              <a:rPr lang="en-US" altLang="zh-CN" sz="2000" dirty="0"/>
              <a:t>“</a:t>
            </a:r>
            <a:r>
              <a:rPr lang="zh-CN" altLang="en-US" sz="2000" dirty="0"/>
              <a:t>脑解析与脑模拟</a:t>
            </a:r>
            <a:r>
              <a:rPr lang="en-US" altLang="zh-CN" sz="2000" dirty="0"/>
              <a:t>”</a:t>
            </a:r>
            <a:r>
              <a:rPr lang="zh-CN" altLang="en-US" sz="2000" dirty="0"/>
              <a:t>重大科技基础设施预验收，助力科学家将</a:t>
            </a:r>
            <a:r>
              <a:rPr lang="en-US" altLang="zh-CN" sz="2000" dirty="0"/>
              <a:t>“</a:t>
            </a:r>
            <a:r>
              <a:rPr lang="zh-CN" altLang="en-US" sz="2000" dirty="0"/>
              <a:t>比头发丝更细更软</a:t>
            </a:r>
            <a:r>
              <a:rPr lang="en-US" altLang="zh-CN" sz="2000" dirty="0"/>
              <a:t>”</a:t>
            </a:r>
            <a:r>
              <a:rPr lang="zh-CN" altLang="en-US" sz="2000" dirty="0"/>
              <a:t>的柔性微电极植入实验动物的大脑皮层，为脑机接口与脑科学研究提供关键支撑。</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4745" y="960755"/>
            <a:ext cx="10610215" cy="3655695"/>
          </a:xfrm>
          <a:prstGeom prst="rect">
            <a:avLst/>
          </a:prstGeom>
          <a:noFill/>
        </p:spPr>
        <p:txBody>
          <a:bodyPr wrap="square" rtlCol="0">
            <a:noAutofit/>
          </a:bodyPr>
          <a:lstStyle/>
          <a:p>
            <a:r>
              <a:rPr lang="zh-CN" sz="2000" dirty="0"/>
              <a:t>仓位：三成左右</a:t>
            </a:r>
            <a:endParaRPr lang="zh-CN" sz="2000" dirty="0"/>
          </a:p>
          <a:p>
            <a:endParaRPr lang="zh-CN" altLang="en-US" sz="2000" dirty="0"/>
          </a:p>
          <a:p>
            <a:r>
              <a:rPr lang="zh-CN" altLang="en-US" sz="2000" dirty="0"/>
              <a:t>策略：两个中线个股，两个短线个股</a:t>
            </a:r>
            <a:endParaRPr lang="zh-CN" altLang="en-US" sz="2000" dirty="0"/>
          </a:p>
          <a:p>
            <a:r>
              <a:rPr lang="zh-CN" altLang="en-US" sz="2000" dirty="0"/>
              <a:t> </a:t>
            </a:r>
            <a:r>
              <a:rPr lang="en-US" altLang="zh-CN" sz="2000" dirty="0"/>
              <a:t>            </a:t>
            </a:r>
            <a:endParaRPr lang="en-US" altLang="zh-CN" sz="2000" dirty="0"/>
          </a:p>
          <a:p>
            <a:r>
              <a:rPr lang="en-US" altLang="zh-CN" sz="2000" dirty="0"/>
              <a:t>             </a:t>
            </a:r>
            <a:r>
              <a:rPr lang="zh-CN" altLang="en-US" sz="2000" dirty="0"/>
              <a:t>或者，三个中线、吃波段收益，一个短线</a:t>
            </a:r>
            <a:endParaRPr lang="zh-CN" altLang="en-US" sz="2000" dirty="0"/>
          </a:p>
          <a:p>
            <a:endParaRPr lang="zh-CN" altLang="en-US" sz="2000" dirty="0"/>
          </a:p>
          <a:p>
            <a:r>
              <a:rPr lang="en-US" altLang="zh-CN" sz="2000" dirty="0"/>
              <a:t>             </a:t>
            </a:r>
            <a:r>
              <a:rPr lang="zh-CN" altLang="en-US" sz="2000" dirty="0"/>
              <a:t>剩余资金灵活做</a:t>
            </a:r>
            <a:r>
              <a:rPr lang="en-US" altLang="zh-CN" sz="2000" dirty="0"/>
              <a:t>T</a:t>
            </a:r>
            <a:endParaRPr lang="zh-CN" altLang="en-US" sz="2000" dirty="0"/>
          </a:p>
          <a:p>
            <a:endParaRPr lang="zh-CN" altLang="en-US" sz="2400" dirty="0"/>
          </a:p>
          <a:p>
            <a:r>
              <a:rPr lang="zh-CN" altLang="en-US" sz="2400" dirty="0"/>
              <a:t>持续拉升连板股、极致抱团趋势股、低吸高活跃强势股、</a:t>
            </a:r>
            <a:endParaRPr lang="zh-CN" altLang="en-US" sz="2400" dirty="0"/>
          </a:p>
          <a:p>
            <a:endParaRPr lang="zh-CN" altLang="en-US" sz="2400" dirty="0"/>
          </a:p>
          <a:p>
            <a:r>
              <a:rPr lang="zh-CN" altLang="en-US" sz="2400" dirty="0"/>
              <a:t>潜伏利好消息政策个股、耐心持有优质个股、平铺首板个股</a:t>
            </a:r>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用户好评</a:t>
            </a:r>
            <a:endParaRPr lang="zh-CN" altLang="en-US" sz="2400" dirty="0">
              <a:solidFill>
                <a:schemeClr val="bg1"/>
              </a:solidFill>
            </a:endParaRPr>
          </a:p>
        </p:txBody>
      </p:sp>
      <p:pic>
        <p:nvPicPr>
          <p:cNvPr id="4" name="图片 3"/>
          <p:cNvPicPr/>
          <p:nvPr/>
        </p:nvPicPr>
        <p:blipFill>
          <a:blip r:embed="rId1"/>
          <a:stretch>
            <a:fillRect/>
          </a:stretch>
        </p:blipFill>
        <p:spPr>
          <a:xfrm>
            <a:off x="770890" y="1133475"/>
            <a:ext cx="3856355" cy="4544060"/>
          </a:xfrm>
          <a:prstGeom prst="rect">
            <a:avLst/>
          </a:prstGeom>
        </p:spPr>
      </p:pic>
      <p:pic>
        <p:nvPicPr>
          <p:cNvPr id="5" name="图片 4"/>
          <p:cNvPicPr/>
          <p:nvPr/>
        </p:nvPicPr>
        <p:blipFill>
          <a:blip r:embed="rId2"/>
          <a:stretch>
            <a:fillRect/>
          </a:stretch>
        </p:blipFill>
        <p:spPr>
          <a:xfrm>
            <a:off x="5167630" y="839470"/>
            <a:ext cx="6000115" cy="1673225"/>
          </a:xfrm>
          <a:prstGeom prst="rect">
            <a:avLst/>
          </a:prstGeom>
        </p:spPr>
      </p:pic>
      <p:pic>
        <p:nvPicPr>
          <p:cNvPr id="6" name="图片 5"/>
          <p:cNvPicPr/>
          <p:nvPr/>
        </p:nvPicPr>
        <p:blipFill>
          <a:blip r:embed="rId3"/>
          <a:stretch>
            <a:fillRect/>
          </a:stretch>
        </p:blipFill>
        <p:spPr>
          <a:xfrm>
            <a:off x="5231130" y="2567305"/>
            <a:ext cx="5634990" cy="1283335"/>
          </a:xfrm>
          <a:prstGeom prst="rect">
            <a:avLst/>
          </a:prstGeom>
        </p:spPr>
      </p:pic>
      <p:pic>
        <p:nvPicPr>
          <p:cNvPr id="7" name="图片 6"/>
          <p:cNvPicPr/>
          <p:nvPr/>
        </p:nvPicPr>
        <p:blipFill>
          <a:blip r:embed="rId4"/>
          <a:stretch>
            <a:fillRect/>
          </a:stretch>
        </p:blipFill>
        <p:spPr>
          <a:xfrm>
            <a:off x="5420995" y="4032250"/>
            <a:ext cx="5255260" cy="179006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7855" y="960755"/>
            <a:ext cx="11236325" cy="4373245"/>
          </a:xfrm>
          <a:prstGeom prst="rect">
            <a:avLst/>
          </a:prstGeom>
          <a:noFill/>
        </p:spPr>
        <p:txBody>
          <a:bodyPr wrap="square" rtlCol="0">
            <a:noAutofit/>
          </a:bodyPr>
          <a:lstStyle/>
          <a:p>
            <a:endParaRPr lang="zh-CN" sz="2000" dirty="0"/>
          </a:p>
          <a:p>
            <a:r>
              <a:rPr lang="en-US" altLang="zh-CN" sz="2400" dirty="0"/>
              <a:t>1</a:t>
            </a:r>
            <a:r>
              <a:rPr lang="zh-CN" altLang="en-US" sz="2400" dirty="0"/>
              <a:t>、周一</a:t>
            </a:r>
            <a:r>
              <a:rPr lang="zh-CN" altLang="en-US" sz="2400" dirty="0">
                <a:solidFill>
                  <a:srgbClr val="FF0000"/>
                </a:solidFill>
              </a:rPr>
              <a:t>最强风口</a:t>
            </a:r>
            <a:r>
              <a:rPr lang="zh-CN" altLang="en-US" sz="2400" dirty="0"/>
              <a:t>：选择当日涨停板个股最多的板块，当日最强的风口</a:t>
            </a:r>
            <a:endParaRPr lang="zh-CN" altLang="en-US" sz="2400" dirty="0"/>
          </a:p>
          <a:p>
            <a:endParaRPr lang="zh-CN" altLang="en-US" sz="2400" dirty="0"/>
          </a:p>
          <a:p>
            <a:r>
              <a:rPr lang="en-US" altLang="zh-CN" sz="2400" dirty="0"/>
              <a:t>2</a:t>
            </a:r>
            <a:r>
              <a:rPr lang="zh-CN" altLang="en-US" sz="2400" dirty="0"/>
              <a:t>、周二</a:t>
            </a:r>
            <a:r>
              <a:rPr lang="zh-CN" altLang="en-US" sz="2400" dirty="0">
                <a:solidFill>
                  <a:srgbClr val="FF0000"/>
                </a:solidFill>
              </a:rPr>
              <a:t>主题风口</a:t>
            </a:r>
            <a:r>
              <a:rPr lang="zh-CN" altLang="en-US" sz="2400" dirty="0"/>
              <a:t>：选择当日主题猎手最强的主题，挖掘最强的两个股票</a:t>
            </a:r>
            <a:endParaRPr lang="zh-CN" altLang="en-US" sz="2400" dirty="0"/>
          </a:p>
          <a:p>
            <a:endParaRPr lang="zh-CN" altLang="en-US" sz="2400" dirty="0"/>
          </a:p>
          <a:p>
            <a:r>
              <a:rPr lang="en-US" altLang="zh-CN" sz="2400" dirty="0"/>
              <a:t>3</a:t>
            </a:r>
            <a:r>
              <a:rPr lang="zh-CN" altLang="en-US" sz="2400" dirty="0"/>
              <a:t>、周三</a:t>
            </a:r>
            <a:r>
              <a:rPr lang="zh-CN" altLang="en-US" sz="2400" dirty="0">
                <a:solidFill>
                  <a:srgbClr val="FF0000"/>
                </a:solidFill>
              </a:rPr>
              <a:t>资金风口</a:t>
            </a:r>
            <a:r>
              <a:rPr lang="zh-CN" altLang="en-US" sz="2400" dirty="0"/>
              <a:t>：选择当日行业板块，主力净买额第一名或第二名的板块</a:t>
            </a:r>
            <a:endParaRPr lang="zh-CN" altLang="en-US" sz="2400" dirty="0"/>
          </a:p>
          <a:p>
            <a:endParaRPr lang="zh-CN" altLang="en-US" sz="2400" dirty="0"/>
          </a:p>
          <a:p>
            <a:r>
              <a:rPr lang="en-US" altLang="zh-CN" sz="2400" dirty="0"/>
              <a:t>4</a:t>
            </a:r>
            <a:r>
              <a:rPr lang="zh-CN" altLang="en-US" sz="2400" dirty="0"/>
              <a:t>、周四</a:t>
            </a:r>
            <a:r>
              <a:rPr lang="zh-CN" altLang="en-US" sz="2400" dirty="0">
                <a:solidFill>
                  <a:srgbClr val="FF0000"/>
                </a:solidFill>
              </a:rPr>
              <a:t>逻辑风口</a:t>
            </a:r>
            <a:r>
              <a:rPr lang="zh-CN" altLang="en-US" sz="2400" dirty="0"/>
              <a:t>：结合当日或近几日逻辑逐渐发酵的风口，博弈周末发酵</a:t>
            </a:r>
            <a:endParaRPr lang="zh-CN" altLang="en-US" sz="2400" dirty="0"/>
          </a:p>
          <a:p>
            <a:endParaRPr lang="zh-CN" altLang="en-US" sz="2400" dirty="0"/>
          </a:p>
          <a:p>
            <a:r>
              <a:rPr lang="zh-CN" altLang="en-US" sz="2400" dirty="0"/>
              <a:t>四个不同维度的逻辑，每天筛选出强风口、强个股，为投资保驾护航，让</a:t>
            </a:r>
            <a:r>
              <a:rPr lang="zh-CN" altLang="en-US" sz="2400" dirty="0">
                <a:solidFill>
                  <a:srgbClr val="FF0000"/>
                </a:solidFill>
              </a:rPr>
              <a:t>账户长虹</a:t>
            </a:r>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101465" y="189865"/>
            <a:ext cx="4457065" cy="460375"/>
          </a:xfrm>
          <a:prstGeom prst="rect">
            <a:avLst/>
          </a:prstGeom>
          <a:noFill/>
        </p:spPr>
        <p:txBody>
          <a:bodyPr wrap="square" rtlCol="0">
            <a:spAutoFit/>
          </a:bodyPr>
          <a:lstStyle/>
          <a:p>
            <a:r>
              <a:rPr lang="zh-CN" altLang="en-US" sz="2400" dirty="0">
                <a:solidFill>
                  <a:schemeClr val="bg1"/>
                </a:solidFill>
              </a:rPr>
              <a:t>风口狙击</a:t>
            </a:r>
            <a:r>
              <a:rPr lang="en-US" altLang="zh-CN" sz="2400" dirty="0">
                <a:solidFill>
                  <a:schemeClr val="bg1"/>
                </a:solidFill>
              </a:rPr>
              <a:t>——</a:t>
            </a:r>
            <a:r>
              <a:rPr lang="zh-CN" altLang="en-US" sz="2400" dirty="0">
                <a:solidFill>
                  <a:schemeClr val="bg1"/>
                </a:solidFill>
              </a:rPr>
              <a:t>为投资保驾护航</a:t>
            </a:r>
            <a:endParaRPr lang="zh-CN" altLang="en-US" sz="24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p:nvPr/>
        </p:nvPicPr>
        <p:blipFill>
          <a:blip r:embed="rId1"/>
          <a:stretch>
            <a:fillRect/>
          </a:stretch>
        </p:blipFill>
        <p:spPr>
          <a:xfrm>
            <a:off x="881063" y="576263"/>
            <a:ext cx="10429875" cy="5705475"/>
          </a:xfrm>
          <a:prstGeom prst="rect">
            <a:avLst/>
          </a:prstGeom>
        </p:spPr>
      </p:pic>
    </p:spTree>
    <p:custDataLst>
      <p:tags r:id="rId2"/>
    </p:custDataLst>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wm#"/>
  <p:tag name="KSO_WM_TEMPLATE_CATEGORY" val="custom"/>
  <p:tag name="KSO_WM_TEMPLATE_INDEX" val="20205081"/>
</p:tagLst>
</file>

<file path=ppt/tags/tag16.xml><?xml version="1.0" encoding="utf-8"?>
<p:tagLst xmlns:p="http://schemas.openxmlformats.org/presentationml/2006/main">
  <p:tag name="KSO_WM_BEAUTIFY_FLAG" val="#wm#"/>
  <p:tag name="KSO_WM_TEMPLATE_CATEGORY" val="custom"/>
  <p:tag name="KSO_WM_TEMPLATE_INDEX" val="20205081"/>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PLACING_PICTURE_USER_VIEWPORT" val="{&quot;height&quot;:520,&quot;width&quot;:2400}"/>
</p:tagLst>
</file>

<file path=ppt/tags/tag20.xml><?xml version="1.0" encoding="utf-8"?>
<p:tagLst xmlns:p="http://schemas.openxmlformats.org/presentationml/2006/main">
  <p:tag name="KSO_WM_BEAUTIFY_FLAG" val="#wm#"/>
  <p:tag name="KSO_WM_TEMPLATE_CATEGORY" val="custom"/>
  <p:tag name="KSO_WM_TEMPLATE_INDEX" val="20205081"/>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5.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wm#"/>
  <p:tag name="KSO_WM_TEMPLATE_CATEGORY" val="custom"/>
  <p:tag name="KSO_WM_TEMPLATE_INDEX" val="20205081"/>
</p:tagLst>
</file>

<file path=ppt/tags/tag29.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1924</Words>
  <Application>WPS 演示</Application>
  <PresentationFormat>宽屏</PresentationFormat>
  <Paragraphs>126</Paragraphs>
  <Slides>21</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21</vt:i4>
      </vt:variant>
    </vt:vector>
  </HeadingPairs>
  <TitlesOfParts>
    <vt:vector size="35" baseType="lpstr">
      <vt:lpstr>Arial</vt:lpstr>
      <vt:lpstr>宋体</vt:lpstr>
      <vt:lpstr>Wingdings</vt:lpstr>
      <vt:lpstr>思源黑体 CN Medium</vt:lpstr>
      <vt:lpstr>黑体</vt:lpstr>
      <vt:lpstr>思源黑体 CN Heavy</vt:lpstr>
      <vt:lpstr>思源黑体 CN Bold</vt:lpstr>
      <vt:lpstr>微软雅黑</vt:lpstr>
      <vt:lpstr>Calibri</vt:lpstr>
      <vt:lpstr>Arial Unicode MS</vt:lpstr>
      <vt:lpstr>等线</vt:lpstr>
      <vt:lpstr>思源黑体 CN Normal</vt:lpstr>
      <vt:lpstr>Wingdings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风口阻击二维码</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164</cp:revision>
  <dcterms:created xsi:type="dcterms:W3CDTF">2024-06-11T06:30:00Z</dcterms:created>
  <dcterms:modified xsi:type="dcterms:W3CDTF">2025-04-29T00:48:43Z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2052-12.1.0.20784</vt:lpwstr>
  </property>
</Properties>
</file>