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442" r:id="rId9"/>
    <p:sldId id="4376" r:id="rId10"/>
    <p:sldId id="4444" r:id="rId11"/>
    <p:sldId id="4424" r:id="rId12"/>
    <p:sldId id="4357" r:id="rId13"/>
    <p:sldId id="4272" r:id="rId14"/>
    <p:sldId id="4270" r:id="rId15"/>
    <p:sldId id="4278" r:id="rId16"/>
    <p:sldId id="4339" r:id="rId17"/>
    <p:sldId id="4269" r:id="rId18"/>
    <p:sldId id="4271" r:id="rId19"/>
    <p:sldId id="1341" r:id="rId20"/>
    <p:sldId id="4241" r:id="rId21"/>
    <p:sldId id="4260" r:id="rId22"/>
    <p:sldId id="4261" r:id="rId23"/>
    <p:sldId id="270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9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2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市场行稳致远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90245" y="681355"/>
            <a:ext cx="10440035" cy="5495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r>
              <a:rPr lang="zh-CN" altLang="en-US" sz="2000" dirty="0"/>
              <a:t>中共中央总书记、国家主席、中央军委主席习近平</a:t>
            </a:r>
            <a:r>
              <a:rPr lang="en-US" altLang="zh-CN" sz="2000" dirty="0"/>
              <a:t>29</a:t>
            </a:r>
            <a:r>
              <a:rPr lang="zh-CN" altLang="en-US" sz="2000" dirty="0"/>
              <a:t>日在上海考察时强调，上海承担着建设国际科技创新中心的历史使命，要抢抓机遇，以服务国家战略为牵引，不断增强科技创新策源功能和高端产业引领功能，加快建成具有全球影响力的科技创新高地。</a:t>
            </a:r>
            <a:endParaRPr lang="zh-CN" altLang="en-US" sz="2000" dirty="0"/>
          </a:p>
          <a:p>
            <a:r>
              <a:rPr lang="zh-CN" altLang="en-US" sz="2000" dirty="0"/>
              <a:t>国家数据局局长刘烈宏在第八届数字中国建设峰会开幕式上表示，当前，加快推进数字中国建设，要紧紧抓住人工智能发展带来的前所未有的机遇，推动数据要素市场化配置改革和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</a:t>
            </a:r>
            <a:r>
              <a:rPr lang="en-US" altLang="zh-CN" sz="2000" dirty="0"/>
              <a:t>+”</a:t>
            </a:r>
            <a:r>
              <a:rPr lang="zh-CN" altLang="en-US" sz="2000" dirty="0"/>
              <a:t>行动同频共振。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zh-CN" altLang="en-US" sz="2000" dirty="0"/>
              <a:t>腾讯对其混元大模型研发体系进行了全面重组，主要围绕算力、算法和数据三大核心板块刷新团队部署，加码研发投入。此次调整后，腾讯成立了两个新的部门，大语言模型部和多模态模型部，分别负责探索大语言模型和多模态大模型的前沿技术，持续迭代基础模型，提升模型能力。同时进一步加强大模型数据能力和平台底座建设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2235" y="911225"/>
            <a:ext cx="1016381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2025 </a:t>
            </a:r>
            <a:r>
              <a:rPr lang="zh-CN" altLang="en-US" sz="2000" dirty="0"/>
              <a:t>年</a:t>
            </a:r>
            <a:r>
              <a:rPr lang="en-US" altLang="zh-CN" sz="2000" dirty="0"/>
              <a:t>Q1</a:t>
            </a:r>
            <a:r>
              <a:rPr lang="zh-CN" altLang="en-US" sz="2000" dirty="0"/>
              <a:t>产业链业绩全线超预期，核心部件企业订单穿透</a:t>
            </a:r>
            <a:r>
              <a:rPr lang="en-US" altLang="zh-CN" sz="2000" dirty="0"/>
              <a:t> 2026 </a:t>
            </a:r>
            <a:r>
              <a:rPr lang="zh-CN" altLang="en-US" sz="2000" dirty="0"/>
              <a:t>年，多家大厂产能利用率突破</a:t>
            </a:r>
            <a:r>
              <a:rPr lang="en-US" altLang="zh-CN" sz="2000" dirty="0"/>
              <a:t> 120%</a:t>
            </a:r>
            <a:r>
              <a:rPr lang="zh-CN" altLang="en-US" sz="2000" dirty="0"/>
              <a:t>，工业园夜间生产繁忙景象频现。数据显示，</a:t>
            </a:r>
            <a:r>
              <a:rPr lang="en-US" altLang="zh-CN" sz="2000" dirty="0"/>
              <a:t>2025 </a:t>
            </a:r>
            <a:r>
              <a:rPr lang="zh-CN" altLang="en-US" sz="2000" dirty="0"/>
              <a:t>年百万台量产已从蓝图变为现实产线，产业行情进入非线性爆发前夜。如某核心部件企业，凭借先进的生产技术和高效的管理，订单量大幅增长，产能利用率持续高位，充分体现了市场对人形机器人的强烈需求。</a:t>
            </a:r>
            <a:endParaRPr lang="zh-CN" altLang="en-US" sz="2000" dirty="0"/>
          </a:p>
          <a:p>
            <a:r>
              <a:rPr lang="zh-CN" altLang="en-US" sz="2000" dirty="0"/>
              <a:t>事件催化：</a:t>
            </a:r>
            <a:r>
              <a:rPr lang="en-US" altLang="zh-CN" sz="2000" dirty="0"/>
              <a:t>5-6</a:t>
            </a:r>
            <a:r>
              <a:rPr lang="zh-CN" altLang="en-US" sz="2000" dirty="0"/>
              <a:t>月特斯拉股东大会更新</a:t>
            </a:r>
            <a:r>
              <a:rPr lang="en-US" altLang="zh-CN" sz="2000" dirty="0"/>
              <a:t>Optimus</a:t>
            </a:r>
            <a:r>
              <a:rPr lang="zh-CN" altLang="en-US" sz="2000" dirty="0"/>
              <a:t>进展，第三机器人</a:t>
            </a:r>
            <a:r>
              <a:rPr lang="en-US" altLang="zh-CN" sz="2000" dirty="0"/>
              <a:t>Gen3 </a:t>
            </a:r>
            <a:r>
              <a:rPr lang="zh-CN" altLang="en-US" sz="2000" dirty="0"/>
              <a:t>更新；字树机器人拳击比赛（央视直播），</a:t>
            </a:r>
            <a:r>
              <a:rPr lang="en-US" altLang="zh-CN" sz="2000" dirty="0"/>
              <a:t>8</a:t>
            </a:r>
            <a:r>
              <a:rPr lang="zh-CN" altLang="en-US" sz="2000" dirty="0"/>
              <a:t>月世界人形机器人运动会等。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仓位：三成左右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0890" y="1133475"/>
            <a:ext cx="3856355" cy="454406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67630" y="839470"/>
            <a:ext cx="6000115" cy="16732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130" y="2567305"/>
            <a:ext cx="5634990" cy="12833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420995" y="4032250"/>
            <a:ext cx="5255260" cy="1790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855" y="960755"/>
            <a:ext cx="1123632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、周一</a:t>
            </a:r>
            <a:r>
              <a:rPr lang="zh-CN" altLang="en-US" sz="2400" dirty="0">
                <a:solidFill>
                  <a:srgbClr val="FF0000"/>
                </a:solidFill>
              </a:rPr>
              <a:t>最强风口</a:t>
            </a:r>
            <a:r>
              <a:rPr lang="zh-CN" altLang="en-US" sz="2400" dirty="0"/>
              <a:t>：选择当日涨停板个股最多的板块，当日最强的风口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、周二</a:t>
            </a:r>
            <a:r>
              <a:rPr lang="zh-CN" altLang="en-US" sz="2400" dirty="0">
                <a:solidFill>
                  <a:srgbClr val="FF0000"/>
                </a:solidFill>
              </a:rPr>
              <a:t>主题风口</a:t>
            </a:r>
            <a:r>
              <a:rPr lang="zh-CN" altLang="en-US" sz="2400" dirty="0"/>
              <a:t>：选择当日主题猎手最强的主题，挖掘最强的两个股票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、周三</a:t>
            </a:r>
            <a:r>
              <a:rPr lang="zh-CN" altLang="en-US" sz="2400" dirty="0">
                <a:solidFill>
                  <a:srgbClr val="FF0000"/>
                </a:solidFill>
              </a:rPr>
              <a:t>资金风口</a:t>
            </a:r>
            <a:r>
              <a:rPr lang="zh-CN" altLang="en-US" sz="2400" dirty="0"/>
              <a:t>：选择当日行业板块，主力净买额第一名或第二名的板块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、周四</a:t>
            </a:r>
            <a:r>
              <a:rPr lang="zh-CN" altLang="en-US" sz="2400" dirty="0">
                <a:solidFill>
                  <a:srgbClr val="FF0000"/>
                </a:solidFill>
              </a:rPr>
              <a:t>逻辑风口</a:t>
            </a:r>
            <a:r>
              <a:rPr lang="zh-CN" altLang="en-US" sz="2400" dirty="0"/>
              <a:t>：结合当日或近几日逻辑逐渐发酵的风口，博弈周末发酵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四个不同维度的逻辑，每天筛选出强风口、强个股，为投资保驾护航，让</a:t>
            </a:r>
            <a:r>
              <a:rPr lang="zh-CN" altLang="en-US" sz="2400" dirty="0">
                <a:solidFill>
                  <a:srgbClr val="FF0000"/>
                </a:solidFill>
              </a:rPr>
              <a:t>账户长虹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881063" y="576263"/>
            <a:ext cx="10429875" cy="5705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2068</Words>
  <Application>WPS 演示</Application>
  <PresentationFormat>宽屏</PresentationFormat>
  <Paragraphs>128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165</cp:revision>
  <dcterms:created xsi:type="dcterms:W3CDTF">2024-06-11T06:30:00Z</dcterms:created>
  <dcterms:modified xsi:type="dcterms:W3CDTF">2025-04-30T01:02:38Z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2052-12.1.0.20784</vt:lpwstr>
  </property>
</Properties>
</file>