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460" r:id="rId7"/>
    <p:sldId id="4391" r:id="rId8"/>
    <p:sldId id="4440" r:id="rId9"/>
    <p:sldId id="4457" r:id="rId10"/>
    <p:sldId id="4458" r:id="rId11"/>
    <p:sldId id="4442" r:id="rId12"/>
    <p:sldId id="4459" r:id="rId13"/>
    <p:sldId id="4444" r:id="rId14"/>
    <p:sldId id="4461" r:id="rId15"/>
    <p:sldId id="4452" r:id="rId16"/>
    <p:sldId id="4462" r:id="rId17"/>
    <p:sldId id="4453" r:id="rId18"/>
    <p:sldId id="4278" r:id="rId19"/>
    <p:sldId id="270"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17.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15.png"/><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2026</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维持结构机会</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944245" y="886460"/>
            <a:ext cx="10445115" cy="52908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风口狙击</a:t>
            </a:r>
            <a:endParaRPr lang="en-US" altLang="zh-CN" sz="2400" dirty="0">
              <a:solidFill>
                <a:schemeClr val="bg1"/>
              </a:solidFill>
            </a:endParaRPr>
          </a:p>
        </p:txBody>
      </p:sp>
      <p:pic>
        <p:nvPicPr>
          <p:cNvPr id="4" name="图片 3"/>
          <p:cNvPicPr>
            <a:picLocks noChangeAspect="1"/>
          </p:cNvPicPr>
          <p:nvPr/>
        </p:nvPicPr>
        <p:blipFill>
          <a:blip r:embed="rId1"/>
          <a:stretch>
            <a:fillRect/>
          </a:stretch>
        </p:blipFill>
        <p:spPr>
          <a:xfrm>
            <a:off x="956945" y="650240"/>
            <a:ext cx="10361930" cy="55530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76835"/>
            <a:ext cx="3684905" cy="460375"/>
          </a:xfrm>
          <a:prstGeom prst="rect">
            <a:avLst/>
          </a:prstGeom>
          <a:noFill/>
        </p:spPr>
        <p:txBody>
          <a:bodyPr wrap="square" rtlCol="0">
            <a:spAutoFit/>
          </a:bodyPr>
          <a:lstStyle/>
          <a:p>
            <a:r>
              <a:rPr lang="en-US" altLang="zh-CN" sz="2400" dirty="0">
                <a:solidFill>
                  <a:schemeClr val="bg1"/>
                </a:solidFill>
              </a:rPr>
              <a:t>418</a:t>
            </a:r>
            <a:r>
              <a:rPr lang="zh-CN" altLang="en-US" sz="2400" dirty="0">
                <a:solidFill>
                  <a:schemeClr val="bg1"/>
                </a:solidFill>
              </a:rPr>
              <a:t>活动</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190625" y="861695"/>
            <a:ext cx="9810750" cy="53911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76835"/>
            <a:ext cx="3684905" cy="460375"/>
          </a:xfrm>
          <a:prstGeom prst="rect">
            <a:avLst/>
          </a:prstGeom>
          <a:noFill/>
        </p:spPr>
        <p:txBody>
          <a:bodyPr wrap="square" rtlCol="0">
            <a:spAutoFit/>
          </a:bodyPr>
          <a:lstStyle/>
          <a:p>
            <a:r>
              <a:rPr lang="zh-CN" altLang="en-US" sz="2400" dirty="0">
                <a:solidFill>
                  <a:schemeClr val="bg1"/>
                </a:solidFill>
              </a:rPr>
              <a:t>脱水策略</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1290320" y="690245"/>
            <a:ext cx="9761220" cy="54768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0595" y="1021715"/>
            <a:ext cx="10290810" cy="3046095"/>
          </a:xfrm>
          <a:prstGeom prst="rect">
            <a:avLst/>
          </a:prstGeom>
          <a:noFill/>
        </p:spPr>
        <p:txBody>
          <a:bodyPr wrap="square" rtlCol="0">
            <a:spAutoFit/>
          </a:bodyPr>
          <a:lstStyle/>
          <a:p>
            <a:endParaRPr lang="en-US" altLang="zh-CN" sz="2400" dirty="0"/>
          </a:p>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zh-CN" altLang="en-US" sz="2400" dirty="0"/>
          </a:p>
          <a:p>
            <a:endParaRPr lang="zh-CN" altLang="en-US"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753870" y="874395"/>
            <a:ext cx="8663940" cy="52501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5144770"/>
          </a:xfrm>
          <a:prstGeom prst="rect">
            <a:avLst/>
          </a:prstGeom>
          <a:noFill/>
        </p:spPr>
        <p:txBody>
          <a:bodyPr wrap="square" rtlCol="0">
            <a:noAutofit/>
          </a:bodyPr>
          <a:lstStyle/>
          <a:p>
            <a:r>
              <a:rPr lang="en-US" altLang="zh-CN" sz="2000" dirty="0"/>
              <a:t>1</a:t>
            </a:r>
            <a:r>
              <a:rPr lang="zh-CN" altLang="en-US" sz="2000" dirty="0"/>
              <a:t>、有色：</a:t>
            </a:r>
            <a:endParaRPr lang="zh-CN" altLang="en-US" sz="2000" dirty="0"/>
          </a:p>
          <a:p>
            <a:r>
              <a:rPr lang="zh-CN" altLang="en-US" sz="2000" dirty="0"/>
              <a:t>4月29日，自然资源部发布我国最新矿产资源家底。我国稀土、钨、锡、钼、锑、镓、锗、铟、萤石、石墨等14种矿产储量居世界第一。2025年，我国煤炭、钒、钛、锌、稀土、钨、锡、钼、锑、镓、铟、金、碲等17种矿产产量居世界第一。目前我国矿产生产与冶炼加工规模稳居全球首位，2025年全国矿业产值约32.7万亿元，占</a:t>
            </a:r>
            <a:r>
              <a:rPr lang="en-US" altLang="zh-CN" sz="2000" dirty="0"/>
              <a:t>GDP</a:t>
            </a:r>
            <a:r>
              <a:rPr lang="zh-CN" altLang="en-US" sz="2000" dirty="0"/>
              <a:t>比重超23%。</a:t>
            </a:r>
            <a:endParaRPr lang="zh-CN" altLang="en-US" sz="2000" dirty="0"/>
          </a:p>
          <a:p>
            <a:endParaRPr lang="en-US" altLang="zh-CN" sz="2000" dirty="0"/>
          </a:p>
          <a:p>
            <a:r>
              <a:rPr lang="en-US" altLang="zh-CN" sz="2000" dirty="0"/>
              <a:t>2</a:t>
            </a:r>
            <a:r>
              <a:rPr lang="zh-CN" altLang="en-US" sz="2000" dirty="0"/>
              <a:t>、算力：</a:t>
            </a:r>
            <a:endParaRPr lang="zh-CN" altLang="en-US" sz="2000" dirty="0"/>
          </a:p>
          <a:p>
            <a:endParaRPr lang="en-US" altLang="zh-CN" sz="2000" dirty="0"/>
          </a:p>
          <a:p>
            <a:r>
              <a:rPr lang="zh-CN" altLang="en-US" sz="2000" dirty="0"/>
              <a:t>海外科技巨头</a:t>
            </a:r>
            <a:r>
              <a:rPr lang="en-US" altLang="zh-CN" sz="2000" dirty="0"/>
              <a:t>Anthropic</a:t>
            </a:r>
            <a:r>
              <a:rPr lang="zh-CN" altLang="en-US" sz="2000" dirty="0"/>
              <a:t>近期将其公开披露的</a:t>
            </a:r>
            <a:r>
              <a:rPr lang="en-US" altLang="zh-CN" sz="2000" dirty="0"/>
              <a:t>Claude Code</a:t>
            </a:r>
            <a:r>
              <a:rPr lang="zh-CN" altLang="en-US" sz="2000" dirty="0"/>
              <a:t>成本预估大幅提高，企业级开发者和几乎所有普通用户在</a:t>
            </a:r>
            <a:r>
              <a:rPr lang="en-US" altLang="zh-CN" sz="2000" dirty="0"/>
              <a:t>ClaudeCode</a:t>
            </a:r>
            <a:r>
              <a:rPr lang="zh-CN" altLang="en-US" sz="2000" dirty="0"/>
              <a:t>上消耗的</a:t>
            </a:r>
            <a:r>
              <a:rPr lang="en-US" altLang="zh-CN" sz="2000" dirty="0"/>
              <a:t>Tokens</a:t>
            </a:r>
            <a:r>
              <a:rPr lang="zh-CN" altLang="en-US" sz="2000" dirty="0"/>
              <a:t>费用预期均被上调至原先的两倍以上。</a:t>
            </a:r>
            <a:r>
              <a:rPr lang="en-US" altLang="zh-CN" sz="2000" dirty="0"/>
              <a:t>Claude Code </a:t>
            </a:r>
            <a:r>
              <a:rPr lang="zh-CN" altLang="en-US" sz="2000" dirty="0"/>
              <a:t>是</a:t>
            </a:r>
            <a:r>
              <a:rPr lang="en-US" altLang="zh-CN" sz="2000" dirty="0"/>
              <a:t>Anthropic </a:t>
            </a:r>
            <a:r>
              <a:rPr lang="zh-CN" altLang="en-US" sz="2000" dirty="0"/>
              <a:t>推出的 </a:t>
            </a:r>
            <a:r>
              <a:rPr lang="en-US" altLang="zh-CN" sz="2000" dirty="0"/>
              <a:t>AI </a:t>
            </a:r>
            <a:r>
              <a:rPr lang="zh-CN" altLang="en-US" sz="2000" dirty="0"/>
              <a:t>编程助手，基于 </a:t>
            </a:r>
            <a:r>
              <a:rPr lang="en-US" altLang="zh-CN" sz="2000" dirty="0"/>
              <a:t>token </a:t>
            </a:r>
            <a:r>
              <a:rPr lang="zh-CN" altLang="en-US" sz="2000" dirty="0"/>
              <a:t>消耗量计费。</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9500" y="1044575"/>
            <a:ext cx="10052050" cy="4636135"/>
          </a:xfrm>
          <a:prstGeom prst="rect">
            <a:avLst/>
          </a:prstGeom>
          <a:noFill/>
        </p:spPr>
        <p:txBody>
          <a:bodyPr wrap="square" rtlCol="0">
            <a:noAutofit/>
          </a:bodyPr>
          <a:lstStyle/>
          <a:p>
            <a:r>
              <a:rPr lang="en-US" altLang="zh-CN" sz="2000" dirty="0"/>
              <a:t>3</a:t>
            </a:r>
            <a:r>
              <a:rPr lang="zh-CN" altLang="en-US" sz="2000" dirty="0"/>
              <a:t>、</a:t>
            </a:r>
            <a:r>
              <a:rPr lang="en-US" altLang="zh-CN" sz="2000" dirty="0"/>
              <a:t>pcb</a:t>
            </a:r>
            <a:r>
              <a:rPr lang="zh-CN" altLang="en-US" sz="2000" dirty="0"/>
              <a:t>：</a:t>
            </a:r>
            <a:endParaRPr lang="zh-CN" altLang="en-US" sz="2000" dirty="0"/>
          </a:p>
          <a:p>
            <a:endParaRPr lang="en-US" altLang="zh-CN" sz="2000" dirty="0"/>
          </a:p>
          <a:p>
            <a:r>
              <a:rPr lang="zh-CN" altLang="en-US" sz="2000" dirty="0"/>
              <a:t>据媒体报道，记者从业内获悉，近日覆铜板行业龙头建滔集团旗下广东建滔积层板销售有限公司发布正式涨价通知，称由于当前铜价高企，玻璃布供应亦十分紧张，导致覆铜板（</a:t>
            </a:r>
            <a:r>
              <a:rPr lang="en-US" altLang="zh-CN" sz="2000" dirty="0"/>
              <a:t>CCL）</a:t>
            </a:r>
            <a:r>
              <a:rPr lang="zh-CN" altLang="en-US" sz="2000" dirty="0"/>
              <a:t>成本急剧上升，从即日起上调</a:t>
            </a:r>
            <a:r>
              <a:rPr lang="en-US" altLang="zh-CN" sz="2000" dirty="0"/>
              <a:t>FR-4</a:t>
            </a:r>
            <a:r>
              <a:rPr lang="zh-CN" altLang="en-US" sz="2000" dirty="0"/>
              <a:t>覆铜板及</a:t>
            </a:r>
            <a:r>
              <a:rPr lang="en-US" altLang="zh-CN" sz="2000" dirty="0"/>
              <a:t>PP</a:t>
            </a:r>
            <a:r>
              <a:rPr lang="zh-CN" altLang="en-US" sz="2000" dirty="0"/>
              <a:t>半固化片价格，调整幅度为10%。</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2710" y="1044575"/>
            <a:ext cx="10701655" cy="4636135"/>
          </a:xfrm>
          <a:prstGeom prst="rect">
            <a:avLst/>
          </a:prstGeom>
          <a:noFill/>
        </p:spPr>
        <p:txBody>
          <a:bodyPr wrap="square" rtlCol="0">
            <a:noAutofit/>
          </a:bodyPr>
          <a:lstStyle/>
          <a:p>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量化六大战法</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227455" y="937895"/>
            <a:ext cx="9737090" cy="49815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0410" y="827405"/>
            <a:ext cx="7626985" cy="2240915"/>
          </a:xfrm>
          <a:prstGeom prst="rect">
            <a:avLst/>
          </a:prstGeom>
          <a:noFill/>
        </p:spPr>
        <p:txBody>
          <a:bodyPr wrap="square" rtlCol="0">
            <a:noAutofit/>
          </a:bodyPr>
          <a:lstStyle/>
          <a:p>
            <a:r>
              <a:rPr lang="zh-CN" altLang="en-US" sz="2400" dirty="0"/>
              <a:t>购买网址链接：研究院</a:t>
            </a:r>
            <a:r>
              <a:rPr lang="en-US" altLang="zh-CN" sz="2400" dirty="0"/>
              <a:t>——</a:t>
            </a:r>
            <a:r>
              <a:rPr lang="zh-CN" altLang="en-US" sz="2400" dirty="0"/>
              <a:t>经传好课</a:t>
            </a:r>
            <a:r>
              <a:rPr lang="en-US" altLang="zh-CN" sz="2400" dirty="0"/>
              <a:t>  </a:t>
            </a:r>
            <a:endParaRPr lang="en-US" altLang="zh-CN" sz="2400" dirty="0"/>
          </a:p>
          <a:p>
            <a:endParaRPr lang="en-US" altLang="zh-CN" sz="2400" dirty="0"/>
          </a:p>
          <a:p>
            <a:r>
              <a:rPr lang="en-US" altLang="zh-CN" sz="2000" dirty="0"/>
              <a:t>https://toujiao.n8n8.cn/jz-course/course-detail/376.html</a:t>
            </a:r>
            <a:endParaRPr lang="en-US" altLang="zh-CN"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购买链接与具体提纲</a:t>
            </a:r>
            <a:endParaRPr lang="zh-CN" altLang="en-US" sz="2400" dirty="0">
              <a:solidFill>
                <a:schemeClr val="bg1"/>
              </a:solidFill>
            </a:endParaRPr>
          </a:p>
        </p:txBody>
      </p:sp>
      <p:pic>
        <p:nvPicPr>
          <p:cNvPr id="6" name="图片 5"/>
          <p:cNvPicPr>
            <a:picLocks noChangeAspect="1"/>
          </p:cNvPicPr>
          <p:nvPr/>
        </p:nvPicPr>
        <p:blipFill>
          <a:blip r:embed="rId1"/>
          <a:stretch>
            <a:fillRect/>
          </a:stretch>
        </p:blipFill>
        <p:spPr>
          <a:xfrm>
            <a:off x="977900" y="2081530"/>
            <a:ext cx="2841625" cy="3619500"/>
          </a:xfrm>
          <a:prstGeom prst="rect">
            <a:avLst/>
          </a:prstGeom>
        </p:spPr>
      </p:pic>
      <p:pic>
        <p:nvPicPr>
          <p:cNvPr id="7" name="图片 6"/>
          <p:cNvPicPr>
            <a:picLocks noChangeAspect="1"/>
          </p:cNvPicPr>
          <p:nvPr/>
        </p:nvPicPr>
        <p:blipFill>
          <a:blip r:embed="rId2"/>
          <a:stretch>
            <a:fillRect/>
          </a:stretch>
        </p:blipFill>
        <p:spPr>
          <a:xfrm>
            <a:off x="4783455" y="2081530"/>
            <a:ext cx="2889250" cy="3619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量化届丰碑</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369570" y="1009650"/>
            <a:ext cx="11499215" cy="483870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2.xml><?xml version="1.0" encoding="utf-8"?>
<p:tagLst xmlns:p="http://schemas.openxmlformats.org/presentationml/2006/main">
  <p:tag name="KSO_WM_UNIT_PLACING_PICTURE_USER_VIEWPORT" val="{&quot;height&quot;:520,&quot;width&quot;:240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1340</Words>
  <Application>WPS 演示</Application>
  <PresentationFormat>宽屏</PresentationFormat>
  <Paragraphs>118</Paragraphs>
  <Slides>17</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17</vt:i4>
      </vt:variant>
    </vt:vector>
  </HeadingPairs>
  <TitlesOfParts>
    <vt:vector size="34"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思源黑体 CN Bold</vt:lpstr>
      <vt:lpstr>思源黑体 CN Heavy</vt:lpstr>
      <vt:lpstr>思源黑体 CN Medium</vt:lpstr>
      <vt:lpstr>方正宝黑体 简 Medium</vt:lpstr>
      <vt:lpstr>清雅黑体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456</cp:revision>
  <dcterms:created xsi:type="dcterms:W3CDTF">2024-06-11T06:30:00Z</dcterms:created>
  <dcterms:modified xsi:type="dcterms:W3CDTF">2026-04-30T01:01:12Z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2052-12.1.0.25865</vt:lpwstr>
  </property>
</Properties>
</file>