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868" r:id="rId2"/>
    <p:sldId id="1454" r:id="rId3"/>
    <p:sldId id="1455" r:id="rId4"/>
    <p:sldId id="1456" r:id="rId5"/>
    <p:sldId id="1430" r:id="rId6"/>
    <p:sldId id="1439" r:id="rId7"/>
    <p:sldId id="1432" r:id="rId8"/>
    <p:sldId id="1419" r:id="rId9"/>
    <p:sldId id="1452" r:id="rId10"/>
    <p:sldId id="1201" r:id="rId11"/>
    <p:sldId id="734" r:id="rId12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9297D41-D083-44DC-9F39-60E18FCB5294}">
          <p14:sldIdLst>
            <p14:sldId id="868"/>
            <p14:sldId id="1454"/>
            <p14:sldId id="1455"/>
            <p14:sldId id="1456"/>
            <p14:sldId id="1430"/>
            <p14:sldId id="1439"/>
            <p14:sldId id="1432"/>
            <p14:sldId id="1419"/>
            <p14:sldId id="1452"/>
            <p14:sldId id="1201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7401" userDrawn="1">
          <p15:clr>
            <a:srgbClr val="A4A3A4"/>
          </p15:clr>
        </p15:guide>
        <p15:guide id="4" pos="279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DFF"/>
    <a:srgbClr val="FFF6E8"/>
    <a:srgbClr val="2B190D"/>
    <a:srgbClr val="156389"/>
    <a:srgbClr val="EC5F74"/>
    <a:srgbClr val="F2991E"/>
    <a:srgbClr val="7A5CB3"/>
    <a:srgbClr val="555452"/>
    <a:srgbClr val="FFFA9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5510" autoAdjust="0"/>
  </p:normalViewPr>
  <p:slideViewPr>
    <p:cSldViewPr snapToGrid="0" showGuides="1">
      <p:cViewPr varScale="1">
        <p:scale>
          <a:sx n="105" d="100"/>
          <a:sy n="105" d="100"/>
        </p:scale>
        <p:origin x="990" y="114"/>
      </p:cViewPr>
      <p:guideLst>
        <p:guide pos="7401"/>
        <p:guide pos="279"/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1" Type="http://schemas.openxmlformats.org/officeDocument/2006/relationships/image" Target="../media/image8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10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9.png"/><Relationship Id="rId10" Type="http://schemas.openxmlformats.org/officeDocument/2006/relationships/tags" Target="../tags/tag12.xml"/><Relationship Id="rId19" Type="http://schemas.openxmlformats.org/officeDocument/2006/relationships/notesSlide" Target="../notesSlides/notesSlide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270" y="0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65022" y="1205940"/>
            <a:ext cx="90464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特朗普倒反天罡</a:t>
            </a:r>
            <a:endParaRPr lang="en-US" altLang="zh-CN" sz="6600" b="1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大</a:t>
            </a:r>
            <a:r>
              <a:rPr lang="en-US" altLang="zh-CN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A</a:t>
            </a: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独立表现</a:t>
            </a:r>
            <a:endParaRPr 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841750" y="3709035"/>
            <a:ext cx="2001520" cy="380365"/>
            <a:chOff x="6050" y="5841"/>
            <a:chExt cx="3152" cy="599"/>
          </a:xfrm>
        </p:grpSpPr>
        <p:sp>
          <p:nvSpPr>
            <p:cNvPr id="26" name="矩形 25"/>
            <p:cNvSpPr/>
            <p:nvPr/>
          </p:nvSpPr>
          <p:spPr>
            <a:xfrm>
              <a:off x="6110" y="5849"/>
              <a:ext cx="3092" cy="5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15"/>
              </p:custDataLst>
            </p:nvPr>
          </p:nvSpPr>
          <p:spPr>
            <a:xfrm>
              <a:off x="6120" y="5849"/>
              <a:ext cx="1568" cy="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16"/>
              </p:custDataLst>
            </p:nvPr>
          </p:nvSpPr>
          <p:spPr>
            <a:xfrm>
              <a:off x="6050" y="5860"/>
              <a:ext cx="18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17"/>
              </p:custDataLst>
            </p:nvPr>
          </p:nvSpPr>
          <p:spPr>
            <a:xfrm>
              <a:off x="7702" y="5841"/>
              <a:ext cx="15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10390" y="4372334"/>
            <a:ext cx="3667170" cy="329890"/>
            <a:chOff x="7093" y="6626"/>
            <a:chExt cx="6446" cy="578"/>
          </a:xfrm>
        </p:grpSpPr>
        <p:sp>
          <p:nvSpPr>
            <p:cNvPr id="31" name="矩形 30"/>
            <p:cNvSpPr/>
            <p:nvPr>
              <p:custDataLst>
                <p:tags r:id="rId11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2" name="矩形 31"/>
            <p:cNvSpPr/>
            <p:nvPr>
              <p:custDataLst>
                <p:tags r:id="rId12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文本框 32"/>
            <p:cNvSpPr txBox="1"/>
            <p:nvPr>
              <p:custDataLst>
                <p:tags r:id="rId13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投资顾问</a:t>
              </a:r>
            </a:p>
          </p:txBody>
        </p:sp>
        <p:sp>
          <p:nvSpPr>
            <p:cNvPr id="34" name="文本框 33"/>
            <p:cNvSpPr txBox="1"/>
            <p:nvPr>
              <p:custDataLst>
                <p:tags r:id="rId14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A1120619100001</a:t>
              </a:r>
              <a:endParaRPr lang="en-US" altLang="zh-CN" sz="14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sp>
        <p:nvSpPr>
          <p:cNvPr id="36" name="矩形 35"/>
          <p:cNvSpPr/>
          <p:nvPr>
            <p:custDataLst>
              <p:tags r:id="rId2"/>
            </p:custDataLst>
          </p:nvPr>
        </p:nvSpPr>
        <p:spPr>
          <a:xfrm>
            <a:off x="6170428" y="3715449"/>
            <a:ext cx="2179849" cy="35678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>
            <p:custDataLst>
              <p:tags r:id="rId3"/>
            </p:custDataLst>
          </p:nvPr>
        </p:nvSpPr>
        <p:spPr>
          <a:xfrm>
            <a:off x="6052794" y="3715449"/>
            <a:ext cx="995495" cy="35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文本框 37"/>
          <p:cNvSpPr txBox="1"/>
          <p:nvPr>
            <p:custDataLst>
              <p:tags r:id="rId4"/>
            </p:custDataLst>
          </p:nvPr>
        </p:nvSpPr>
        <p:spPr>
          <a:xfrm>
            <a:off x="6033453" y="3728579"/>
            <a:ext cx="1142828" cy="36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课程日期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67630" y="3693046"/>
            <a:ext cx="1282647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fld id="{44E84A3E-DAD5-46E0-B2CD-606E2199FB3C}" type="datetime1">
              <a:rPr lang="zh-CN" altLang="en-US" sz="16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2026/4/13</a:t>
            </a:fld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26192" y="3197559"/>
            <a:ext cx="3633591" cy="3854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869171" y="4367898"/>
            <a:ext cx="768968" cy="698062"/>
            <a:chOff x="4159400" y="4896577"/>
            <a:chExt cx="1191795" cy="367347"/>
          </a:xfrm>
        </p:grpSpPr>
        <p:sp>
          <p:nvSpPr>
            <p:cNvPr id="16" name="矩形 15"/>
            <p:cNvSpPr/>
            <p:nvPr>
              <p:custDataLst>
                <p:tags r:id="rId9"/>
              </p:custDataLst>
            </p:nvPr>
          </p:nvSpPr>
          <p:spPr>
            <a:xfrm>
              <a:off x="4159400" y="4896577"/>
              <a:ext cx="1191795" cy="356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10"/>
              </p:custDataLst>
            </p:nvPr>
          </p:nvSpPr>
          <p:spPr>
            <a:xfrm>
              <a:off x="4179722" y="4923800"/>
              <a:ext cx="1142932" cy="340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执业编号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10390" y="4736070"/>
            <a:ext cx="3667170" cy="329890"/>
            <a:chOff x="7093" y="6626"/>
            <a:chExt cx="6446" cy="578"/>
          </a:xfrm>
        </p:grpSpPr>
        <p:sp>
          <p:nvSpPr>
            <p:cNvPr id="25" name="矩形 24"/>
            <p:cNvSpPr/>
            <p:nvPr>
              <p:custDataLst>
                <p:tags r:id="rId5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5" name="矩形 34"/>
            <p:cNvSpPr/>
            <p:nvPr>
              <p:custDataLst>
                <p:tags r:id="rId6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9" name="文本框 38"/>
            <p:cNvSpPr txBox="1"/>
            <p:nvPr>
              <p:custDataLst>
                <p:tags r:id="rId7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基金从业</a:t>
              </a:r>
            </a:p>
          </p:txBody>
        </p:sp>
        <p:sp>
          <p:nvSpPr>
            <p:cNvPr id="40" name="文本框 39"/>
            <p:cNvSpPr txBox="1"/>
            <p:nvPr>
              <p:custDataLst>
                <p:tags r:id="rId8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A20250629000895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3" y="4841966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市场整体日周金叉趋势不变，</a:t>
            </a:r>
            <a:r>
              <a:rPr lang="en-US" altLang="zh-CN" dirty="0"/>
              <a:t>5</a:t>
            </a:r>
            <a:r>
              <a:rPr lang="zh-CN" altLang="en-US" dirty="0"/>
              <a:t>成仓基础上，看逐步放量逐步加仓；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科技成长</a:t>
            </a:r>
            <a:r>
              <a:rPr lang="en-US" altLang="zh-CN" dirty="0"/>
              <a:t>+</a:t>
            </a:r>
            <a:r>
              <a:rPr lang="zh-CN" altLang="en-US" dirty="0"/>
              <a:t>资源涨价</a:t>
            </a:r>
            <a:r>
              <a:rPr lang="en-US" altLang="zh-CN" dirty="0"/>
              <a:t>+</a:t>
            </a:r>
            <a:r>
              <a:rPr lang="zh-CN" altLang="en-US" dirty="0"/>
              <a:t>能源替换路线；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三板斧</a:t>
            </a:r>
            <a:r>
              <a:rPr lang="en-US" altLang="zh-CN" dirty="0"/>
              <a:t>-</a:t>
            </a:r>
            <a:r>
              <a:rPr lang="zh-CN" altLang="en-US" dirty="0"/>
              <a:t>辅助线附近布局；紫旗回档</a:t>
            </a:r>
            <a:r>
              <a:rPr lang="en-US" altLang="zh-CN" dirty="0"/>
              <a:t>-</a:t>
            </a:r>
            <a:r>
              <a:rPr lang="zh-CN" altLang="en-US" dirty="0"/>
              <a:t>破位</a:t>
            </a:r>
            <a:r>
              <a:rPr lang="en-US" altLang="zh-CN" dirty="0"/>
              <a:t>3</a:t>
            </a:r>
            <a:r>
              <a:rPr lang="zh-CN" altLang="en-US" dirty="0"/>
              <a:t>天内出金叉；有控盘增加更佳。</a:t>
            </a:r>
          </a:p>
        </p:txBody>
      </p:sp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" b="198"/>
          <a:stretch/>
        </p:blipFill>
        <p:spPr>
          <a:xfrm>
            <a:off x="5001768" y="740664"/>
            <a:ext cx="6747320" cy="3780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774" y="1397177"/>
            <a:ext cx="4266450" cy="4041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r="176"/>
          <a:stretch/>
        </p:blipFill>
        <p:spPr>
          <a:xfrm>
            <a:off x="442595" y="740664"/>
            <a:ext cx="3626485" cy="37856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648D8E7-CF8B-CD69-90D3-ABE1BE5130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5496" y="1588246"/>
            <a:ext cx="3800000" cy="29822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0350AF5-72B7-E8C7-C639-05EBCFB189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龙虎活跃度和炒作方向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6DE53F1-1D75-0DBB-B527-0FFBBA9A22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69896" y="5183935"/>
            <a:ext cx="7820008" cy="1037604"/>
          </a:xfrm>
        </p:spPr>
        <p:txBody>
          <a:bodyPr/>
          <a:lstStyle/>
          <a:p>
            <a:r>
              <a:rPr lang="zh-CN" altLang="en-US" dirty="0"/>
              <a:t>龙虎净买强度越高，短线炒作情绪越好</a:t>
            </a:r>
            <a:endParaRPr lang="en-US" altLang="zh-CN" dirty="0"/>
          </a:p>
          <a:p>
            <a:r>
              <a:rPr lang="zh-CN" altLang="en-US" dirty="0"/>
              <a:t>累计上榜次数越多的板块，往往为短线热炒的方向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ED8FC3A-45BC-C7E2-ACA0-155C1046F6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" r="122"/>
          <a:stretch/>
        </p:blipFill>
        <p:spPr>
          <a:xfrm>
            <a:off x="3410711" y="928590"/>
            <a:ext cx="8338376" cy="38984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DA9F855-15BD-79F4-8E18-8522AF745A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603" y="928590"/>
            <a:ext cx="2667258" cy="52929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D992F25D-4ECE-0F3B-3864-5C9D55D901C3}"/>
              </a:ext>
            </a:extLst>
          </p:cNvPr>
          <p:cNvSpPr/>
          <p:nvPr/>
        </p:nvSpPr>
        <p:spPr>
          <a:xfrm>
            <a:off x="3520440" y="1837944"/>
            <a:ext cx="1627632" cy="1453896"/>
          </a:xfrm>
          <a:prstGeom prst="rect">
            <a:avLst/>
          </a:prstGeom>
          <a:noFill/>
          <a:ln w="28575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0A47D68-A857-04C0-990D-3954F9256A8D}"/>
              </a:ext>
            </a:extLst>
          </p:cNvPr>
          <p:cNvSpPr/>
          <p:nvPr/>
        </p:nvSpPr>
        <p:spPr>
          <a:xfrm>
            <a:off x="7422816" y="1597152"/>
            <a:ext cx="1227408" cy="240792"/>
          </a:xfrm>
          <a:prstGeom prst="rect">
            <a:avLst/>
          </a:prstGeom>
          <a:noFill/>
          <a:ln w="28575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A980EF1-E6B5-42FA-4F7B-B00CA05D684D}"/>
              </a:ext>
            </a:extLst>
          </p:cNvPr>
          <p:cNvSpPr/>
          <p:nvPr/>
        </p:nvSpPr>
        <p:spPr>
          <a:xfrm>
            <a:off x="8938608" y="928590"/>
            <a:ext cx="1805592" cy="240792"/>
          </a:xfrm>
          <a:prstGeom prst="rect">
            <a:avLst/>
          </a:prstGeom>
          <a:noFill/>
          <a:ln w="28575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EADA58E0-6AE0-8960-A1D4-7964618DB390}"/>
              </a:ext>
            </a:extLst>
          </p:cNvPr>
          <p:cNvSpPr/>
          <p:nvPr/>
        </p:nvSpPr>
        <p:spPr>
          <a:xfrm>
            <a:off x="1729445" y="996501"/>
            <a:ext cx="135275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最新龙虎</a:t>
            </a: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61BF3C8B-F677-5641-7A2E-03BF989FEAF2}"/>
              </a:ext>
            </a:extLst>
          </p:cNvPr>
          <p:cNvSpPr/>
          <p:nvPr/>
        </p:nvSpPr>
        <p:spPr>
          <a:xfrm>
            <a:off x="3520440" y="1054621"/>
            <a:ext cx="135275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板块龙虎</a:t>
            </a:r>
          </a:p>
        </p:txBody>
      </p:sp>
    </p:spTree>
    <p:extLst>
      <p:ext uri="{BB962C8B-B14F-4D97-AF65-F5344CB8AC3E}">
        <p14:creationId xmlns:p14="http://schemas.microsoft.com/office/powerpoint/2010/main" val="1304269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B0A8A125-F7C6-6CDE-52F8-019CF19271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强势板块的起势特征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FD4841-1AF0-6291-5736-F7474AE3C4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91436" y="4423848"/>
            <a:ext cx="4057650" cy="1799746"/>
          </a:xfrm>
        </p:spPr>
        <p:txBody>
          <a:bodyPr/>
          <a:lstStyle/>
          <a:p>
            <a:pPr algn="just"/>
            <a:r>
              <a:rPr lang="en-US" altLang="zh-CN" dirty="0"/>
              <a:t>1</a:t>
            </a:r>
            <a:r>
              <a:rPr lang="zh-CN" altLang="en-US" dirty="0"/>
              <a:t>、流动资金持续</a:t>
            </a:r>
            <a:r>
              <a:rPr lang="en-US" altLang="zh-CN" dirty="0"/>
              <a:t>3</a:t>
            </a:r>
            <a:r>
              <a:rPr lang="zh-CN" altLang="en-US" dirty="0"/>
              <a:t>天以上翻红；</a:t>
            </a:r>
            <a:endParaRPr lang="en-US" altLang="zh-CN" dirty="0"/>
          </a:p>
          <a:p>
            <a:pPr algn="just"/>
            <a:r>
              <a:rPr lang="en-US" altLang="zh-CN" dirty="0"/>
              <a:t>2</a:t>
            </a:r>
            <a:r>
              <a:rPr lang="zh-CN" altLang="en-US" dirty="0"/>
              <a:t>、下跌阶段，股价涨停数量较多，个股连板趋势好；</a:t>
            </a:r>
            <a:endParaRPr lang="en-US" altLang="zh-CN" dirty="0"/>
          </a:p>
          <a:p>
            <a:pPr algn="just"/>
            <a:r>
              <a:rPr lang="en-US" altLang="zh-CN" dirty="0"/>
              <a:t>3</a:t>
            </a:r>
            <a:r>
              <a:rPr lang="zh-CN" altLang="en-US" dirty="0"/>
              <a:t>、近期累计龙虎上榜次数较多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20A37A8-61C1-A64B-FAB0-23C7AB5CE4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914" y="931919"/>
            <a:ext cx="3243262" cy="48523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08C0AFC-4563-6BE7-98CB-600D7DDE3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2214" y="882286"/>
            <a:ext cx="3092836" cy="49515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E4BC4B6-B93E-2531-1DF9-5D77584BEE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0485" y="856792"/>
            <a:ext cx="4028601" cy="337066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16943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盘前消息看点</a:t>
            </a:r>
          </a:p>
        </p:txBody>
      </p:sp>
      <p:graphicFrame>
        <p:nvGraphicFramePr>
          <p:cNvPr id="2" name="表格 18"/>
          <p:cNvGraphicFramePr>
            <a:graphicFrameLocks noGrp="1"/>
          </p:cNvGraphicFramePr>
          <p:nvPr/>
        </p:nvGraphicFramePr>
        <p:xfrm>
          <a:off x="442913" y="660401"/>
          <a:ext cx="11341100" cy="57187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9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48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44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249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消息简要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具体消息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相关个股</a:t>
                      </a:r>
                      <a:r>
                        <a:rPr lang="en-US" altLang="zh-CN" sz="1400" dirty="0"/>
                        <a:t>/</a:t>
                      </a:r>
                      <a:r>
                        <a:rPr lang="zh-CN" altLang="en-US" sz="1400" dirty="0"/>
                        <a:t>解读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337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美股存储板块全线上涨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美股存储板块全线上涨，西部数据涨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10.07%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，闪迪涨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9.03%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，美光科技涨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8.88%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，希捷科技涨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8.00%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。消息上，继此前宣布停产薄型小尺寸封装相关产品后，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日，存储芯片大厂铠侠（</a:t>
                      </a:r>
                      <a:r>
                        <a:rPr lang="en-US" altLang="zh-CN" sz="1400" b="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Kioxia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）发布最新停产通知。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存储芯片：德明利、普冉股份、佰维存储、香农芯创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059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zh-CN" altLang="en-US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569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07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569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紫旗回档战法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三板斧升级板：追求游资机构进攻后的强力回档溢价！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3948875" y="171805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6911"/>
          <a:stretch>
            <a:fillRect/>
          </a:stretch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4" name="组合 13"/>
          <p:cNvGrpSpPr/>
          <p:nvPr/>
        </p:nvGrpSpPr>
        <p:grpSpPr>
          <a:xfrm>
            <a:off x="1457888" y="1362882"/>
            <a:ext cx="4714313" cy="710348"/>
            <a:chOff x="5205386" y="3999768"/>
            <a:chExt cx="4197370" cy="632457"/>
          </a:xfrm>
        </p:grpSpPr>
        <p:sp>
          <p:nvSpPr>
            <p:cNvPr id="16" name="椭圆 15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614504" y="3999768"/>
              <a:ext cx="3788252" cy="632457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资金：近</a:t>
              </a: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天出紫旗</a:t>
              </a:r>
              <a:endParaRPr lang="en-US" altLang="zh-CN" sz="1400" dirty="0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(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龙虎资金净买入，且有机构参与，稳中带强）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39194" y="2990834"/>
            <a:ext cx="2942662" cy="710348"/>
            <a:chOff x="5205386" y="3999768"/>
            <a:chExt cx="2619988" cy="632457"/>
          </a:xfrm>
        </p:grpSpPr>
        <p:sp>
          <p:nvSpPr>
            <p:cNvPr id="19" name="椭圆 18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10870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趋势：智能辅助线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跌破辅助线则为战法结束</a:t>
              </a:r>
            </a:p>
          </p:txBody>
        </p:sp>
      </p:grpSp>
      <p:sp>
        <p:nvSpPr>
          <p:cNvPr id="22" name="椭圆 21"/>
          <p:cNvSpPr/>
          <p:nvPr/>
        </p:nvSpPr>
        <p:spPr>
          <a:xfrm>
            <a:off x="8010525" y="2500530"/>
            <a:ext cx="676275" cy="400050"/>
          </a:xfrm>
          <a:prstGeom prst="ellipse">
            <a:avLst/>
          </a:prstGeom>
          <a:noFill/>
          <a:ln w="25400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14110" y="4080324"/>
            <a:ext cx="2433357" cy="383192"/>
            <a:chOff x="5205386" y="4145409"/>
            <a:chExt cx="2166530" cy="341174"/>
          </a:xfrm>
        </p:grpSpPr>
        <p:sp>
          <p:nvSpPr>
            <p:cNvPr id="24" name="椭圆 23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4504" y="4145409"/>
              <a:ext cx="1757412" cy="3411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买卖点：金叉死叉</a:t>
              </a:r>
            </a:p>
          </p:txBody>
        </p:sp>
      </p:grpSp>
      <p:sp>
        <p:nvSpPr>
          <p:cNvPr id="26" name="矩形: 圆角 25"/>
          <p:cNvSpPr/>
          <p:nvPr/>
        </p:nvSpPr>
        <p:spPr>
          <a:xfrm>
            <a:off x="6374809" y="5079381"/>
            <a:ext cx="1973853" cy="383192"/>
          </a:xfrm>
          <a:prstGeom prst="roundRect">
            <a:avLst/>
          </a:prstGeom>
          <a:solidFill>
            <a:srgbClr val="EE822F"/>
          </a:solidFill>
          <a:ln w="12700" cap="flat" cmpd="sng" algn="ctr">
            <a:gradFill>
              <a:gsLst>
                <a:gs pos="0">
                  <a:sysClr val="window" lastClr="FFFFFF">
                    <a:hueOff val="-4200000"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50800" dir="5400000" algn="ctr" rotWithShape="0">
              <a:srgbClr val="E54C5E">
                <a:alpha val="60000"/>
              </a:srgb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lt1"/>
                </a:solidFill>
                <a:cs typeface="+mn-ea"/>
                <a:sym typeface="+mn-lt"/>
              </a:rPr>
              <a:t>有其他资金支持更好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</p:spPr>
        <p:txBody>
          <a:bodyPr/>
          <a:lstStyle/>
          <a:p>
            <a:r>
              <a:rPr lang="zh-CN" altLang="en-US" dirty="0"/>
              <a:t>选股条件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331688" y="2203980"/>
            <a:ext cx="1090432" cy="4045128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选择紫旗（机构版以上），寻找金叉「进攻」初期的节奏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553" y="821707"/>
            <a:ext cx="2908630" cy="118404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870" y="821706"/>
            <a:ext cx="3087442" cy="107190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" r="759"/>
          <a:stretch/>
        </p:blipFill>
        <p:spPr>
          <a:xfrm>
            <a:off x="883235" y="2203980"/>
            <a:ext cx="3284906" cy="404512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" r="477"/>
          <a:stretch/>
        </p:blipFill>
        <p:spPr>
          <a:xfrm>
            <a:off x="6494056" y="2128488"/>
            <a:ext cx="3172256" cy="412062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/>
          <p:cNvSpPr/>
          <p:nvPr/>
        </p:nvSpPr>
        <p:spPr>
          <a:xfrm>
            <a:off x="5741119" y="3276473"/>
            <a:ext cx="354881" cy="959215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4</a:t>
            </a:r>
            <a:r>
              <a:rPr lang="zh-CN" altLang="en-US" sz="1400" spc="300" dirty="0">
                <a:cs typeface="+mn-ea"/>
                <a:sym typeface="+mn-lt"/>
              </a:rPr>
              <a:t>月</a:t>
            </a:r>
            <a:r>
              <a:rPr lang="en-US" altLang="zh-CN" sz="1400" spc="300" dirty="0">
                <a:cs typeface="+mn-ea"/>
                <a:sym typeface="+mn-lt"/>
              </a:rPr>
              <a:t>12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94035" y="1046656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盘中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10343014" y="120732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盘后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10280667" y="2203980"/>
            <a:ext cx="1090432" cy="4045128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直接选「紫旗回档」，死叉</a:t>
            </a:r>
            <a:r>
              <a:rPr lang="en-US" altLang="zh-CN" dirty="0"/>
              <a:t>3</a:t>
            </a:r>
            <a:r>
              <a:rPr lang="zh-CN" altLang="en-US" dirty="0"/>
              <a:t>天以上，等待回档的「潜力」股</a:t>
            </a:r>
          </a:p>
        </p:txBody>
      </p:sp>
      <p:sp>
        <p:nvSpPr>
          <p:cNvPr id="5" name="空白"/>
          <p:cNvSpPr/>
          <p:nvPr/>
        </p:nvSpPr>
        <p:spPr>
          <a:xfrm>
            <a:off x="7983454" y="1187562"/>
            <a:ext cx="1509796" cy="3427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辅助线附近"/>
          <p:cNvSpPr/>
          <p:nvPr/>
        </p:nvSpPr>
        <p:spPr>
          <a:xfrm>
            <a:off x="8026400" y="1280509"/>
            <a:ext cx="1219200" cy="3204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26" name="控盘增加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3453" y="1178016"/>
            <a:ext cx="1533333" cy="4095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" y="0"/>
            <a:ext cx="12191985" cy="685799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近期金榜战况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2185996" y="5769420"/>
            <a:ext cx="7820008" cy="506496"/>
          </a:xfrm>
        </p:spPr>
        <p:txBody>
          <a:bodyPr>
            <a:normAutofit/>
          </a:bodyPr>
          <a:lstStyle/>
          <a:p>
            <a:r>
              <a:rPr lang="zh-CN" altLang="en-US" dirty="0"/>
              <a:t>市场稍微反弹，个股强度就大幅度提升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8632" y="1147416"/>
            <a:ext cx="5837898" cy="4357272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B93DD2-53AA-D0CD-F175-23BACC9968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02818" y="1193881"/>
            <a:ext cx="3846270" cy="4264344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Y2VjMWU5MTk5OGQyZDRjNDI5M2FkMjMzMDk5Yzdj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460</Words>
  <Application>Microsoft Office PowerPoint</Application>
  <PresentationFormat>宽屏</PresentationFormat>
  <Paragraphs>66</Paragraphs>
  <Slides>11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Noto Sans S Chinese Bold</vt:lpstr>
      <vt:lpstr>Roboto</vt:lpstr>
      <vt:lpstr>等线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猪肠 十二</cp:lastModifiedBy>
  <cp:revision>2039</cp:revision>
  <dcterms:created xsi:type="dcterms:W3CDTF">2019-06-19T02:08:00Z</dcterms:created>
  <dcterms:modified xsi:type="dcterms:W3CDTF">2026-04-13T09:11:42Z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2052-12.1.0.24657</vt:lpwstr>
  </property>
  <property fmtid="{D5CDD505-2E9C-101B-9397-08002B2CF9AE}" pid="3" name="ICV">
    <vt:lpwstr>EBF8DB5FD94B49F7B17BC65F9BA08668</vt:lpwstr>
  </property>
</Properties>
</file>