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5"/>
  </p:handoutMasterIdLst>
  <p:sldIdLst>
    <p:sldId id="868" r:id="rId3"/>
    <p:sldId id="1454" r:id="rId5"/>
    <p:sldId id="1455" r:id="rId6"/>
    <p:sldId id="1456" r:id="rId7"/>
    <p:sldId id="1430" r:id="rId8"/>
    <p:sldId id="1439" r:id="rId9"/>
    <p:sldId id="1432" r:id="rId10"/>
    <p:sldId id="1419" r:id="rId11"/>
    <p:sldId id="1452" r:id="rId12"/>
    <p:sldId id="1201" r:id="rId13"/>
    <p:sldId id="734" r:id="rId14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29297D41-D083-44DC-9F39-60E18FCB5294}">
          <p14:sldIdLst>
            <p14:sldId id="868"/>
            <p14:sldId id="1454"/>
            <p14:sldId id="1455"/>
            <p14:sldId id="1456"/>
            <p14:sldId id="1430"/>
            <p14:sldId id="1439"/>
            <p14:sldId id="1432"/>
            <p14:sldId id="1419"/>
            <p14:sldId id="1452"/>
            <p14:sldId id="1201"/>
            <p14:sldId id="734"/>
          </p14:sldIdLst>
        </p14:section>
      </p14:sectionLst>
    </p:ext>
    <p:ext uri="{EFAFB233-063F-42B5-8137-9DF3F51BA10A}">
      <p15:sldGuideLst xmlns:p15="http://schemas.microsoft.com/office/powerpoint/2012/main">
        <p15:guide id="1" pos="7401" userDrawn="1">
          <p15:clr>
            <a:srgbClr val="A4A3A4"/>
          </p15:clr>
        </p15:guide>
        <p15:guide id="4" pos="278" userDrawn="1">
          <p15:clr>
            <a:srgbClr val="A4A3A4"/>
          </p15:clr>
        </p15:guide>
        <p15:guide id="5" orient="horz" pos="2160" userDrawn="1">
          <p15:clr>
            <a:srgbClr val="A4A3A4"/>
          </p15:clr>
        </p15:guide>
        <p15:guide id="6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十二 猪肠" initials="十二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DFF"/>
    <a:srgbClr val="FFF6E8"/>
    <a:srgbClr val="2B190D"/>
    <a:srgbClr val="156389"/>
    <a:srgbClr val="EC5F74"/>
    <a:srgbClr val="F2991E"/>
    <a:srgbClr val="7A5CB3"/>
    <a:srgbClr val="555452"/>
    <a:srgbClr val="FFFA9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8" autoAdjust="0"/>
    <p:restoredTop sz="95510" autoAdjust="0"/>
  </p:normalViewPr>
  <p:slideViewPr>
    <p:cSldViewPr snapToGrid="0" showGuides="1">
      <p:cViewPr varScale="1">
        <p:scale>
          <a:sx n="105" d="100"/>
          <a:sy n="105" d="100"/>
        </p:scale>
        <p:origin x="990" y="114"/>
      </p:cViewPr>
      <p:guideLst>
        <p:guide pos="7401"/>
        <p:guide pos="278"/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0" Type="http://schemas.openxmlformats.org/officeDocument/2006/relationships/tags" Target="tags/tag19.xml"/><Relationship Id="rId2" Type="http://schemas.openxmlformats.org/officeDocument/2006/relationships/theme" Target="theme/theme1.xml"/><Relationship Id="rId19" Type="http://schemas.openxmlformats.org/officeDocument/2006/relationships/commentAuthors" Target="commentAuthors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handoutMaster" Target="handoutMasters/handoutMaster1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B177E-A36A-4FAC-A81D-A76AEDFB431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00C8C8"/>
                </a:solidFill>
                <a:effectLst/>
              </a:rPr>
              <a:t>https://neican.n8n8.cn/vip-column-h5/column-detail/6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>
                <a:solidFill>
                  <a:srgbClr val="00C8C8"/>
                </a:solidFill>
                <a:effectLst/>
              </a:rPr>
              <a:t>https://a1.n8n8.cn/pc-page/lhtj?open=renewal&amp;pageId=400000980</a:t>
            </a:r>
            <a:endParaRPr lang="en-US" altLang="zh-CN" dirty="0">
              <a:effectLst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png"/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1" y="791210"/>
            <a:ext cx="12191364" cy="6066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530860" y="6582410"/>
            <a:ext cx="111302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经传多赢投资顾问：张明科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丨执业编号：A1120619100001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风险提示:观点基于软件数据和理论模型分析，仅供参考，不构成投资建议，股市有风险，投资需谨慎。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  <p:sp>
        <p:nvSpPr>
          <p:cNvPr id="9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471863" y="69925"/>
            <a:ext cx="5248274" cy="6223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 defTabSz="914400" rtl="0" eaLnBrk="1" latinLnBrk="0" hangingPunct="1">
              <a:spcAft>
                <a:spcPts val="0"/>
              </a:spcAft>
              <a:buNone/>
              <a:defRPr lang="zh-CN" altLang="en-US" sz="4200" u="none" strike="noStrike" kern="1200" cap="none" spc="-200" normalizeH="0" baseline="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Noto Sans S Chinese Bold" panose="020B0800000000000000" charset="-122"/>
                <a:ea typeface="Noto Sans S Chinese Bold" panose="020B0800000000000000" charset="-122"/>
                <a:cs typeface="+mn-cs"/>
              </a:defRPr>
            </a:lvl1pPr>
          </a:lstStyle>
          <a:p>
            <a:pPr marL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endParaRPr lang="zh-CN" altLang="en-US" dirty="0"/>
          </a:p>
        </p:txBody>
      </p:sp>
      <p:sp>
        <p:nvSpPr>
          <p:cNvPr id="14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91299"/>
            <a:ext cx="7820008" cy="5444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b="1" u="none" strike="noStrike" kern="1200" cap="none" spc="150" normalizeH="0" baseline="0" dirty="0">
                <a:solidFill>
                  <a:srgbClr val="B34500"/>
                </a:solidFill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270224" y="1086636"/>
            <a:ext cx="7656168" cy="4289274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0" y="600075"/>
            <a:ext cx="12192000" cy="5871491"/>
          </a:xfrm>
          <a:prstGeom prst="roundRect">
            <a:avLst>
              <a:gd name="adj" fmla="val 1031"/>
            </a:avLst>
          </a:prstGeom>
          <a:solidFill>
            <a:schemeClr val="bg1"/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2875" y="168910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141552" y="0"/>
            <a:ext cx="5908896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2800" b="1" kern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991704"/>
            <a:ext cx="7820008" cy="5064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u="none" strike="noStrike" kern="1200" cap="none" spc="150" normalizeH="0" baseline="0" dirty="0">
                <a:solidFill>
                  <a:srgbClr val="C0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文本框 14"/>
          <p:cNvSpPr txBox="1"/>
          <p:nvPr userDrawn="1"/>
        </p:nvSpPr>
        <p:spPr>
          <a:xfrm>
            <a:off x="5667374" y="6541135"/>
            <a:ext cx="62553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  <a:endParaRPr lang="zh-CN" altLang="en-US" sz="1050" kern="1200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1831658"/>
            <a:ext cx="7820008" cy="1012991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  <a:endParaRPr lang="zh-CN" altLang="en-US" sz="1050" kern="1200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图下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29869"/>
            <a:ext cx="7820008" cy="54440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62776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050" dirty="0">
                <a:solidFill>
                  <a:schemeClr val="bg1">
                    <a:lumMod val="85000"/>
                  </a:schemeClr>
                </a:solidFill>
              </a:rPr>
              <a:t>风险提示：观点基于软件数据与理论模型分析，仅供参考，不构成买卖建议，市场有风险，投资需谨慎</a:t>
            </a:r>
            <a:endParaRPr lang="zh-CN" altLang="en-US" sz="105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766508" y="1827101"/>
            <a:ext cx="6663600" cy="3733200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_双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  <a:endParaRPr lang="zh-CN" altLang="en-US" sz="1050" kern="1200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1128713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/>
          </a:p>
        </p:txBody>
      </p:sp>
      <p:sp>
        <p:nvSpPr>
          <p:cNvPr id="19" name="图片占位符 2"/>
          <p:cNvSpPr>
            <a:spLocks noGrp="1"/>
          </p:cNvSpPr>
          <p:nvPr>
            <p:ph type="pic" sz="quarter" idx="12"/>
          </p:nvPr>
        </p:nvSpPr>
        <p:spPr>
          <a:xfrm>
            <a:off x="6231336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3" hasCustomPrompt="1"/>
          </p:nvPr>
        </p:nvSpPr>
        <p:spPr>
          <a:xfrm>
            <a:off x="2517221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24" name="文本占位符 10"/>
          <p:cNvSpPr>
            <a:spLocks noGrp="1"/>
          </p:cNvSpPr>
          <p:nvPr>
            <p:ph type="body" sz="quarter" idx="14" hasCustomPrompt="1"/>
          </p:nvPr>
        </p:nvSpPr>
        <p:spPr>
          <a:xfrm>
            <a:off x="7619844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2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7156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2262925" y="-273323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弧形 14"/>
            <p:cNvSpPr/>
            <p:nvPr userDrawn="1"/>
          </p:nvSpPr>
          <p:spPr>
            <a:xfrm>
              <a:off x="1393825" y="1785620"/>
              <a:ext cx="3341370" cy="3341370"/>
            </a:xfrm>
            <a:prstGeom prst="arc">
              <a:avLst>
                <a:gd name="adj1" fmla="val 16200000"/>
                <a:gd name="adj2" fmla="val 5393041"/>
              </a:avLst>
            </a:prstGeom>
            <a:ln>
              <a:gradFill>
                <a:gsLst>
                  <a:gs pos="0">
                    <a:srgbClr val="FAFBFD">
                      <a:alpha val="0"/>
                    </a:srgbClr>
                  </a:gs>
                  <a:gs pos="100000">
                    <a:schemeClr val="bg1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zh-CN" altLang="en-US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01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02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32" name="弧形 31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03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04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tags" Target="../tags/tag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-11461750"/>
            <a:ext cx="12192000" cy="29781500"/>
            <a:chOff x="0" y="-11461750"/>
            <a:chExt cx="12192000" cy="29781500"/>
          </a:xfrm>
        </p:grpSpPr>
        <p:grpSp>
          <p:nvGrpSpPr>
            <p:cNvPr id="15" name="组合 14"/>
            <p:cNvGrpSpPr/>
            <p:nvPr userDrawn="1"/>
          </p:nvGrpSpPr>
          <p:grpSpPr>
            <a:xfrm>
              <a:off x="0" y="-11461750"/>
              <a:ext cx="12192000" cy="1790700"/>
              <a:chOff x="0" y="-11461750"/>
              <a:chExt cx="12192000" cy="1790700"/>
            </a:xfrm>
          </p:grpSpPr>
          <p:sp>
            <p:nvSpPr>
              <p:cNvPr id="7" name="星形: 七角 6"/>
              <p:cNvSpPr/>
              <p:nvPr userDrawn="1"/>
            </p:nvSpPr>
            <p:spPr>
              <a:xfrm>
                <a:off x="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星形: 七角 7"/>
              <p:cNvSpPr/>
              <p:nvPr userDrawn="1"/>
            </p:nvSpPr>
            <p:spPr>
              <a:xfrm>
                <a:off x="1040130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 userDrawn="1"/>
          </p:nvGrpSpPr>
          <p:grpSpPr>
            <a:xfrm>
              <a:off x="0" y="16529050"/>
              <a:ext cx="12192000" cy="1790700"/>
              <a:chOff x="0" y="16529050"/>
              <a:chExt cx="12192000" cy="1790700"/>
            </a:xfrm>
          </p:grpSpPr>
          <p:sp>
            <p:nvSpPr>
              <p:cNvPr id="11" name="星形: 七角 10"/>
              <p:cNvSpPr/>
              <p:nvPr userDrawn="1"/>
            </p:nvSpPr>
            <p:spPr>
              <a:xfrm>
                <a:off x="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星形: 七角 11"/>
              <p:cNvSpPr/>
              <p:nvPr userDrawn="1"/>
            </p:nvSpPr>
            <p:spPr>
              <a:xfrm>
                <a:off x="1040130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custDataLst>
      <p:tags r:id="rId12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image" Target="../media/image2.png"/><Relationship Id="rId24" Type="http://schemas.openxmlformats.org/officeDocument/2006/relationships/notesSlide" Target="../notesSlides/notesSlide1.xml"/><Relationship Id="rId23" Type="http://schemas.openxmlformats.org/officeDocument/2006/relationships/slideLayout" Target="../slideLayouts/slideLayout1.xml"/><Relationship Id="rId22" Type="http://schemas.openxmlformats.org/officeDocument/2006/relationships/tags" Target="../tags/tag18.xml"/><Relationship Id="rId21" Type="http://schemas.openxmlformats.org/officeDocument/2006/relationships/tags" Target="../tags/tag17.xml"/><Relationship Id="rId20" Type="http://schemas.openxmlformats.org/officeDocument/2006/relationships/tags" Target="../tags/tag16.xml"/><Relationship Id="rId2" Type="http://schemas.openxmlformats.org/officeDocument/2006/relationships/image" Target="../media/image8.png"/><Relationship Id="rId19" Type="http://schemas.openxmlformats.org/officeDocument/2006/relationships/tags" Target="../tags/tag15.xml"/><Relationship Id="rId18" Type="http://schemas.openxmlformats.org/officeDocument/2006/relationships/tags" Target="../tags/tag14.xml"/><Relationship Id="rId17" Type="http://schemas.openxmlformats.org/officeDocument/2006/relationships/tags" Target="../tags/tag13.xml"/><Relationship Id="rId16" Type="http://schemas.openxmlformats.org/officeDocument/2006/relationships/tags" Target="../tags/tag12.xml"/><Relationship Id="rId15" Type="http://schemas.openxmlformats.org/officeDocument/2006/relationships/image" Target="../media/image10.png"/><Relationship Id="rId14" Type="http://schemas.openxmlformats.org/officeDocument/2006/relationships/image" Target="../media/image9.png"/><Relationship Id="rId13" Type="http://schemas.openxmlformats.org/officeDocument/2006/relationships/tags" Target="../tags/tag11.xml"/><Relationship Id="rId12" Type="http://schemas.openxmlformats.org/officeDocument/2006/relationships/tags" Target="../tags/tag10.xml"/><Relationship Id="rId11" Type="http://schemas.openxmlformats.org/officeDocument/2006/relationships/tags" Target="../tags/tag9.xml"/><Relationship Id="rId10" Type="http://schemas.openxmlformats.org/officeDocument/2006/relationships/tags" Target="../tags/tag8.xml"/><Relationship Id="rId1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11.xml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1.xml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.xml"/><Relationship Id="rId6" Type="http://schemas.openxmlformats.org/officeDocument/2006/relationships/slideLayout" Target="../slideLayouts/slideLayout1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资源 6-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70" y="0"/>
            <a:ext cx="12194540" cy="6857365"/>
          </a:xfrm>
          <a:prstGeom prst="rect">
            <a:avLst/>
          </a:prstGeom>
        </p:spPr>
      </p:pic>
      <p:pic>
        <p:nvPicPr>
          <p:cNvPr id="12" name="图片 11" descr="资源 4-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21150"/>
            <a:ext cx="12192000" cy="27368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41655" y="277495"/>
            <a:ext cx="5554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全国</a:t>
            </a:r>
            <a:r>
              <a:rPr lang="zh-CN" altLang="en-US" sz="2400" dirty="0">
                <a:solidFill>
                  <a:srgbClr val="FFFFFF"/>
                </a:solidFill>
                <a:latin typeface="+mn-ea"/>
                <a:cs typeface="阿里巴巴和七个小矮人" panose="00000500000000000000" charset="-122"/>
              </a:rPr>
              <a:t>公开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课系列———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ea"/>
              <a:cs typeface="阿里巴巴和七个小矮人" panose="00000500000000000000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565022" y="1205940"/>
            <a:ext cx="9046464" cy="2122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游资大佬引领市场</a:t>
            </a:r>
            <a:endParaRPr lang="zh-CN" altLang="en-US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走独立节奏</a:t>
            </a:r>
            <a:endParaRPr lang="zh-CN" altLang="en-US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  <p:pic>
        <p:nvPicPr>
          <p:cNvPr id="7" name="图片 6" descr="经传logo白色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3841750" y="3709035"/>
            <a:ext cx="2001520" cy="380365"/>
            <a:chOff x="6050" y="5841"/>
            <a:chExt cx="3152" cy="599"/>
          </a:xfrm>
        </p:grpSpPr>
        <p:sp>
          <p:nvSpPr>
            <p:cNvPr id="26" name="矩形 25"/>
            <p:cNvSpPr/>
            <p:nvPr/>
          </p:nvSpPr>
          <p:spPr>
            <a:xfrm>
              <a:off x="6110" y="5849"/>
              <a:ext cx="3092" cy="56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>
              <p:custDataLst>
                <p:tags r:id="rId4"/>
              </p:custDataLst>
            </p:nvPr>
          </p:nvSpPr>
          <p:spPr>
            <a:xfrm>
              <a:off x="6120" y="5849"/>
              <a:ext cx="1568" cy="5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/>
            <p:cNvSpPr txBox="1"/>
            <p:nvPr>
              <p:custDataLst>
                <p:tags r:id="rId5"/>
              </p:custDataLst>
            </p:nvPr>
          </p:nvSpPr>
          <p:spPr>
            <a:xfrm>
              <a:off x="6050" y="5860"/>
              <a:ext cx="1800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经传投研</a:t>
              </a:r>
              <a:endPara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29" name="文本框 28"/>
            <p:cNvSpPr txBox="1"/>
            <p:nvPr>
              <p:custDataLst>
                <p:tags r:id="rId6"/>
              </p:custDataLst>
            </p:nvPr>
          </p:nvSpPr>
          <p:spPr>
            <a:xfrm>
              <a:off x="7702" y="5841"/>
              <a:ext cx="1500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cs typeface="思源黑体 CN Light" panose="020B0300000000000000" charset="-122"/>
                </a:rPr>
                <a:t>张明科</a:t>
              </a:r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4710390" y="4372334"/>
            <a:ext cx="3667170" cy="329890"/>
            <a:chOff x="7093" y="6626"/>
            <a:chExt cx="6446" cy="578"/>
          </a:xfrm>
        </p:grpSpPr>
        <p:sp>
          <p:nvSpPr>
            <p:cNvPr id="31" name="矩形 30"/>
            <p:cNvSpPr/>
            <p:nvPr>
              <p:custDataLst>
                <p:tags r:id="rId7"/>
              </p:custDataLst>
            </p:nvPr>
          </p:nvSpPr>
          <p:spPr>
            <a:xfrm>
              <a:off x="7093" y="6626"/>
              <a:ext cx="6446" cy="53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2" name="矩形 31"/>
            <p:cNvSpPr/>
            <p:nvPr>
              <p:custDataLst>
                <p:tags r:id="rId8"/>
              </p:custDataLst>
            </p:nvPr>
          </p:nvSpPr>
          <p:spPr>
            <a:xfrm>
              <a:off x="7105" y="6626"/>
              <a:ext cx="1965" cy="5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3" name="文本框 32"/>
            <p:cNvSpPr txBox="1"/>
            <p:nvPr>
              <p:custDataLst>
                <p:tags r:id="rId9"/>
              </p:custDataLst>
            </p:nvPr>
          </p:nvSpPr>
          <p:spPr>
            <a:xfrm>
              <a:off x="7223" y="6665"/>
              <a:ext cx="1809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投资顾问</a:t>
              </a:r>
              <a:endParaRPr lang="zh-CN" altLang="en-US" sz="1400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34" name="文本框 33"/>
            <p:cNvSpPr txBox="1"/>
            <p:nvPr>
              <p:custDataLst>
                <p:tags r:id="rId10"/>
              </p:custDataLst>
            </p:nvPr>
          </p:nvSpPr>
          <p:spPr>
            <a:xfrm>
              <a:off x="9159" y="6643"/>
              <a:ext cx="4318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400" dirty="0">
                  <a:solidFill>
                    <a:srgbClr val="FFFFFF"/>
                  </a:solidFill>
                  <a:latin typeface="+mn-ea"/>
                </a:rPr>
                <a:t>A1120619100001</a:t>
              </a:r>
              <a:endParaRPr lang="en-US" altLang="zh-CN" sz="1400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</p:grpSp>
      <p:sp>
        <p:nvSpPr>
          <p:cNvPr id="36" name="矩形 35"/>
          <p:cNvSpPr/>
          <p:nvPr>
            <p:custDataLst>
              <p:tags r:id="rId11"/>
            </p:custDataLst>
          </p:nvPr>
        </p:nvSpPr>
        <p:spPr>
          <a:xfrm>
            <a:off x="6170428" y="3715449"/>
            <a:ext cx="2179849" cy="356781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>
            <p:custDataLst>
              <p:tags r:id="rId12"/>
            </p:custDataLst>
          </p:nvPr>
        </p:nvSpPr>
        <p:spPr>
          <a:xfrm>
            <a:off x="6052794" y="3715449"/>
            <a:ext cx="995495" cy="3567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8" name="文本框 37"/>
          <p:cNvSpPr txBox="1"/>
          <p:nvPr>
            <p:custDataLst>
              <p:tags r:id="rId13"/>
            </p:custDataLst>
          </p:nvPr>
        </p:nvSpPr>
        <p:spPr>
          <a:xfrm>
            <a:off x="6033453" y="3728579"/>
            <a:ext cx="1142828" cy="368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课程日期</a:t>
            </a:r>
            <a:endParaRPr lang="zh-CN" altLang="en-US" dirty="0">
              <a:solidFill>
                <a:srgbClr val="C00000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067630" y="3693046"/>
            <a:ext cx="1282647" cy="386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500"/>
              </a:spcBef>
            </a:pPr>
            <a:fld id="{44E84A3E-DAD5-46E0-B2CD-606E2199FB3C}" type="datetime1">
              <a:rPr lang="zh-CN" altLang="en-US" sz="160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rPr>
            </a:fld>
            <a:endParaRPr lang="zh-CN" altLang="en-US" dirty="0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126192" y="3197559"/>
            <a:ext cx="3633591" cy="385486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363075" y="3161686"/>
            <a:ext cx="2496822" cy="3745234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3869171" y="4367898"/>
            <a:ext cx="768968" cy="698062"/>
            <a:chOff x="4159400" y="4896577"/>
            <a:chExt cx="1191795" cy="367347"/>
          </a:xfrm>
        </p:grpSpPr>
        <p:sp>
          <p:nvSpPr>
            <p:cNvPr id="16" name="矩形 15"/>
            <p:cNvSpPr/>
            <p:nvPr>
              <p:custDataLst>
                <p:tags r:id="rId16"/>
              </p:custDataLst>
            </p:nvPr>
          </p:nvSpPr>
          <p:spPr>
            <a:xfrm>
              <a:off x="4159400" y="4896577"/>
              <a:ext cx="1191795" cy="3567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文本框 16"/>
            <p:cNvSpPr txBox="1"/>
            <p:nvPr>
              <p:custDataLst>
                <p:tags r:id="rId17"/>
              </p:custDataLst>
            </p:nvPr>
          </p:nvSpPr>
          <p:spPr>
            <a:xfrm>
              <a:off x="4179722" y="4923800"/>
              <a:ext cx="1142932" cy="3401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执业编号</a:t>
              </a:r>
              <a:endPara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710390" y="4736070"/>
            <a:ext cx="3667170" cy="329890"/>
            <a:chOff x="7093" y="6626"/>
            <a:chExt cx="6446" cy="578"/>
          </a:xfrm>
        </p:grpSpPr>
        <p:sp>
          <p:nvSpPr>
            <p:cNvPr id="25" name="矩形 24"/>
            <p:cNvSpPr/>
            <p:nvPr>
              <p:custDataLst>
                <p:tags r:id="rId18"/>
              </p:custDataLst>
            </p:nvPr>
          </p:nvSpPr>
          <p:spPr>
            <a:xfrm>
              <a:off x="7093" y="6626"/>
              <a:ext cx="6446" cy="53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5" name="矩形 34"/>
            <p:cNvSpPr/>
            <p:nvPr>
              <p:custDataLst>
                <p:tags r:id="rId19"/>
              </p:custDataLst>
            </p:nvPr>
          </p:nvSpPr>
          <p:spPr>
            <a:xfrm>
              <a:off x="7105" y="6626"/>
              <a:ext cx="1965" cy="5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9" name="文本框 38"/>
            <p:cNvSpPr txBox="1"/>
            <p:nvPr>
              <p:custDataLst>
                <p:tags r:id="rId20"/>
              </p:custDataLst>
            </p:nvPr>
          </p:nvSpPr>
          <p:spPr>
            <a:xfrm>
              <a:off x="7223" y="6665"/>
              <a:ext cx="1809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基金从业</a:t>
              </a:r>
              <a:endParaRPr lang="zh-CN" altLang="en-US" sz="1400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40" name="文本框 39"/>
            <p:cNvSpPr txBox="1"/>
            <p:nvPr>
              <p:custDataLst>
                <p:tags r:id="rId21"/>
              </p:custDataLst>
            </p:nvPr>
          </p:nvSpPr>
          <p:spPr>
            <a:xfrm>
              <a:off x="9159" y="6643"/>
              <a:ext cx="4318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400" dirty="0">
                  <a:solidFill>
                    <a:srgbClr val="FFFFFF"/>
                  </a:solidFill>
                  <a:latin typeface="+mn-ea"/>
                </a:rPr>
                <a:t>A20250629000895</a:t>
              </a:r>
              <a:endParaRPr lang="en-US" altLang="zh-CN" sz="1400" dirty="0">
                <a:solidFill>
                  <a:srgbClr val="FFFFFF"/>
                </a:solidFill>
                <a:latin typeface="+mn-ea"/>
              </a:endParaRPr>
            </a:p>
          </p:txBody>
        </p:sp>
      </p:grpSp>
    </p:spTree>
    <p:custDataLst>
      <p:tags r:id="rId2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大盘及市场节奏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442913" y="4841966"/>
            <a:ext cx="11306176" cy="1480602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市场整体日周金叉趋势不变，</a:t>
            </a:r>
            <a:r>
              <a:rPr lang="en-US" altLang="zh-CN" dirty="0"/>
              <a:t>5</a:t>
            </a:r>
            <a:r>
              <a:rPr lang="zh-CN" altLang="en-US" dirty="0"/>
              <a:t>成仓基础上，看逐步放量逐步加仓；</a:t>
            </a:r>
            <a:endParaRPr lang="en-US" altLang="zh-CN" dirty="0"/>
          </a:p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科技成长</a:t>
            </a:r>
            <a:r>
              <a:rPr lang="en-US" altLang="zh-CN" dirty="0"/>
              <a:t>+</a:t>
            </a:r>
            <a:r>
              <a:rPr lang="zh-CN" altLang="en-US" dirty="0"/>
              <a:t>资源涨价</a:t>
            </a:r>
            <a:r>
              <a:rPr lang="en-US" altLang="zh-CN" dirty="0"/>
              <a:t>+</a:t>
            </a:r>
            <a:r>
              <a:rPr lang="zh-CN" altLang="en-US" dirty="0"/>
              <a:t>能源替换路线；</a:t>
            </a:r>
            <a:endParaRPr lang="en-US" altLang="zh-CN" dirty="0"/>
          </a:p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三板斧</a:t>
            </a:r>
            <a:r>
              <a:rPr lang="en-US" altLang="zh-CN" dirty="0"/>
              <a:t>-</a:t>
            </a:r>
            <a:r>
              <a:rPr lang="zh-CN" altLang="en-US" dirty="0"/>
              <a:t>辅助线附近布局；紫旗回档</a:t>
            </a:r>
            <a:r>
              <a:rPr lang="en-US" altLang="zh-CN" dirty="0"/>
              <a:t>-</a:t>
            </a:r>
            <a:r>
              <a:rPr lang="zh-CN" altLang="en-US" dirty="0"/>
              <a:t>破位</a:t>
            </a:r>
            <a:r>
              <a:rPr lang="en-US" altLang="zh-CN" dirty="0"/>
              <a:t>3</a:t>
            </a:r>
            <a:r>
              <a:rPr lang="zh-CN" altLang="en-US" dirty="0"/>
              <a:t>天内出金叉；有控盘增加更佳。</a:t>
            </a:r>
            <a:endParaRPr lang="zh-CN" altLang="en-US" dirty="0"/>
          </a:p>
        </p:txBody>
      </p:sp>
      <p:pic>
        <p:nvPicPr>
          <p:cNvPr id="5" name="图片占位符 9"/>
          <p:cNvPicPr>
            <a:picLocks noChangeAspect="1"/>
          </p:cNvPicPr>
          <p:nvPr/>
        </p:nvPicPr>
        <p:blipFill rotWithShape="1">
          <a:blip r:embed="rId1"/>
          <a:srcRect l="2127" r="2127"/>
          <a:stretch>
            <a:fillRect/>
          </a:stretch>
        </p:blipFill>
        <p:spPr>
          <a:xfrm>
            <a:off x="5001768" y="740664"/>
            <a:ext cx="6747320" cy="37803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 hidden="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62774" y="1397177"/>
            <a:ext cx="4266450" cy="40419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rcRect t="114" b="114"/>
          <a:stretch>
            <a:fillRect/>
          </a:stretch>
        </p:blipFill>
        <p:spPr>
          <a:xfrm>
            <a:off x="442595" y="740664"/>
            <a:ext cx="3626485" cy="378561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rcRect l="814" r="814"/>
          <a:stretch>
            <a:fillRect/>
          </a:stretch>
        </p:blipFill>
        <p:spPr>
          <a:xfrm>
            <a:off x="4442460" y="1144905"/>
            <a:ext cx="5974080" cy="46926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龙虎活跃度和炒作方向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3669896" y="5183935"/>
            <a:ext cx="7820008" cy="1037604"/>
          </a:xfrm>
        </p:spPr>
        <p:txBody>
          <a:bodyPr/>
          <a:lstStyle/>
          <a:p>
            <a:r>
              <a:rPr lang="zh-CN" altLang="en-US" dirty="0"/>
              <a:t>龙虎净买强度越高，短线炒作情绪越好</a:t>
            </a:r>
            <a:endParaRPr lang="en-US" altLang="zh-CN" dirty="0"/>
          </a:p>
          <a:p>
            <a:r>
              <a:rPr lang="zh-CN" altLang="en-US" dirty="0"/>
              <a:t>累计上榜次数越多的板块，往往为短线热炒的方向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rcRect t="321" b="321"/>
          <a:stretch>
            <a:fillRect/>
          </a:stretch>
        </p:blipFill>
        <p:spPr>
          <a:xfrm>
            <a:off x="3410711" y="928590"/>
            <a:ext cx="8338376" cy="389845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rcRect l="290" r="290"/>
          <a:stretch>
            <a:fillRect/>
          </a:stretch>
        </p:blipFill>
        <p:spPr>
          <a:xfrm>
            <a:off x="458603" y="928590"/>
            <a:ext cx="2667258" cy="529294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矩形 7"/>
          <p:cNvSpPr/>
          <p:nvPr/>
        </p:nvSpPr>
        <p:spPr>
          <a:xfrm>
            <a:off x="3520440" y="1837944"/>
            <a:ext cx="1627632" cy="1453896"/>
          </a:xfrm>
          <a:prstGeom prst="rect">
            <a:avLst/>
          </a:prstGeom>
          <a:noFill/>
          <a:ln w="28575" cap="flat" cmpd="sng" algn="ctr">
            <a:solidFill>
              <a:srgbClr val="FF4DFF"/>
            </a:solidFill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422816" y="1597152"/>
            <a:ext cx="1227408" cy="240792"/>
          </a:xfrm>
          <a:prstGeom prst="rect">
            <a:avLst/>
          </a:prstGeom>
          <a:noFill/>
          <a:ln w="28575" cap="flat" cmpd="sng" algn="ctr">
            <a:solidFill>
              <a:srgbClr val="FF4DFF"/>
            </a:solidFill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938608" y="928590"/>
            <a:ext cx="1805592" cy="240792"/>
          </a:xfrm>
          <a:prstGeom prst="rect">
            <a:avLst/>
          </a:prstGeom>
          <a:noFill/>
          <a:ln w="28575" cap="flat" cmpd="sng" algn="ctr">
            <a:solidFill>
              <a:srgbClr val="FF4DFF"/>
            </a:solidFill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12" name="矩形: 圆角 11"/>
          <p:cNvSpPr/>
          <p:nvPr/>
        </p:nvSpPr>
        <p:spPr>
          <a:xfrm>
            <a:off x="1729445" y="996501"/>
            <a:ext cx="1352758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最新龙虎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3" name="矩形: 圆角 12"/>
          <p:cNvSpPr/>
          <p:nvPr/>
        </p:nvSpPr>
        <p:spPr>
          <a:xfrm>
            <a:off x="3520440" y="1054621"/>
            <a:ext cx="1352758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板块龙虎</a:t>
            </a:r>
            <a:endParaRPr lang="zh-CN" altLang="en-US" dirty="0"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强势板块的起势特征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7691436" y="4423848"/>
            <a:ext cx="4057650" cy="1799746"/>
          </a:xfrm>
        </p:spPr>
        <p:txBody>
          <a:bodyPr/>
          <a:lstStyle/>
          <a:p>
            <a:pPr algn="just"/>
            <a:r>
              <a:rPr lang="en-US" altLang="zh-CN" dirty="0"/>
              <a:t>1</a:t>
            </a:r>
            <a:r>
              <a:rPr lang="zh-CN" altLang="en-US" dirty="0"/>
              <a:t>、流动资金持续</a:t>
            </a:r>
            <a:r>
              <a:rPr lang="en-US" altLang="zh-CN" dirty="0"/>
              <a:t>3</a:t>
            </a:r>
            <a:r>
              <a:rPr lang="zh-CN" altLang="en-US" dirty="0"/>
              <a:t>天以上翻红；</a:t>
            </a:r>
            <a:endParaRPr lang="en-US" altLang="zh-CN" dirty="0"/>
          </a:p>
          <a:p>
            <a:pPr algn="just"/>
            <a:r>
              <a:rPr lang="en-US" altLang="zh-CN" dirty="0"/>
              <a:t>2</a:t>
            </a:r>
            <a:r>
              <a:rPr lang="zh-CN" altLang="en-US" dirty="0"/>
              <a:t>、下跌阶段，股价涨停数量较多，个股连板趋势好；</a:t>
            </a:r>
            <a:endParaRPr lang="en-US" altLang="zh-CN" dirty="0"/>
          </a:p>
          <a:p>
            <a:pPr algn="just"/>
            <a:r>
              <a:rPr lang="en-US" altLang="zh-CN" dirty="0"/>
              <a:t>3</a:t>
            </a:r>
            <a:r>
              <a:rPr lang="zh-CN" altLang="en-US" dirty="0"/>
              <a:t>、近期累计龙虎上榜次数较多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2914" y="931919"/>
            <a:ext cx="3243262" cy="485232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2214" y="882286"/>
            <a:ext cx="3092836" cy="495158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0485" y="856792"/>
            <a:ext cx="4028601" cy="337066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盘前消息看点</a:t>
            </a:r>
            <a:endParaRPr lang="zh-CN" altLang="en-US" dirty="0"/>
          </a:p>
        </p:txBody>
      </p:sp>
      <p:graphicFrame>
        <p:nvGraphicFramePr>
          <p:cNvPr id="2" name="表格 18"/>
          <p:cNvGraphicFramePr>
            <a:graphicFrameLocks noGrp="1"/>
          </p:cNvGraphicFramePr>
          <p:nvPr/>
        </p:nvGraphicFramePr>
        <p:xfrm>
          <a:off x="442913" y="660401"/>
          <a:ext cx="11341100" cy="57187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8978"/>
                <a:gridCol w="2279015"/>
                <a:gridCol w="4848694"/>
                <a:gridCol w="3554413"/>
              </a:tblGrid>
              <a:tr h="50249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序号</a:t>
                      </a:r>
                      <a:endParaRPr lang="zh-CN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消息简要</a:t>
                      </a:r>
                      <a:endParaRPr lang="zh-CN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具体消息</a:t>
                      </a:r>
                      <a:endParaRPr lang="zh-CN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相关个股</a:t>
                      </a:r>
                      <a:r>
                        <a:rPr lang="en-US" altLang="zh-CN" sz="1400" dirty="0"/>
                        <a:t>/</a:t>
                      </a:r>
                      <a:r>
                        <a:rPr lang="zh-CN" altLang="en-US" sz="1400" dirty="0"/>
                        <a:t>解读</a:t>
                      </a:r>
                      <a:endParaRPr lang="zh-CN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</a:tr>
              <a:tr h="1053377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US" altLang="zh-CN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zh-CN" altLang="en-US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美股存储板块全线上涨</a:t>
                      </a:r>
                      <a:endParaRPr lang="zh-CN" altLang="en-US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美股存储板块全线上涨，西部数据涨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10.07%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，闪迪涨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9.03%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，美光科技涨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8.88%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，希捷科技涨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8.00%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。消息上，继此前宣布停产薄型小尺寸封装相关产品后，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月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31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日，存储芯片大厂铠侠（</a:t>
                      </a:r>
                      <a:r>
                        <a:rPr lang="en-US" altLang="zh-CN" sz="1400" b="0" kern="120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Kioxia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）发布最新停产通知。</a:t>
                      </a:r>
                      <a:endParaRPr lang="zh-CN" altLang="en-US" sz="14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存储芯片：德明利、普冉股份、佰维存储、香农芯创</a:t>
                      </a:r>
                      <a:endParaRPr lang="zh-CN" altLang="en-US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  <a:tr h="870596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US" altLang="zh-CN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endParaRPr lang="zh-CN" altLang="en-US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  <a:tr h="1015695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n-US" altLang="zh-CN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endParaRPr lang="en-US" altLang="zh-CN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80789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en-US" altLang="zh-CN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endParaRPr lang="en-US" altLang="zh-CN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</a:tr>
              <a:tr h="1015695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en-US" altLang="zh-CN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endParaRPr lang="en-US" altLang="zh-CN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紫旗回档战法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185996" y="5822067"/>
            <a:ext cx="7820008" cy="435858"/>
          </a:xfrm>
        </p:spPr>
        <p:txBody>
          <a:bodyPr>
            <a:normAutofit lnSpcReduction="10000"/>
          </a:bodyPr>
          <a:lstStyle/>
          <a:p>
            <a:r>
              <a:rPr lang="zh-CN" altLang="en-US" dirty="0"/>
              <a:t>三板斧升级板：追求游资机构进攻后的强力回档溢价！</a:t>
            </a:r>
            <a:endParaRPr lang="zh-CN" altLang="en-US" dirty="0"/>
          </a:p>
        </p:txBody>
      </p:sp>
      <p:sp>
        <p:nvSpPr>
          <p:cNvPr id="10" name="矩形: 圆角 9"/>
          <p:cNvSpPr/>
          <p:nvPr/>
        </p:nvSpPr>
        <p:spPr>
          <a:xfrm>
            <a:off x="3948875" y="1718056"/>
            <a:ext cx="1859023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cs typeface="+mn-ea"/>
                <a:sym typeface="+mn-lt"/>
              </a:rPr>
              <a:t>紫旗回档示意图</a:t>
            </a:r>
            <a:endParaRPr lang="zh-CN" altLang="en-US" sz="1400" dirty="0">
              <a:cs typeface="+mn-ea"/>
              <a:sym typeface="+mn-lt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9" b="6911"/>
          <a:stretch>
            <a:fillRect/>
          </a:stretch>
        </p:blipFill>
        <p:spPr>
          <a:xfrm>
            <a:off x="1304925" y="873424"/>
            <a:ext cx="9582150" cy="4735618"/>
          </a:xfrm>
          <a:prstGeom prst="rect">
            <a:avLst/>
          </a:prstGeom>
          <a:ln>
            <a:solidFill>
              <a:srgbClr val="00B0F0"/>
            </a:solidFill>
          </a:ln>
        </p:spPr>
      </p:pic>
      <p:grpSp>
        <p:nvGrpSpPr>
          <p:cNvPr id="14" name="组合 13"/>
          <p:cNvGrpSpPr/>
          <p:nvPr/>
        </p:nvGrpSpPr>
        <p:grpSpPr>
          <a:xfrm>
            <a:off x="1457888" y="1362882"/>
            <a:ext cx="4714313" cy="710348"/>
            <a:chOff x="5205386" y="3999768"/>
            <a:chExt cx="4197370" cy="632457"/>
          </a:xfrm>
        </p:grpSpPr>
        <p:sp>
          <p:nvSpPr>
            <p:cNvPr id="16" name="椭圆 15"/>
            <p:cNvSpPr/>
            <p:nvPr/>
          </p:nvSpPr>
          <p:spPr>
            <a:xfrm>
              <a:off x="5205386" y="4145409"/>
              <a:ext cx="341173" cy="34117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>
                  <a:cs typeface="+mn-ea"/>
                  <a:sym typeface="+mn-lt"/>
                </a:rPr>
                <a:t>1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" name="矩形: 圆角 16"/>
            <p:cNvSpPr/>
            <p:nvPr/>
          </p:nvSpPr>
          <p:spPr>
            <a:xfrm>
              <a:off x="5614504" y="3999768"/>
              <a:ext cx="3788252" cy="632457"/>
            </a:xfrm>
            <a:prstGeom prst="roundRect">
              <a:avLst/>
            </a:prstGeom>
            <a:solidFill>
              <a:srgbClr val="EE822F"/>
            </a:solidFill>
            <a:ln w="12700" cap="flat" cmpd="sng" algn="ctr">
              <a:gradFill>
                <a:gsLst>
                  <a:gs pos="0">
                    <a:sysClr val="window" lastClr="FFFFFF">
                      <a:hueOff val="-4200000"/>
                    </a:sysClr>
                  </a:gs>
                  <a:gs pos="100000">
                    <a:sysClr val="window" lastClr="FFFFFF"/>
                  </a:gs>
                </a:gsLst>
                <a:lin ang="2700000" scaled="1"/>
              </a:gradFill>
              <a:prstDash val="solid"/>
              <a:miter lim="800000"/>
            </a:ln>
            <a:effectLst>
              <a:outerShdw blurRad="101600" dist="50800" dir="5400000" algn="ctr" rotWithShape="0">
                <a:srgbClr val="E54C5E">
                  <a:alpha val="60000"/>
                </a:srgbClr>
              </a:outerShdw>
            </a:effectLst>
          </p:spPr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lt1"/>
                  </a:solidFill>
                  <a:cs typeface="+mn-ea"/>
                  <a:sym typeface="+mn-lt"/>
                </a:rPr>
                <a:t>资金：近</a:t>
              </a:r>
              <a:r>
                <a:rPr lang="en-US" altLang="zh-CN" sz="1400" dirty="0">
                  <a:solidFill>
                    <a:schemeClr val="lt1"/>
                  </a:solidFill>
                  <a:cs typeface="+mn-ea"/>
                  <a:sym typeface="+mn-lt"/>
                </a:rPr>
                <a:t>10</a:t>
              </a:r>
              <a:r>
                <a:rPr lang="zh-CN" altLang="en-US" sz="1400" dirty="0">
                  <a:solidFill>
                    <a:schemeClr val="lt1"/>
                  </a:solidFill>
                  <a:cs typeface="+mn-ea"/>
                  <a:sym typeface="+mn-lt"/>
                </a:rPr>
                <a:t>天出紫旗</a:t>
              </a:r>
              <a:endParaRPr lang="en-US" altLang="zh-CN" sz="1400" dirty="0">
                <a:solidFill>
                  <a:schemeClr val="lt1"/>
                </a:solidFill>
                <a:cs typeface="+mn-ea"/>
                <a:sym typeface="+mn-lt"/>
              </a:endParaRPr>
            </a:p>
            <a:p>
              <a:pPr algn="ctr"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lt1"/>
                  </a:solidFill>
                  <a:cs typeface="+mn-ea"/>
                  <a:sym typeface="+mn-lt"/>
                </a:rPr>
                <a:t>(</a:t>
              </a:r>
              <a:r>
                <a:rPr lang="zh-CN" altLang="en-US" sz="1400" dirty="0">
                  <a:solidFill>
                    <a:schemeClr val="lt1"/>
                  </a:solidFill>
                  <a:cs typeface="+mn-ea"/>
                  <a:sym typeface="+mn-lt"/>
                </a:rPr>
                <a:t>龙虎资金净买入，且有机构参与，稳中带强）</a:t>
              </a:r>
              <a:endParaRPr lang="zh-CN" altLang="en-US" sz="1400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539194" y="2990834"/>
            <a:ext cx="2942662" cy="710348"/>
            <a:chOff x="5205386" y="3999768"/>
            <a:chExt cx="2619988" cy="632457"/>
          </a:xfrm>
        </p:grpSpPr>
        <p:sp>
          <p:nvSpPr>
            <p:cNvPr id="19" name="椭圆 18"/>
            <p:cNvSpPr/>
            <p:nvPr/>
          </p:nvSpPr>
          <p:spPr>
            <a:xfrm>
              <a:off x="5205386" y="4145409"/>
              <a:ext cx="341173" cy="34117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cs typeface="+mn-ea"/>
                  <a:sym typeface="+mn-lt"/>
                </a:rPr>
                <a:t>2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" name="矩形: 圆角 19"/>
            <p:cNvSpPr/>
            <p:nvPr/>
          </p:nvSpPr>
          <p:spPr>
            <a:xfrm>
              <a:off x="5614504" y="3999768"/>
              <a:ext cx="2210870" cy="632457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趋势：智能辅助线</a:t>
              </a:r>
              <a:endParaRPr lang="en-US" altLang="zh-CN" sz="1400" dirty="0">
                <a:cs typeface="+mn-ea"/>
                <a:sym typeface="+mn-lt"/>
              </a:endParaRPr>
            </a:p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跌破辅助线则为战法结束</a:t>
              </a:r>
              <a:endParaRPr lang="zh-CN" altLang="en-US" sz="1400" dirty="0">
                <a:cs typeface="+mn-ea"/>
                <a:sym typeface="+mn-lt"/>
              </a:endParaRPr>
            </a:p>
          </p:txBody>
        </p:sp>
      </p:grpSp>
      <p:sp>
        <p:nvSpPr>
          <p:cNvPr id="22" name="椭圆 21"/>
          <p:cNvSpPr/>
          <p:nvPr/>
        </p:nvSpPr>
        <p:spPr>
          <a:xfrm>
            <a:off x="8010525" y="2500530"/>
            <a:ext cx="676275" cy="400050"/>
          </a:xfrm>
          <a:prstGeom prst="ellipse">
            <a:avLst/>
          </a:prstGeom>
          <a:noFill/>
          <a:ln w="25400" cap="flat" cmpd="sng" algn="ctr">
            <a:solidFill>
              <a:srgbClr val="FF4DFF"/>
            </a:solidFill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5514110" y="4080324"/>
            <a:ext cx="2433357" cy="383192"/>
            <a:chOff x="5205386" y="4145409"/>
            <a:chExt cx="2166530" cy="341174"/>
          </a:xfrm>
        </p:grpSpPr>
        <p:sp>
          <p:nvSpPr>
            <p:cNvPr id="24" name="椭圆 23"/>
            <p:cNvSpPr/>
            <p:nvPr/>
          </p:nvSpPr>
          <p:spPr>
            <a:xfrm>
              <a:off x="5205386" y="4145409"/>
              <a:ext cx="341173" cy="34117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cs typeface="+mn-ea"/>
                  <a:sym typeface="+mn-lt"/>
                </a:rPr>
                <a:t>3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5" name="矩形: 圆角 24"/>
            <p:cNvSpPr/>
            <p:nvPr/>
          </p:nvSpPr>
          <p:spPr>
            <a:xfrm>
              <a:off x="5614504" y="4145409"/>
              <a:ext cx="1757412" cy="341174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买卖点：金叉死叉</a:t>
              </a:r>
              <a:endParaRPr lang="zh-CN" altLang="en-US" sz="1400" dirty="0">
                <a:cs typeface="+mn-ea"/>
                <a:sym typeface="+mn-lt"/>
              </a:endParaRPr>
            </a:p>
          </p:txBody>
        </p:sp>
      </p:grpSp>
      <p:sp>
        <p:nvSpPr>
          <p:cNvPr id="26" name="矩形: 圆角 25"/>
          <p:cNvSpPr/>
          <p:nvPr/>
        </p:nvSpPr>
        <p:spPr>
          <a:xfrm>
            <a:off x="6374809" y="5079381"/>
            <a:ext cx="1973853" cy="383192"/>
          </a:xfrm>
          <a:prstGeom prst="roundRect">
            <a:avLst/>
          </a:prstGeom>
          <a:solidFill>
            <a:srgbClr val="EE822F"/>
          </a:solidFill>
          <a:ln w="12700" cap="flat" cmpd="sng" algn="ctr">
            <a:gradFill>
              <a:gsLst>
                <a:gs pos="0">
                  <a:sysClr val="window" lastClr="FFFFFF">
                    <a:hueOff val="-4200000"/>
                  </a:sysClr>
                </a:gs>
                <a:gs pos="100000">
                  <a:sysClr val="window" lastClr="FFFFFF"/>
                </a:gs>
              </a:gsLst>
              <a:lin ang="2700000" scaled="1"/>
            </a:gradFill>
            <a:prstDash val="solid"/>
            <a:miter lim="800000"/>
          </a:ln>
          <a:effectLst>
            <a:outerShdw blurRad="101600" dist="50800" dir="5400000" algn="ctr" rotWithShape="0">
              <a:srgbClr val="E54C5E">
                <a:alpha val="60000"/>
              </a:srgbClr>
            </a:outerShdw>
          </a:effectLst>
        </p:spPr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schemeClr val="lt1"/>
                </a:solidFill>
                <a:cs typeface="+mn-ea"/>
                <a:sym typeface="+mn-lt"/>
              </a:rPr>
              <a:t>有其他资金支持更好</a:t>
            </a:r>
            <a:endParaRPr lang="zh-CN" altLang="en-US" sz="1400" dirty="0">
              <a:solidFill>
                <a:schemeClr val="lt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41552" y="0"/>
            <a:ext cx="5908896" cy="660400"/>
          </a:xfrm>
        </p:spPr>
        <p:txBody>
          <a:bodyPr/>
          <a:lstStyle/>
          <a:p>
            <a:r>
              <a:rPr lang="zh-CN" altLang="en-US" dirty="0"/>
              <a:t>选股条件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4331688" y="2203980"/>
            <a:ext cx="1090432" cy="4045128"/>
          </a:xfrm>
        </p:spPr>
        <p:txBody>
          <a:bodyPr vert="eaVert">
            <a:normAutofit/>
          </a:bodyPr>
          <a:lstStyle/>
          <a:p>
            <a:r>
              <a:rPr lang="zh-CN" altLang="en-US" dirty="0"/>
              <a:t>选择紫旗（机构版以上），寻找金叉「进攻」初期的节奏</a:t>
            </a:r>
            <a:endParaRPr lang="zh-CN" altLang="en-US" dirty="0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6553" y="821707"/>
            <a:ext cx="2908630" cy="1184044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8870" y="821706"/>
            <a:ext cx="3087442" cy="1071901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" r="759"/>
          <a:stretch>
            <a:fillRect/>
          </a:stretch>
        </p:blipFill>
        <p:spPr>
          <a:xfrm>
            <a:off x="883235" y="2203980"/>
            <a:ext cx="3284906" cy="4045129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" r="477"/>
          <a:stretch>
            <a:fillRect/>
          </a:stretch>
        </p:blipFill>
        <p:spPr>
          <a:xfrm>
            <a:off x="6494056" y="2128488"/>
            <a:ext cx="3172256" cy="4120620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4" name="矩形: 圆角 3"/>
          <p:cNvSpPr/>
          <p:nvPr/>
        </p:nvSpPr>
        <p:spPr>
          <a:xfrm>
            <a:off x="5741119" y="3276473"/>
            <a:ext cx="354881" cy="959215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en-US" altLang="zh-CN" sz="1400" spc="300" dirty="0">
                <a:cs typeface="+mn-ea"/>
                <a:sym typeface="+mn-lt"/>
              </a:rPr>
              <a:t>4</a:t>
            </a:r>
            <a:r>
              <a:rPr lang="zh-CN" altLang="en-US" sz="1400" spc="300" dirty="0">
                <a:cs typeface="+mn-ea"/>
                <a:sym typeface="+mn-lt"/>
              </a:rPr>
              <a:t>月</a:t>
            </a:r>
            <a:r>
              <a:rPr lang="en-US" altLang="zh-CN" sz="1400" spc="300" dirty="0">
                <a:cs typeface="+mn-ea"/>
                <a:sym typeface="+mn-lt"/>
              </a:rPr>
              <a:t>12</a:t>
            </a:r>
            <a:endParaRPr lang="zh-CN" altLang="en-US" sz="1400" spc="300" dirty="0">
              <a:cs typeface="+mn-ea"/>
              <a:sym typeface="+mn-lt"/>
            </a:endParaRPr>
          </a:p>
        </p:txBody>
      </p:sp>
      <p:sp>
        <p:nvSpPr>
          <p:cNvPr id="8" name="矩形: 圆角 7"/>
          <p:cNvSpPr/>
          <p:nvPr/>
        </p:nvSpPr>
        <p:spPr>
          <a:xfrm>
            <a:off x="4394035" y="1046656"/>
            <a:ext cx="965738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盘中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1" name="矩形: 圆角 10"/>
          <p:cNvSpPr/>
          <p:nvPr/>
        </p:nvSpPr>
        <p:spPr>
          <a:xfrm>
            <a:off x="10343014" y="1207327"/>
            <a:ext cx="965738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盘后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" name="文本占位符 2"/>
          <p:cNvSpPr txBox="1"/>
          <p:nvPr/>
        </p:nvSpPr>
        <p:spPr>
          <a:xfrm>
            <a:off x="10280667" y="2203980"/>
            <a:ext cx="1090432" cy="4045128"/>
          </a:xfrm>
          <a:prstGeom prst="rect">
            <a:avLst/>
          </a:prstGeom>
        </p:spPr>
        <p:txBody>
          <a:bodyPr vert="eaVert">
            <a:normAutofit/>
          </a:bodyPr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u="none" strike="noStrike" kern="1200" cap="none" spc="150" normalizeH="0" baseline="0" dirty="0">
                <a:solidFill>
                  <a:srgbClr val="C0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直接选「紫旗回档」，死叉</a:t>
            </a:r>
            <a:r>
              <a:rPr lang="en-US" altLang="zh-CN" dirty="0"/>
              <a:t>3</a:t>
            </a:r>
            <a:r>
              <a:rPr lang="zh-CN" altLang="en-US" dirty="0"/>
              <a:t>天以上，等待回档的「潜力」股</a:t>
            </a:r>
            <a:endParaRPr lang="zh-CN" altLang="en-US" dirty="0"/>
          </a:p>
        </p:txBody>
      </p:sp>
      <p:sp>
        <p:nvSpPr>
          <p:cNvPr id="5" name="空白"/>
          <p:cNvSpPr/>
          <p:nvPr/>
        </p:nvSpPr>
        <p:spPr>
          <a:xfrm>
            <a:off x="7983454" y="1187562"/>
            <a:ext cx="1509796" cy="342788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辅助线附近"/>
          <p:cNvSpPr/>
          <p:nvPr/>
        </p:nvSpPr>
        <p:spPr>
          <a:xfrm>
            <a:off x="8026400" y="1280509"/>
            <a:ext cx="1219200" cy="320425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pic>
        <p:nvPicPr>
          <p:cNvPr id="26" name="控盘增加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83453" y="1178016"/>
            <a:ext cx="1533333" cy="40952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" y="0"/>
            <a:ext cx="12191985" cy="685799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近期金榜战况</a:t>
            </a:r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1"/>
          </p:nvPr>
        </p:nvSpPr>
        <p:spPr>
          <a:xfrm>
            <a:off x="2185996" y="5769420"/>
            <a:ext cx="7820008" cy="506496"/>
          </a:xfrm>
        </p:spPr>
        <p:txBody>
          <a:bodyPr>
            <a:normAutofit/>
          </a:bodyPr>
          <a:lstStyle/>
          <a:p>
            <a:r>
              <a:rPr lang="zh-CN" altLang="en-US" dirty="0"/>
              <a:t>市场稍微反弹，个股强度就大幅度提升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8632" y="1147416"/>
            <a:ext cx="5837898" cy="4357272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02818" y="1193881"/>
            <a:ext cx="3846270" cy="4264344"/>
          </a:xfrm>
          <a:prstGeom prst="rect">
            <a:avLst/>
          </a:prstGeom>
          <a:ln>
            <a:solidFill>
              <a:srgbClr val="00B0F0"/>
            </a:solidFill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9.xml><?xml version="1.0" encoding="utf-8"?>
<p:tagLst xmlns:p="http://schemas.openxmlformats.org/presentationml/2006/main">
  <p:tag name="KSO_DOCER_TEMPLATE_OPEN_ONCE_MARK" val="1"/>
  <p:tag name="COMMONDATA" val="eyJoZGlkIjoiY2VjMWU5MTk5OGQyZDRjNDI5M2FkMjMzMDk5YzdjNmI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00000">
            <a:alpha val="80000"/>
          </a:srgbClr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600" b="0" i="0" u="none" strike="noStrike" kern="0" cap="none" spc="0" normalizeH="0" baseline="0" noProof="0">
            <a:ln>
              <a:noFill/>
            </a:ln>
            <a:solidFill>
              <a:srgbClr val="FFFFFF"/>
            </a:solidFill>
            <a:effectLst/>
            <a:uLnTx/>
            <a:uFillTx/>
            <a:latin typeface="Arial" panose="020B0604020202020204"/>
            <a:ea typeface="微软雅黑" panose="020B0503020204020204" charset="-122"/>
            <a:cs typeface="+mn-cs"/>
          </a:defRPr>
        </a:defPPr>
      </a:lstStyle>
    </a:spDef>
    <a:lnDef>
      <a:spPr>
        <a:ln w="12700">
          <a:gradFill flip="none" rotWithShape="1">
            <a:gsLst>
              <a:gs pos="0">
                <a:srgbClr val="F53F44"/>
              </a:gs>
              <a:gs pos="100000">
                <a:srgbClr val="00B0F0"/>
              </a:gs>
            </a:gsLst>
            <a:lin ang="0" scaled="1"/>
            <a:tileRect/>
          </a:gradFill>
          <a:tailEnd type="triangle"/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just">
          <a:lnSpc>
            <a:spcPct val="130000"/>
          </a:lnSpc>
          <a:spcBef>
            <a:spcPts val="500"/>
          </a:spcBef>
          <a:defRPr spc="150" dirty="0">
            <a:solidFill>
              <a:schemeClr val="tx1">
                <a:lumMod val="85000"/>
                <a:lumOff val="15000"/>
              </a:schemeClr>
            </a:solidFill>
            <a:latin typeface="思源黑体 CN Normal" panose="020B0400000000000000" pitchFamily="34" charset="-122"/>
            <a:ea typeface="思源黑体 CN Normal" panose="020B0400000000000000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647</Words>
  <Application>WPS 演示</Application>
  <PresentationFormat>宽屏</PresentationFormat>
  <Paragraphs>108</Paragraphs>
  <Slides>11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31" baseType="lpstr">
      <vt:lpstr>Arial</vt:lpstr>
      <vt:lpstr>宋体</vt:lpstr>
      <vt:lpstr>Wingdings</vt:lpstr>
      <vt:lpstr>Arial</vt:lpstr>
      <vt:lpstr>微软雅黑</vt:lpstr>
      <vt:lpstr>思源黑体 CN Normal</vt:lpstr>
      <vt:lpstr>黑体</vt:lpstr>
      <vt:lpstr>Wingdings</vt:lpstr>
      <vt:lpstr>Roboto</vt:lpstr>
      <vt:lpstr>汉仪旗黑-55简</vt:lpstr>
      <vt:lpstr>思源黑体 CN Medium</vt:lpstr>
      <vt:lpstr>Noto Sans S Chinese Bold</vt:lpstr>
      <vt:lpstr>思源黑体 CN Regular</vt:lpstr>
      <vt:lpstr>阿里巴巴和七个小矮人</vt:lpstr>
      <vt:lpstr>思源黑体 CN Heavy</vt:lpstr>
      <vt:lpstr>思源黑体 CN Light</vt:lpstr>
      <vt:lpstr>Arial Unicode MS</vt:lpstr>
      <vt:lpstr>等线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十二猪肠</cp:lastModifiedBy>
  <cp:revision>2041</cp:revision>
  <dcterms:created xsi:type="dcterms:W3CDTF">2019-06-19T02:08:00Z</dcterms:created>
  <dcterms:modified xsi:type="dcterms:W3CDTF">2026-04-14T12:57:53Z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2052-12.1.0.25865</vt:lpwstr>
  </property>
  <property fmtid="{D5CDD505-2E9C-101B-9397-08002B2CF9AE}" pid="3" name="ICV">
    <vt:lpwstr>EBF8DB5FD94B49F7B17BC65F9BA08668</vt:lpwstr>
  </property>
</Properties>
</file>