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868" r:id="rId2"/>
    <p:sldId id="877" r:id="rId3"/>
    <p:sldId id="1156" r:id="rId4"/>
    <p:sldId id="1204" r:id="rId5"/>
    <p:sldId id="1162" r:id="rId6"/>
    <p:sldId id="1168" r:id="rId7"/>
    <p:sldId id="1177" r:id="rId8"/>
    <p:sldId id="1178" r:id="rId9"/>
    <p:sldId id="1175" r:id="rId10"/>
    <p:sldId id="1163" r:id="rId11"/>
    <p:sldId id="1202" r:id="rId12"/>
    <p:sldId id="1154" r:id="rId13"/>
    <p:sldId id="1201" r:id="rId14"/>
    <p:sldId id="1174" r:id="rId15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1156"/>
            <p14:sldId id="1204"/>
            <p14:sldId id="1162"/>
            <p14:sldId id="1168"/>
            <p14:sldId id="1177"/>
            <p14:sldId id="1178"/>
            <p14:sldId id="1175"/>
            <p14:sldId id="1163"/>
            <p14:sldId id="1202"/>
            <p14:sldId id="1154"/>
            <p14:sldId id="1201"/>
          </p14:sldIdLst>
        </p14:section>
        <p14:section name="无标题节" id="{5F52EC0A-C796-4C5F-8D81-8C50DD54411E}">
          <p14:sldIdLst>
            <p14:sldId id="1174"/>
          </p14:sldIdLst>
        </p14:section>
      </p14:sectionLst>
    </p:ext>
    <p:ext uri="{EFAFB233-063F-42B5-8137-9DF3F51BA10A}">
      <p15:sldGuideLst xmlns:p15="http://schemas.microsoft.com/office/powerpoint/2012/main">
        <p15:guide id="1" pos="6947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83FA"/>
    <a:srgbClr val="F31BF3"/>
    <a:srgbClr val="FFFA9D"/>
    <a:srgbClr val="FFFFFF"/>
    <a:srgbClr val="ED000E"/>
    <a:srgbClr val="FF4E00"/>
    <a:srgbClr val="FF7900"/>
    <a:srgbClr val="0089CF"/>
    <a:srgbClr val="8ED85C"/>
    <a:srgbClr val="00C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5558" autoAdjust="0"/>
  </p:normalViewPr>
  <p:slideViewPr>
    <p:cSldViewPr snapToGrid="0" showGuides="1">
      <p:cViewPr varScale="1">
        <p:scale>
          <a:sx n="114" d="100"/>
          <a:sy n="114" d="100"/>
        </p:scale>
        <p:origin x="630" y="498"/>
      </p:cViewPr>
      <p:guideLst>
        <p:guide pos="6947"/>
        <p:guide pos="710"/>
        <p:guide orient="horz" pos="215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720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745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en-US" altLang="zh-CN" dirty="0">
                <a:solidFill>
                  <a:srgbClr val="00C8C8"/>
                </a:solidFill>
                <a:effectLst/>
              </a:rPr>
              <a:t>https://activity.n8n8.cn/link/lhtj-zmk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222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8CCAF87-D141-4057-82DB-20E3EDCCAF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D84545B-451C-45BE-B974-CB5C4BB13578}"/>
              </a:ext>
            </a:extLst>
          </p:cNvPr>
          <p:cNvSpPr txBox="1"/>
          <p:nvPr userDrawn="1"/>
        </p:nvSpPr>
        <p:spPr>
          <a:xfrm>
            <a:off x="1714500" y="1605317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唯有不断的学习</a:t>
            </a:r>
            <a:endParaRPr lang="en-US" altLang="zh-CN" sz="4800" b="1" u="none" strike="noStrike" kern="1200" cap="none" spc="150" normalizeH="0" baseline="0" dirty="0">
              <a:gradFill flip="none" rotWithShape="1">
                <a:gsLst>
                  <a:gs pos="100000">
                    <a:schemeClr val="bg1"/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uFillTx/>
              <a:latin typeface="思源黑体 CN Heavy" panose="020B0A00000000000000" charset="-122"/>
              <a:ea typeface="思源黑体 CN Heavy" panose="020B0A00000000000000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才可以在股市里长期生存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C819142-B00B-4658-A43B-FFE6649CD726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2796223" y="3698806"/>
            <a:ext cx="657923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我司所有工作人员均不允许推荐股票、不允许承诺收益、不允许代课理财、不允许合作分成、不允许私下收款，如您发现有任何违规行为，请立即拨打</a:t>
            </a:r>
            <a:r>
              <a:rPr lang="en-US" altLang="zh-CN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400-9088-988</a:t>
            </a: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向我们举报！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B90686C-A72B-45B9-87D2-254907C554BE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799398" y="4686254"/>
            <a:ext cx="657288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做出投资决策并自行承担风险。投资有风险，入市需谨慎！</a:t>
            </a:r>
          </a:p>
        </p:txBody>
      </p:sp>
      <p:pic>
        <p:nvPicPr>
          <p:cNvPr id="9" name="图片 8" descr="55555">
            <a:extLst>
              <a:ext uri="{FF2B5EF4-FFF2-40B4-BE49-F238E27FC236}">
                <a16:creationId xmlns:a16="http://schemas.microsoft.com/office/drawing/2014/main" id="{E62056D0-8F1E-49FF-8A44-17142816DFF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25123" y="859110"/>
            <a:ext cx="1321435" cy="299720"/>
          </a:xfrm>
          <a:prstGeom prst="rect">
            <a:avLst/>
          </a:prstGeom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CF72B2C7-E679-4BBB-B0DC-8AAB27667252}"/>
              </a:ext>
            </a:extLst>
          </p:cNvPr>
          <p:cNvCxnSpPr>
            <a:cxnSpLocks/>
          </p:cNvCxnSpPr>
          <p:nvPr userDrawn="1"/>
        </p:nvCxnSpPr>
        <p:spPr>
          <a:xfrm>
            <a:off x="2641600" y="3225777"/>
            <a:ext cx="690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96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2.png"/><Relationship Id="rId2" Type="http://schemas.openxmlformats.org/officeDocument/2006/relationships/tags" Target="../tags/tag6.xml"/><Relationship Id="rId16" Type="http://schemas.openxmlformats.org/officeDocument/2006/relationships/image" Target="../media/image7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6.png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3188D49-3F40-4ACF-A0CC-233BED3A084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55423" y="1419084"/>
            <a:ext cx="90811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龙虎受伤机会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也是跌出来的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06341" y="798545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3960253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3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8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9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A1120619100001</a:t>
                </a:r>
                <a:endParaRPr lang="en-US" altLang="zh-CN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5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6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7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2024/4/16</a:t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6D4D02-9422-4DD4-9DD6-13EE8B645D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64999" y="2857610"/>
            <a:ext cx="4703762" cy="959045"/>
          </a:xfrm>
        </p:spPr>
        <p:txBody>
          <a:bodyPr/>
          <a:lstStyle/>
          <a:p>
            <a:r>
              <a:rPr lang="zh-CN" altLang="en-US" dirty="0"/>
              <a:t>学习提升</a:t>
            </a:r>
          </a:p>
        </p:txBody>
      </p:sp>
    </p:spTree>
    <p:extLst>
      <p:ext uri="{BB962C8B-B14F-4D97-AF65-F5344CB8AC3E}">
        <p14:creationId xmlns:p14="http://schemas.microsoft.com/office/powerpoint/2010/main" val="2444210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88D9A31-7851-4408-BC2B-FEEAA2B57A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做龙虎≠打板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2E7EB6-275C-4A1A-B1C7-329E0B2FD5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0100" y="5744169"/>
            <a:ext cx="10591800" cy="544401"/>
          </a:xfrm>
        </p:spPr>
        <p:txBody>
          <a:bodyPr/>
          <a:lstStyle/>
          <a:p>
            <a:r>
              <a:rPr lang="zh-CN" altLang="en-US" dirty="0"/>
              <a:t>龙虎是市场短线最猛的资金，但不一定追求打板方向</a:t>
            </a:r>
            <a:r>
              <a:rPr lang="en-US" altLang="zh-CN" dirty="0"/>
              <a:t>(</a:t>
            </a:r>
            <a:r>
              <a:rPr lang="zh-CN" altLang="en-US" dirty="0"/>
              <a:t>安全溢价是我比较喜欢的）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754D5A68-0817-45E4-B01B-5BFFAD2179F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151" b="151"/>
          <a:stretch/>
        </p:blipFill>
        <p:spPr>
          <a:xfrm>
            <a:off x="3908008" y="1667996"/>
            <a:ext cx="4380600" cy="3872336"/>
          </a:xfrm>
        </p:spPr>
      </p:pic>
    </p:spTree>
    <p:extLst>
      <p:ext uri="{BB962C8B-B14F-4D97-AF65-F5344CB8AC3E}">
        <p14:creationId xmlns:p14="http://schemas.microsoft.com/office/powerpoint/2010/main" val="2014032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1D0F81A-9521-4D33-9D82-2A947C3D71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龙虎交流学习阵地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9D02EB-E9AA-41EA-B3F2-D004678505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3637" y="5722057"/>
            <a:ext cx="9864726" cy="544401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龙虎淘金圈子，有「龙虎知识，机会分析，游资列传」等内容，欢迎交流学习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855E47E5-428C-48B9-94AC-112C0A82950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556" r="17763" b="21143"/>
          <a:stretch/>
        </p:blipFill>
        <p:spPr>
          <a:xfrm>
            <a:off x="6799885" y="1710672"/>
            <a:ext cx="4194744" cy="3877106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B10BE31-7145-4D27-8D5E-F82FBA167F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7188" y="2093105"/>
            <a:ext cx="2732012" cy="311224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2B8341F-EE96-448A-B6D6-5CD99F7F8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125" y="2695762"/>
            <a:ext cx="2122673" cy="190692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B6CA368-924F-4452-BD83-109CB3C13843}"/>
              </a:ext>
            </a:extLst>
          </p:cNvPr>
          <p:cNvSpPr txBox="1"/>
          <p:nvPr/>
        </p:nvSpPr>
        <p:spPr>
          <a:xfrm>
            <a:off x="1394460" y="4681110"/>
            <a:ext cx="1394460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PC</a:t>
            </a:r>
            <a:endParaRPr lang="zh-CN" altLang="en-US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BE29D31-AB44-44CF-A4CD-5EF51DA312D2}"/>
              </a:ext>
            </a:extLst>
          </p:cNvPr>
          <p:cNvSpPr txBox="1"/>
          <p:nvPr/>
        </p:nvSpPr>
        <p:spPr>
          <a:xfrm>
            <a:off x="4235964" y="5201584"/>
            <a:ext cx="1394460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APP</a:t>
            </a:r>
            <a:endParaRPr lang="zh-CN" altLang="en-US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8905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7477808" y="1318260"/>
            <a:ext cx="4398844" cy="516636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143272" y="1383215"/>
            <a:ext cx="3067917" cy="532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-50" dirty="0">
                <a:gradFill flip="none" rotWithShape="1">
                  <a:gsLst>
                    <a:gs pos="0">
                      <a:srgbClr val="EB0358"/>
                    </a:gs>
                    <a:gs pos="100000">
                      <a:srgbClr val="6244FC"/>
                    </a:gs>
                  </a:gsLst>
                  <a:lin ang="0" scaled="1"/>
                  <a:tileRect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龙虎淘金使用反馈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/>
          <a:srcRect b="49811"/>
          <a:stretch/>
        </p:blipFill>
        <p:spPr>
          <a:xfrm>
            <a:off x="8274797" y="2063512"/>
            <a:ext cx="2826050" cy="10702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298" y="5421955"/>
            <a:ext cx="3819048" cy="8190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816C50E-7088-4D4D-A670-3C747345F2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7388" y="3272204"/>
            <a:ext cx="2560868" cy="201617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22684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596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盘面节奏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7C148AA-D42B-4FC8-9736-053E37966C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CF4DEF-2EAB-47F3-8DA4-7B6B88026C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5667739"/>
            <a:ext cx="10287000" cy="544401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今天又重回年前“千股跌停”，熟悉的味道，熟悉的配方</a:t>
            </a:r>
            <a:endParaRPr lang="en-US" altLang="zh-CN" b="1" dirty="0">
              <a:solidFill>
                <a:srgbClr val="C00000"/>
              </a:solidFill>
            </a:endParaRPr>
          </a:p>
          <a:p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FAA1D77-9821-412B-9654-61D701B48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0137" y="1908836"/>
            <a:ext cx="1824996" cy="35393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图片占位符 13">
            <a:extLst>
              <a:ext uri="{FF2B5EF4-FFF2-40B4-BE49-F238E27FC236}">
                <a16:creationId xmlns:a16="http://schemas.microsoft.com/office/drawing/2014/main" id="{3CCC0DFC-4761-4468-8AAA-9D7EEBCC2C6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" r="2579"/>
          <a:stretch/>
        </p:blipFill>
        <p:spPr>
          <a:xfrm>
            <a:off x="5471960" y="1813624"/>
            <a:ext cx="4603217" cy="3729815"/>
          </a:xfrm>
        </p:spPr>
      </p:pic>
    </p:spTree>
    <p:extLst>
      <p:ext uri="{BB962C8B-B14F-4D97-AF65-F5344CB8AC3E}">
        <p14:creationId xmlns:p14="http://schemas.microsoft.com/office/powerpoint/2010/main" val="125120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8477B513-BC7D-4ED0-A95A-5E8AE4C196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等待暴力反弹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14D260F-4CC7-48C1-B9AD-A08D93B34E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667739"/>
            <a:ext cx="7820008" cy="544401"/>
          </a:xfrm>
        </p:spPr>
        <p:txBody>
          <a:bodyPr/>
          <a:lstStyle/>
          <a:p>
            <a:r>
              <a:rPr lang="zh-CN" altLang="en-US" dirty="0"/>
              <a:t>看哪个板块指数，短线超跌数值拐头向下，率先发起反攻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DD235F94-E0F7-4888-8E0A-0A1D83A7B7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187" b="187"/>
          <a:stretch/>
        </p:blipFill>
        <p:spPr/>
      </p:pic>
    </p:spTree>
    <p:extLst>
      <p:ext uri="{BB962C8B-B14F-4D97-AF65-F5344CB8AC3E}">
        <p14:creationId xmlns:p14="http://schemas.microsoft.com/office/powerpoint/2010/main" val="496494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D7A3955-1167-48CA-B6CF-F00C487C98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龙虎复盘</a:t>
            </a:r>
          </a:p>
        </p:txBody>
      </p:sp>
    </p:spTree>
    <p:extLst>
      <p:ext uri="{BB962C8B-B14F-4D97-AF65-F5344CB8AC3E}">
        <p14:creationId xmlns:p14="http://schemas.microsoft.com/office/powerpoint/2010/main" val="2801978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33A94E7-41F4-4649-83A0-548D0407BD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短线热门板块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862F68-D5E7-457C-826D-D5E8643843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855593"/>
            <a:ext cx="7820008" cy="544401"/>
          </a:xfrm>
        </p:spPr>
        <p:txBody>
          <a:bodyPr/>
          <a:lstStyle/>
          <a:p>
            <a:r>
              <a:rPr lang="zh-CN" altLang="en-US" sz="2000" b="1" dirty="0">
                <a:solidFill>
                  <a:srgbClr val="C00000"/>
                </a:solidFill>
              </a:rPr>
              <a:t>上榜次数越多，短线越热门</a:t>
            </a:r>
            <a:r>
              <a:rPr lang="en-US" altLang="zh-CN" sz="2000" b="1" dirty="0">
                <a:solidFill>
                  <a:srgbClr val="C00000"/>
                </a:solidFill>
              </a:rPr>
              <a:t>(</a:t>
            </a:r>
            <a:r>
              <a:rPr lang="zh-CN" altLang="en-US" sz="2000" b="1" dirty="0">
                <a:solidFill>
                  <a:srgbClr val="C00000"/>
                </a:solidFill>
              </a:rPr>
              <a:t>暴涨暴跌的都在这里了）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0DD371E1-CB93-46D9-954C-9B997AC9C70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" b="335"/>
          <a:stretch/>
        </p:blipFill>
        <p:spPr>
          <a:xfrm>
            <a:off x="4430800" y="1772239"/>
            <a:ext cx="6130749" cy="3956629"/>
          </a:xfr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DC783C5D-F4A1-4D8D-8C2C-A8E0995D1F02}"/>
              </a:ext>
            </a:extLst>
          </p:cNvPr>
          <p:cNvSpPr/>
          <p:nvPr/>
        </p:nvSpPr>
        <p:spPr>
          <a:xfrm>
            <a:off x="9759315" y="5356860"/>
            <a:ext cx="80223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4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16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A57894B-8B48-4A92-83D0-E5A2DD971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681" y="1957571"/>
            <a:ext cx="2895238" cy="2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74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33A94E7-41F4-4649-83A0-548D0407BD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阶段潜力板块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862F68-D5E7-457C-826D-D5E8643843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855593"/>
            <a:ext cx="7820008" cy="544401"/>
          </a:xfrm>
        </p:spPr>
        <p:txBody>
          <a:bodyPr/>
          <a:lstStyle/>
          <a:p>
            <a:r>
              <a:rPr lang="zh-CN" altLang="en-US" sz="2000" b="1" dirty="0">
                <a:solidFill>
                  <a:srgbClr val="C00000"/>
                </a:solidFill>
              </a:rPr>
              <a:t>最近</a:t>
            </a:r>
            <a:r>
              <a:rPr lang="en-US" altLang="zh-CN" sz="2000" b="1" dirty="0">
                <a:solidFill>
                  <a:srgbClr val="C00000"/>
                </a:solidFill>
              </a:rPr>
              <a:t>5</a:t>
            </a:r>
            <a:r>
              <a:rPr lang="zh-CN" altLang="en-US" sz="2000" b="1" dirty="0">
                <a:solidFill>
                  <a:srgbClr val="C00000"/>
                </a:solidFill>
              </a:rPr>
              <a:t>日，一线机构看好，上榜次数较多者，为龙虎布局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0DD371E1-CB93-46D9-954C-9B997AC9C70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" r="587"/>
          <a:stretch/>
        </p:blipFill>
        <p:spPr>
          <a:xfrm>
            <a:off x="3030625" y="1638300"/>
            <a:ext cx="6130749" cy="4206240"/>
          </a:xfr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DC783C5D-F4A1-4D8D-8C2C-A8E0995D1F02}"/>
              </a:ext>
            </a:extLst>
          </p:cNvPr>
          <p:cNvSpPr/>
          <p:nvPr/>
        </p:nvSpPr>
        <p:spPr>
          <a:xfrm>
            <a:off x="8359140" y="5356860"/>
            <a:ext cx="80223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4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16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604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4C5DD3B-B04F-43D5-AE96-19521B16BC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当下龙虎资金强势股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C5D1C8-08DD-4364-8D8C-EE3FB8BF9D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722148"/>
            <a:ext cx="7820008" cy="544401"/>
          </a:xfrm>
        </p:spPr>
        <p:txBody>
          <a:bodyPr/>
          <a:lstStyle/>
          <a:p>
            <a:r>
              <a:rPr lang="zh-CN" altLang="en-US" sz="2000" b="1" dirty="0">
                <a:solidFill>
                  <a:srgbClr val="C00000"/>
                </a:solidFill>
              </a:rPr>
              <a:t>紫旗</a:t>
            </a:r>
            <a:r>
              <a:rPr lang="en-US" altLang="zh-CN" sz="2000" b="1" dirty="0">
                <a:solidFill>
                  <a:srgbClr val="C00000"/>
                </a:solidFill>
              </a:rPr>
              <a:t>+</a:t>
            </a:r>
            <a:r>
              <a:rPr lang="zh-CN" altLang="en-US" sz="2000" b="1" dirty="0">
                <a:solidFill>
                  <a:srgbClr val="C00000"/>
                </a:solidFill>
              </a:rPr>
              <a:t>一线机构看好，多头势力较强，优先考虑超短线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B640A03F-991B-4E57-9A13-915B7C52BA3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6"/>
          <a:stretch/>
        </p:blipFill>
        <p:spPr>
          <a:xfrm>
            <a:off x="4080958" y="1827101"/>
            <a:ext cx="6663600" cy="3733200"/>
          </a:xfr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8192D4E-2670-4554-ABC5-46D4CF655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124" y="2357506"/>
            <a:ext cx="2663825" cy="2672390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64E57B6C-8C41-44D4-8C38-156D0D84AE3F}"/>
              </a:ext>
            </a:extLst>
          </p:cNvPr>
          <p:cNvSpPr/>
          <p:nvPr/>
        </p:nvSpPr>
        <p:spPr>
          <a:xfrm>
            <a:off x="9942324" y="5188293"/>
            <a:ext cx="80223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4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12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916B8CA-7881-49F1-9446-0FC784CA9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0958" y="2205125"/>
            <a:ext cx="1838095" cy="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03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7801BF4-BD68-4F47-89CD-DDA38F703F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寻找紫旗回档机会</a:t>
            </a: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CC27BF8C-BB63-42CB-BF50-A310D2C8560F}"/>
              </a:ext>
            </a:extLst>
          </p:cNvPr>
          <p:cNvPicPr>
            <a:picLocks noGrp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" r="497"/>
          <a:stretch/>
        </p:blipFill>
        <p:spPr>
          <a:xfrm>
            <a:off x="1152604" y="1775073"/>
            <a:ext cx="4284278" cy="3796650"/>
          </a:xfrm>
        </p:spPr>
      </p:pic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35123DD-0963-4259-A7CE-349D67B80F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4938" y="5831351"/>
            <a:ext cx="9382124" cy="340405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</a:rPr>
              <a:t>①常用的抄底战法；②叠加紫旗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charset="-122"/>
              </a:rPr>
              <a:t>-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</a:rPr>
              <a:t>龙虎受伤因素</a:t>
            </a:r>
          </a:p>
        </p:txBody>
      </p:sp>
      <p:pic>
        <p:nvPicPr>
          <p:cNvPr id="7" name="图片占位符 6">
            <a:extLst>
              <a:ext uri="{FF2B5EF4-FFF2-40B4-BE49-F238E27FC236}">
                <a16:creationId xmlns:a16="http://schemas.microsoft.com/office/drawing/2014/main" id="{FAD6A05C-94C7-435B-8FA4-4CB55D8C6F84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 rotWithShape="1">
          <a:blip r:embed="rId3"/>
          <a:srcRect t="593" b="10115"/>
          <a:stretch/>
        </p:blipFill>
        <p:spPr>
          <a:xfrm>
            <a:off x="6230938" y="1774825"/>
            <a:ext cx="4284278" cy="3796650"/>
          </a:xfrm>
        </p:spPr>
      </p:pic>
    </p:spTree>
    <p:extLst>
      <p:ext uri="{BB962C8B-B14F-4D97-AF65-F5344CB8AC3E}">
        <p14:creationId xmlns:p14="http://schemas.microsoft.com/office/powerpoint/2010/main" val="8472678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MmZlNWEyYjk1ZmQxZTAxMTM3YmI3YjdlYzA5MzM4Mzk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2656</TotalTime>
  <Words>229</Words>
  <Application>Microsoft Office PowerPoint</Application>
  <PresentationFormat>宽屏</PresentationFormat>
  <Paragraphs>38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等线</vt:lpstr>
      <vt:lpstr>思源黑体 CN Bold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Roboto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十二 猪肠</cp:lastModifiedBy>
  <cp:revision>1406</cp:revision>
  <dcterms:created xsi:type="dcterms:W3CDTF">2019-06-19T02:08:00Z</dcterms:created>
  <dcterms:modified xsi:type="dcterms:W3CDTF">2024-04-16T12:11:35Z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EBF8DB5FD94B49F7B17BC65F9BA08668</vt:lpwstr>
  </property>
</Properties>
</file>