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877" r:id="rId3"/>
    <p:sldId id="1156" r:id="rId4"/>
    <p:sldId id="1204" r:id="rId5"/>
    <p:sldId id="1162" r:id="rId6"/>
    <p:sldId id="1168" r:id="rId7"/>
    <p:sldId id="1177" r:id="rId8"/>
    <p:sldId id="1178" r:id="rId9"/>
    <p:sldId id="1175" r:id="rId10"/>
    <p:sldId id="1163" r:id="rId11"/>
    <p:sldId id="1202" r:id="rId12"/>
    <p:sldId id="1154" r:id="rId13"/>
    <p:sldId id="1201" r:id="rId14"/>
    <p:sldId id="117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156"/>
            <p14:sldId id="1204"/>
            <p14:sldId id="1162"/>
            <p14:sldId id="1168"/>
            <p14:sldId id="1177"/>
            <p14:sldId id="1178"/>
            <p14:sldId id="1175"/>
            <p14:sldId id="1163"/>
            <p14:sldId id="1202"/>
            <p14:sldId id="1154"/>
            <p14:sldId id="1201"/>
          </p14:sldIdLst>
        </p14:section>
        <p14:section name="无标题节" id="{5F52EC0A-C796-4C5F-8D81-8C50DD54411E}">
          <p14:sldIdLst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31BF3"/>
    <a:srgbClr val="FFFA9D"/>
    <a:srgbClr val="FFFFFF"/>
    <a:srgbClr val="ED000E"/>
    <a:srgbClr val="FF4E00"/>
    <a:srgbClr val="FF7900"/>
    <a:srgbClr val="0089CF"/>
    <a:srgbClr val="8ED85C"/>
    <a:srgbClr val="00C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58" autoAdjust="0"/>
  </p:normalViewPr>
  <p:slideViewPr>
    <p:cSldViewPr snapToGrid="0" showGuides="1">
      <p:cViewPr varScale="1">
        <p:scale>
          <a:sx n="114" d="100"/>
          <a:sy n="114" d="100"/>
        </p:scale>
        <p:origin x="630" y="156"/>
      </p:cViewPr>
      <p:guideLst>
        <p:guide pos="6947"/>
        <p:guide pos="710"/>
        <p:guide orient="horz" pos="21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2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74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altLang="zh-CN" dirty="0">
                <a:solidFill>
                  <a:srgbClr val="00C8C8"/>
                </a:solidFill>
                <a:effectLst/>
              </a:rPr>
              <a:t>https://activity.n8n8.cn/link/lhtj-zmk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22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CCAF87-D141-4057-82DB-20E3EDCCAF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84545B-451C-45BE-B974-CB5C4BB13578}"/>
              </a:ext>
            </a:extLst>
          </p:cNvPr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819142-B00B-4658-A43B-FFE6649CD72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B90686C-A72B-45B9-87D2-254907C554BE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>
            <a:extLst>
              <a:ext uri="{FF2B5EF4-FFF2-40B4-BE49-F238E27FC236}">
                <a16:creationId xmlns:a16="http://schemas.microsoft.com/office/drawing/2014/main" id="{E62056D0-8F1E-49FF-8A44-17142816DF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F72B2C7-E679-4BBB-B0DC-8AAB27667252}"/>
              </a:ext>
            </a:extLst>
          </p:cNvPr>
          <p:cNvCxnSpPr>
            <a:cxnSpLocks/>
          </p:cNvCxnSpPr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96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6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188D49-3F40-4ACF-A0CC-233BED3A08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419084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超跌龙虎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反弹自救来临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6341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2024/4/17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6D4D02-9422-4DD4-9DD6-13EE8B645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  <p:extLst>
      <p:ext uri="{BB962C8B-B14F-4D97-AF65-F5344CB8AC3E}">
        <p14:creationId xmlns:p14="http://schemas.microsoft.com/office/powerpoint/2010/main" val="244421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88D9A31-7851-4408-BC2B-FEEAA2B57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做龙虎≠打板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2E7EB6-275C-4A1A-B1C7-329E0B2FD5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100" y="5744169"/>
            <a:ext cx="10591800" cy="544401"/>
          </a:xfrm>
        </p:spPr>
        <p:txBody>
          <a:bodyPr/>
          <a:lstStyle/>
          <a:p>
            <a:r>
              <a:rPr lang="zh-CN" altLang="en-US" dirty="0"/>
              <a:t>龙虎是市场短线最猛的资金，但不一定追求打板方向</a:t>
            </a:r>
            <a:r>
              <a:rPr lang="en-US" altLang="zh-CN" dirty="0"/>
              <a:t>(</a:t>
            </a:r>
            <a:r>
              <a:rPr lang="zh-CN" altLang="en-US" dirty="0"/>
              <a:t>安全溢价是我比较喜欢的）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54D5A68-0817-45E4-B01B-5BFFAD2179F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51" b="151"/>
          <a:stretch/>
        </p:blipFill>
        <p:spPr>
          <a:xfrm>
            <a:off x="3908008" y="1667996"/>
            <a:ext cx="4380600" cy="3872336"/>
          </a:xfrm>
        </p:spPr>
      </p:pic>
    </p:spTree>
    <p:extLst>
      <p:ext uri="{BB962C8B-B14F-4D97-AF65-F5344CB8AC3E}">
        <p14:creationId xmlns:p14="http://schemas.microsoft.com/office/powerpoint/2010/main" val="201403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1D0F81A-9521-4D33-9D82-2A947C3D7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龙虎交流学习阵地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9D02EB-E9AA-41EA-B3F2-D004678505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3637" y="5722057"/>
            <a:ext cx="9864726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龙虎淘金圈子，有「龙虎知识，机会分析，游资列传」等内容，欢迎交流学习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855E47E5-428C-48B9-94AC-112C0A82950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556" r="17763" b="21143"/>
          <a:stretch/>
        </p:blipFill>
        <p:spPr>
          <a:xfrm>
            <a:off x="6799885" y="1710672"/>
            <a:ext cx="4194744" cy="3877106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10BE31-7145-4D27-8D5E-F82FBA167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188" y="2093105"/>
            <a:ext cx="2732012" cy="31122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2B8341F-EE96-448A-B6D6-5CD99F7F8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695762"/>
            <a:ext cx="2122673" cy="190692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6CA368-924F-4452-BD83-109CB3C13843}"/>
              </a:ext>
            </a:extLst>
          </p:cNvPr>
          <p:cNvSpPr txBox="1"/>
          <p:nvPr/>
        </p:nvSpPr>
        <p:spPr>
          <a:xfrm>
            <a:off x="1394460" y="4681110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PC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BE29D31-AB44-44CF-A4CD-5EF51DA312D2}"/>
              </a:ext>
            </a:extLst>
          </p:cNvPr>
          <p:cNvSpPr txBox="1"/>
          <p:nvPr/>
        </p:nvSpPr>
        <p:spPr>
          <a:xfrm>
            <a:off x="4235964" y="5201584"/>
            <a:ext cx="139446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APP</a:t>
            </a: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90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477808" y="1318260"/>
            <a:ext cx="4398844" cy="516636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43272" y="1383215"/>
            <a:ext cx="3067917" cy="532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-50" dirty="0">
                <a:gradFill flip="none" rotWithShape="1">
                  <a:gsLst>
                    <a:gs pos="0">
                      <a:srgbClr val="EB0358"/>
                    </a:gs>
                    <a:gs pos="100000">
                      <a:srgbClr val="6244FC"/>
                    </a:gs>
                  </a:gsLst>
                  <a:lin ang="0" scaled="1"/>
                  <a:tileRect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龙虎淘金使用反馈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/>
          <a:srcRect b="49811"/>
          <a:stretch/>
        </p:blipFill>
        <p:spPr>
          <a:xfrm>
            <a:off x="8274797" y="2063512"/>
            <a:ext cx="2826050" cy="1070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98" y="5421955"/>
            <a:ext cx="3819048" cy="819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816C50E-7088-4D4D-A670-3C747345F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388" y="3272204"/>
            <a:ext cx="2560868" cy="20161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8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7C148AA-D42B-4FC8-9736-053E37966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F4DEF-2EAB-47F3-8DA4-7B6B88026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5667739"/>
            <a:ext cx="10287000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早盘的龙虎自救反攻非常好，非常适合出击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大盘上下蹦迪，没有像年前那样蓄底反攻，则这一波反弹不会达到上一次的高度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AA1D77-9821-412B-9654-61D701B48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0574" y="1908836"/>
            <a:ext cx="1804122" cy="3539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3CCC0DFC-4761-4468-8AAA-9D7EEBCC2C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7" b="17365"/>
          <a:stretch/>
        </p:blipFill>
        <p:spPr>
          <a:xfrm>
            <a:off x="5471960" y="1813624"/>
            <a:ext cx="4603217" cy="3729815"/>
          </a:xfrm>
        </p:spPr>
      </p:pic>
    </p:spTree>
    <p:extLst>
      <p:ext uri="{BB962C8B-B14F-4D97-AF65-F5344CB8AC3E}">
        <p14:creationId xmlns:p14="http://schemas.microsoft.com/office/powerpoint/2010/main" val="125120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477B513-BC7D-4ED0-A95A-5E8AE4C19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等待暴力反弹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4D260F-4CC7-48C1-B9AD-A08D93B34E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667739"/>
            <a:ext cx="7820008" cy="544401"/>
          </a:xfrm>
        </p:spPr>
        <p:txBody>
          <a:bodyPr/>
          <a:lstStyle/>
          <a:p>
            <a:r>
              <a:rPr lang="zh-CN" altLang="en-US"/>
              <a:t>超跌反弹刚开始，数值虽小但仍有，说明还有不少受伤未自救的个股</a:t>
            </a:r>
            <a:endParaRPr lang="zh-CN" altLang="en-US" dirty="0"/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DD235F94-E0F7-4888-8E0A-0A1D83A7B7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2766508" y="1827101"/>
            <a:ext cx="6663600" cy="3733200"/>
          </a:xfrm>
        </p:spPr>
      </p:pic>
    </p:spTree>
    <p:extLst>
      <p:ext uri="{BB962C8B-B14F-4D97-AF65-F5344CB8AC3E}">
        <p14:creationId xmlns:p14="http://schemas.microsoft.com/office/powerpoint/2010/main" val="49649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D7A3955-1167-48CA-B6CF-F00C487C98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龙虎复盘</a:t>
            </a:r>
          </a:p>
        </p:txBody>
      </p:sp>
    </p:spTree>
    <p:extLst>
      <p:ext uri="{BB962C8B-B14F-4D97-AF65-F5344CB8AC3E}">
        <p14:creationId xmlns:p14="http://schemas.microsoft.com/office/powerpoint/2010/main" val="280197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33A94E7-41F4-4649-83A0-548D0407B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短线热门板块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62F68-D5E7-457C-826D-D5E864384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5593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上榜次数越多，短线越热门</a:t>
            </a:r>
            <a:r>
              <a:rPr lang="en-US" altLang="zh-CN" sz="2000" b="1" dirty="0">
                <a:solidFill>
                  <a:srgbClr val="C00000"/>
                </a:solidFill>
              </a:rPr>
              <a:t>(</a:t>
            </a:r>
            <a:r>
              <a:rPr lang="zh-CN" altLang="en-US" sz="2000" b="1" dirty="0">
                <a:solidFill>
                  <a:srgbClr val="C00000"/>
                </a:solidFill>
              </a:rPr>
              <a:t>暴涨暴跌的都在这里了）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DD371E1-CB93-46D9-954C-9B997AC9C7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" b="335"/>
          <a:stretch/>
        </p:blipFill>
        <p:spPr>
          <a:xfrm>
            <a:off x="4430800" y="1772239"/>
            <a:ext cx="6130749" cy="3956629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C783C5D-F4A1-4D8D-8C2C-A8E0995D1F02}"/>
              </a:ext>
            </a:extLst>
          </p:cNvPr>
          <p:cNvSpPr/>
          <p:nvPr/>
        </p:nvSpPr>
        <p:spPr>
          <a:xfrm>
            <a:off x="9759315" y="535686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57894B-8B48-4A92-83D0-E5A2DD97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681" y="1957571"/>
            <a:ext cx="2895238" cy="2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4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33A94E7-41F4-4649-83A0-548D0407B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阶段潜力板块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62F68-D5E7-457C-826D-D5E8643843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5593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最近</a:t>
            </a:r>
            <a:r>
              <a:rPr lang="en-US" altLang="zh-CN" sz="2000" b="1" dirty="0">
                <a:solidFill>
                  <a:srgbClr val="C00000"/>
                </a:solidFill>
              </a:rPr>
              <a:t>5</a:t>
            </a:r>
            <a:r>
              <a:rPr lang="zh-CN" altLang="en-US" sz="2000" b="1" dirty="0">
                <a:solidFill>
                  <a:srgbClr val="C00000"/>
                </a:solidFill>
              </a:rPr>
              <a:t>日，一线机构看好，上榜次数较多者，为龙虎布局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DD371E1-CB93-46D9-954C-9B997AC9C7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r="587"/>
          <a:stretch/>
        </p:blipFill>
        <p:spPr>
          <a:xfrm>
            <a:off x="3030625" y="1638300"/>
            <a:ext cx="6130749" cy="4206240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DC783C5D-F4A1-4D8D-8C2C-A8E0995D1F02}"/>
              </a:ext>
            </a:extLst>
          </p:cNvPr>
          <p:cNvSpPr/>
          <p:nvPr/>
        </p:nvSpPr>
        <p:spPr>
          <a:xfrm>
            <a:off x="8359140" y="5356860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16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60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4C5DD3B-B04F-43D5-AE96-19521B16B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当下龙虎资金强势股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C5D1C8-08DD-4364-8D8C-EE3FB8BF9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22148"/>
            <a:ext cx="7820008" cy="544401"/>
          </a:xfrm>
        </p:spPr>
        <p:txBody>
          <a:bodyPr/>
          <a:lstStyle/>
          <a:p>
            <a:r>
              <a:rPr lang="zh-CN" altLang="en-US" sz="2000" b="1" dirty="0">
                <a:solidFill>
                  <a:srgbClr val="C00000"/>
                </a:solidFill>
              </a:rPr>
              <a:t>紫旗</a:t>
            </a:r>
            <a:r>
              <a:rPr lang="en-US" altLang="zh-CN" sz="2000" b="1" dirty="0">
                <a:solidFill>
                  <a:srgbClr val="C00000"/>
                </a:solidFill>
              </a:rPr>
              <a:t>+</a:t>
            </a:r>
            <a:r>
              <a:rPr lang="zh-CN" altLang="en-US" sz="2000" b="1" dirty="0">
                <a:solidFill>
                  <a:srgbClr val="C00000"/>
                </a:solidFill>
              </a:rPr>
              <a:t>一线机构看好，多头势力较强，优先考虑超短线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B640A03F-991B-4E57-9A13-915B7C52BA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6"/>
          <a:stretch/>
        </p:blipFill>
        <p:spPr>
          <a:xfrm>
            <a:off x="4080958" y="1827101"/>
            <a:ext cx="6663600" cy="3733200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8192D4E-2670-4554-ABC5-46D4CF655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4" y="2357506"/>
            <a:ext cx="2663825" cy="267239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4E57B6C-8C41-44D4-8C38-156D0D84AE3F}"/>
              </a:ext>
            </a:extLst>
          </p:cNvPr>
          <p:cNvSpPr/>
          <p:nvPr/>
        </p:nvSpPr>
        <p:spPr>
          <a:xfrm>
            <a:off x="9942324" y="5188293"/>
            <a:ext cx="80223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16B8CA-7881-49F1-9446-0FC784CA9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958" y="2205125"/>
            <a:ext cx="1838095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03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7801BF4-BD68-4F47-89CD-DDA38F703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寻找紫旗回档机会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CC27BF8C-BB63-42CB-BF50-A310D2C8560F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r="497"/>
          <a:stretch/>
        </p:blipFill>
        <p:spPr>
          <a:xfrm>
            <a:off x="1152604" y="1775073"/>
            <a:ext cx="4284278" cy="3796650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5123DD-0963-4259-A7CE-349D67B80F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938" y="5831351"/>
            <a:ext cx="9382124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①常用的抄底战法；②叠加紫旗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</a:rPr>
              <a:t>-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</a:rPr>
              <a:t>龙虎受伤因素</a:t>
            </a: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FAD6A05C-94C7-435B-8FA4-4CB55D8C6F8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t="593" b="10115"/>
          <a:stretch/>
        </p:blipFill>
        <p:spPr>
          <a:xfrm>
            <a:off x="6230938" y="1774825"/>
            <a:ext cx="4284278" cy="3796650"/>
          </a:xfrm>
        </p:spPr>
      </p:pic>
    </p:spTree>
    <p:extLst>
      <p:ext uri="{BB962C8B-B14F-4D97-AF65-F5344CB8AC3E}">
        <p14:creationId xmlns:p14="http://schemas.microsoft.com/office/powerpoint/2010/main" val="847267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251</Words>
  <Application>Microsoft Office PowerPoint</Application>
  <PresentationFormat>宽屏</PresentationFormat>
  <Paragraphs>39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思源黑体 CN Bold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Roboto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1409</cp:revision>
  <dcterms:created xsi:type="dcterms:W3CDTF">2019-06-19T02:08:00Z</dcterms:created>
  <dcterms:modified xsi:type="dcterms:W3CDTF">2024-04-17T09:03:49Z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EBF8DB5FD94B49F7B17BC65F9BA08668</vt:lpwstr>
  </property>
</Properties>
</file>