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868" r:id="rId2"/>
    <p:sldId id="877" r:id="rId3"/>
    <p:sldId id="1260" r:id="rId4"/>
    <p:sldId id="1358" r:id="rId5"/>
    <p:sldId id="1252" r:id="rId6"/>
    <p:sldId id="1357" r:id="rId7"/>
    <p:sldId id="1264" r:id="rId8"/>
    <p:sldId id="1234" r:id="rId9"/>
    <p:sldId id="1162" r:id="rId10"/>
    <p:sldId id="1232" r:id="rId11"/>
    <p:sldId id="1224" r:id="rId12"/>
    <p:sldId id="1265" r:id="rId13"/>
    <p:sldId id="1163" r:id="rId14"/>
    <p:sldId id="1259" r:id="rId15"/>
    <p:sldId id="1201" r:id="rId16"/>
    <p:sldId id="1255" r:id="rId17"/>
    <p:sldId id="1263" r:id="rId18"/>
    <p:sldId id="1174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60"/>
            <p14:sldId id="1358"/>
            <p14:sldId id="1252"/>
            <p14:sldId id="1357"/>
            <p14:sldId id="1264"/>
            <p14:sldId id="1234"/>
            <p14:sldId id="1162"/>
            <p14:sldId id="1232"/>
            <p14:sldId id="1224"/>
            <p14:sldId id="1265"/>
            <p14:sldId id="1163"/>
            <p14:sldId id="1259"/>
            <p14:sldId id="1201"/>
          </p14:sldIdLst>
        </p14:section>
        <p14:section name="无标题节" id="{5F52EC0A-C796-4C5F-8D81-8C50DD54411E}">
          <p14:sldIdLst>
            <p14:sldId id="1255"/>
            <p14:sldId id="1263"/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688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1BF3"/>
    <a:srgbClr val="FFF100"/>
    <a:srgbClr val="E9132A"/>
    <a:srgbClr val="4E83FA"/>
    <a:srgbClr val="FFFA9D"/>
    <a:srgbClr val="FD263F"/>
    <a:srgbClr val="CD0318"/>
    <a:srgbClr val="C00000"/>
    <a:srgbClr val="E62D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94" autoAdjust="0"/>
    <p:restoredTop sz="94828" autoAdjust="0"/>
  </p:normalViewPr>
  <p:slideViewPr>
    <p:cSldViewPr snapToGrid="0" showGuides="1">
      <p:cViewPr>
        <p:scale>
          <a:sx n="125" d="100"/>
          <a:sy n="125" d="100"/>
        </p:scale>
        <p:origin x="336" y="-192"/>
      </p:cViewPr>
      <p:guideLst>
        <p:guide pos="6947"/>
        <p:guide pos="688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手机双图+电脑单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361950" y="600075"/>
            <a:ext cx="11468100" cy="587149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50" y="158433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71486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661035" y="1062990"/>
            <a:ext cx="10860079" cy="0"/>
            <a:chOff x="661035" y="999490"/>
            <a:chExt cx="10860079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661035" y="99949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9576744" y="99949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2" name="文本占位符 7">
            <a:extLst>
              <a:ext uri="{FF2B5EF4-FFF2-40B4-BE49-F238E27FC236}">
                <a16:creationId xmlns:a16="http://schemas.microsoft.com/office/drawing/2014/main" id="{01B0A3A8-63FC-038E-380A-A69172F68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9680" y="5766428"/>
            <a:ext cx="4085208" cy="37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16" name="文本占位符 8">
            <a:extLst>
              <a:ext uri="{FF2B5EF4-FFF2-40B4-BE49-F238E27FC236}">
                <a16:creationId xmlns:a16="http://schemas.microsoft.com/office/drawing/2014/main" id="{B9C4670D-9AB0-9A8A-1484-215965913A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3740" y="5766428"/>
            <a:ext cx="3702940" cy="37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20" name="图片占位符 19">
            <a:extLst>
              <a:ext uri="{FF2B5EF4-FFF2-40B4-BE49-F238E27FC236}">
                <a16:creationId xmlns:a16="http://schemas.microsoft.com/office/drawing/2014/main" id="{9A4E0B6A-0FD7-1981-99C3-ECBDDEBF84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113" y="1712913"/>
            <a:ext cx="2238375" cy="3835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19">
            <a:extLst>
              <a:ext uri="{FF2B5EF4-FFF2-40B4-BE49-F238E27FC236}">
                <a16:creationId xmlns:a16="http://schemas.microsoft.com/office/drawing/2014/main" id="{BC04A3B4-F14D-29F8-1753-DC59169562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73451" y="1712913"/>
            <a:ext cx="2238375" cy="3835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图片占位符 19">
            <a:extLst>
              <a:ext uri="{FF2B5EF4-FFF2-40B4-BE49-F238E27FC236}">
                <a16:creationId xmlns:a16="http://schemas.microsoft.com/office/drawing/2014/main" id="{88DFEE5B-A7D8-DB44-BFE1-53122C668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0789" y="1712913"/>
            <a:ext cx="5220325" cy="3835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83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9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8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627282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信心堪比黄金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如何找率先反弹方向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626478" cy="899739"/>
            <a:chOff x="3498844" y="5502275"/>
            <a:chExt cx="4626478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400281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2025/4/9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日出龙虎紫旗，追求更强的回档爆发（买卖操作：用三板斧）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757604" y="177478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460527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97025DB-662D-42ED-9787-915FED0E3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212440"/>
            <a:ext cx="1228639" cy="5847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10">
            <a:extLst>
              <a:ext uri="{FF2B5EF4-FFF2-40B4-BE49-F238E27FC236}">
                <a16:creationId xmlns:a16="http://schemas.microsoft.com/office/drawing/2014/main" id="{2E5FA165-1E07-4CFD-B5A8-92044E2E9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" b="765"/>
          <a:stretch/>
        </p:blipFill>
        <p:spPr>
          <a:xfrm>
            <a:off x="6196013" y="1876425"/>
            <a:ext cx="4832350" cy="376555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/>
        </p:blipFill>
        <p:spPr>
          <a:xfrm>
            <a:off x="1126232" y="1876425"/>
            <a:ext cx="4832350" cy="3765550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101340" y="5846886"/>
            <a:ext cx="598932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回档潜力股（叠个控盘增加稳一点）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7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52B3C5E-51C7-7456-789E-1A9797AE3C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龙虎超跌反弹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201E3699-825F-2EB3-CAE5-335434521D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0700" y="5755843"/>
            <a:ext cx="8610600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5</a:t>
            </a:r>
            <a:r>
              <a:rPr lang="zh-CN" altLang="en-US" sz="2000" b="1" dirty="0">
                <a:solidFill>
                  <a:srgbClr val="C00000"/>
                </a:solidFill>
              </a:rPr>
              <a:t>日或今日出紫旗，且有大底以上的股票，密切留意后续的金叉反弹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2DCC1B3C-2E89-CB6F-F367-BA037DE3ED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87" b="187"/>
          <a:stretch/>
        </p:blipFill>
        <p:spPr>
          <a:xfrm>
            <a:off x="1092200" y="1827101"/>
            <a:ext cx="6663600" cy="3733200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71FF253-AFF9-4B10-EB4D-226B56AAA2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2562" y="1827101"/>
            <a:ext cx="2215801" cy="371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0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3D11C9D5-7C0A-4EE5-97B6-9EBEA1616129}"/>
              </a:ext>
            </a:extLst>
          </p:cNvPr>
          <p:cNvGrpSpPr/>
          <p:nvPr/>
        </p:nvGrpSpPr>
        <p:grpSpPr>
          <a:xfrm>
            <a:off x="826851" y="0"/>
            <a:ext cx="10538297" cy="6858000"/>
            <a:chOff x="826851" y="0"/>
            <a:chExt cx="10538297" cy="68580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F5546E8-8551-4D4A-9841-6DA040F4D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6851" y="0"/>
              <a:ext cx="10538297" cy="6858000"/>
            </a:xfrm>
            <a:prstGeom prst="rect">
              <a:avLst/>
            </a:prstGeom>
          </p:spPr>
        </p:pic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77AFC07E-B1D9-4354-9F48-42BE6231CCE2}"/>
                </a:ext>
              </a:extLst>
            </p:cNvPr>
            <p:cNvSpPr/>
            <p:nvPr/>
          </p:nvSpPr>
          <p:spPr>
            <a:xfrm>
              <a:off x="6533069" y="622071"/>
              <a:ext cx="3440784" cy="952107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①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软件研究院→大咖圈子→搜索 “龙虎淘金圈”，点个关注不迷路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E02011F-280D-41EE-8D2E-BB49DDC6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0428" y="113122"/>
              <a:ext cx="2044066" cy="250608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178CB7BD-D413-483D-8D20-9EBF1EC1CDBC}"/>
                </a:ext>
              </a:extLst>
            </p:cNvPr>
            <p:cNvSpPr/>
            <p:nvPr/>
          </p:nvSpPr>
          <p:spPr>
            <a:xfrm>
              <a:off x="5714212" y="2792691"/>
              <a:ext cx="4344188" cy="2118674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②</a:t>
              </a:r>
              <a:endParaRPr lang="en-US" altLang="zh-CN" sz="1600" kern="0" dirty="0">
                <a:solidFill>
                  <a:srgbClr val="FFFA9D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「直播」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盘中图文直播，交流阵地</a:t>
              </a:r>
              <a:endPara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「观点」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龙虎相关文章（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A9D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置顶篇有学习指引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）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「课程」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直播回放、精品课程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「内参」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每周二上午更新，选股策略</a:t>
              </a:r>
              <a:endPara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「问股</a:t>
              </a:r>
              <a:r>
                <a:rPr lang="en-US" altLang="zh-CN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-</a:t>
              </a: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短视频」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悬赏提问；短视频学习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256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B01070-C861-47FB-BD99-BF460360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63D2BEA-C47D-4861-9FA3-4D62785747AC}"/>
              </a:ext>
            </a:extLst>
          </p:cNvPr>
          <p:cNvSpPr/>
          <p:nvPr/>
        </p:nvSpPr>
        <p:spPr>
          <a:xfrm>
            <a:off x="377072" y="4308048"/>
            <a:ext cx="3846136" cy="216895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C19E14-A2ED-4E2A-AFF6-88EADB386A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0" t="35295" r="34505" b="51333"/>
          <a:stretch/>
        </p:blipFill>
        <p:spPr>
          <a:xfrm>
            <a:off x="377072" y="5749894"/>
            <a:ext cx="1817183" cy="5184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9B2E7B-4817-4591-8A38-053E0DCB9A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1" t="78478" r="2692" b="1069"/>
          <a:stretch/>
        </p:blipFill>
        <p:spPr>
          <a:xfrm>
            <a:off x="2194255" y="5721349"/>
            <a:ext cx="2262189" cy="654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4FB36E-C44A-480C-9D00-3B573FF46D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878"/>
          <a:stretch/>
        </p:blipFill>
        <p:spPr>
          <a:xfrm>
            <a:off x="993775" y="4672707"/>
            <a:ext cx="2948278" cy="101271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71BFE6D-3363-42E6-A420-640E041EA129}"/>
              </a:ext>
            </a:extLst>
          </p:cNvPr>
          <p:cNvSpPr txBox="1"/>
          <p:nvPr/>
        </p:nvSpPr>
        <p:spPr>
          <a:xfrm>
            <a:off x="1127126" y="4308048"/>
            <a:ext cx="2365374" cy="45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000" b="1" spc="150" dirty="0">
                <a:solidFill>
                  <a:srgbClr val="FD263F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使用反馈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57610"/>
            <a:ext cx="4703762" cy="959045"/>
          </a:xfrm>
        </p:spPr>
        <p:txBody>
          <a:bodyPr/>
          <a:lstStyle/>
          <a:p>
            <a:r>
              <a:rPr lang="zh-CN" altLang="en-US" dirty="0"/>
              <a:t>龙虎知识学习</a:t>
            </a:r>
          </a:p>
        </p:txBody>
      </p:sp>
    </p:spTree>
    <p:extLst>
      <p:ext uri="{BB962C8B-B14F-4D97-AF65-F5344CB8AC3E}">
        <p14:creationId xmlns:p14="http://schemas.microsoft.com/office/powerpoint/2010/main" val="1900968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194BCD-7CF0-820E-45D0-06218F864D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龙虎培训规划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424A694-0001-588E-87AA-8682B85D3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7240" y="5827769"/>
            <a:ext cx="3017520" cy="451111"/>
          </a:xfrm>
        </p:spPr>
        <p:txBody>
          <a:bodyPr/>
          <a:lstStyle/>
          <a:p>
            <a:pPr algn="ctr"/>
            <a:r>
              <a:rPr lang="zh-CN" altLang="en-US" dirty="0"/>
              <a:t>穿插于每一节龙虎复盘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5FA3D55-F246-472A-95E0-EE3769CA8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9693" y="1786819"/>
            <a:ext cx="7932614" cy="38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87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894763"/>
            <a:ext cx="6403305" cy="3587559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683146" y="1894763"/>
            <a:ext cx="3345180" cy="3587504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12014" y="2053770"/>
            <a:ext cx="3228975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1.69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万亿，增量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739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亿左右，地量地价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+GJD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救市效用明显，信心救市黄金！；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3000-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缺口；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大盘金叉，放量流动资金翻红，龙虎炒作重回强势，进攻节奏为主。以后继续留意盘中细分指数，谁的短线超跌率先走反弹趋势。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240280" y="5858908"/>
            <a:ext cx="771144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861" y="2226916"/>
            <a:ext cx="2640692" cy="29179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A2CA8B-C794-F6DD-E776-FA729DE1C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571" y="243342"/>
            <a:ext cx="1671271" cy="16881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237884F-A8B0-1B46-52B8-BA21F40067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细分指数的率先走平向下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0D551E-8F33-C53A-4215-4BD8C20D12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38300" y="5629869"/>
            <a:ext cx="8915400" cy="544401"/>
          </a:xfrm>
        </p:spPr>
        <p:txBody>
          <a:bodyPr/>
          <a:lstStyle/>
          <a:p>
            <a:r>
              <a:rPr lang="zh-CN" altLang="en-US" dirty="0"/>
              <a:t>较少出现同一刻所有方向个股都有同等强度的反弹，总有先反弹带动后反弹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D3C37917-ADCB-2F78-AD15-DC2D4349F6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9" t="201" b="201"/>
          <a:stretch/>
        </p:blipFill>
        <p:spPr>
          <a:xfrm>
            <a:off x="1092200" y="1827101"/>
            <a:ext cx="3368527" cy="3733200"/>
          </a:xfr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668F3E-824E-EBCE-5D20-7D347DFA0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3959" y="1769849"/>
            <a:ext cx="5860197" cy="379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5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42060" y="5491076"/>
            <a:ext cx="9707880" cy="897728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行业：农林牧渔、机械设备、汽配、化工、西药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主题：农业、大消费、稀土有色、黄金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4772297" y="918060"/>
            <a:ext cx="2647406" cy="660400"/>
          </a:xfrm>
        </p:spPr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06F12B3-FA39-8BB0-2080-C616EEA089AA}"/>
              </a:ext>
            </a:extLst>
          </p:cNvPr>
          <p:cNvSpPr/>
          <p:nvPr/>
        </p:nvSpPr>
        <p:spPr>
          <a:xfrm>
            <a:off x="9880488" y="4916988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F7407EF-93B9-4192-B7ED-53E4F1A3E1E0}"/>
              </a:ext>
            </a:extLst>
          </p:cNvPr>
          <p:cNvSpPr/>
          <p:nvPr/>
        </p:nvSpPr>
        <p:spPr>
          <a:xfrm>
            <a:off x="9451818" y="2098406"/>
            <a:ext cx="1086416" cy="155907"/>
          </a:xfrm>
          <a:prstGeom prst="rect">
            <a:avLst/>
          </a:prstGeom>
          <a:noFill/>
          <a:ln w="15875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7F8725-2FBA-AC5C-CD27-2F1B827C60B3}"/>
              </a:ext>
            </a:extLst>
          </p:cNvPr>
          <p:cNvSpPr/>
          <p:nvPr/>
        </p:nvSpPr>
        <p:spPr>
          <a:xfrm>
            <a:off x="6451910" y="2533650"/>
            <a:ext cx="2323789" cy="895350"/>
          </a:xfrm>
          <a:prstGeom prst="rect">
            <a:avLst/>
          </a:prstGeom>
          <a:noFill/>
          <a:ln w="15875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BF48D-4075-BE50-410C-C75049302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1BEB52A2-337C-D52B-FB88-3A798F227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透过龙虎榜看当下热门方向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46A4D1A-B25F-232F-9C56-8F7E8A06B8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①看风口概念（近期上龙虎较多）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F15AEBC6-E53B-0734-33F0-810F218EF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75" y="5766428"/>
            <a:ext cx="5352670" cy="370600"/>
          </a:xfrm>
        </p:spPr>
        <p:txBody>
          <a:bodyPr/>
          <a:lstStyle/>
          <a:p>
            <a:r>
              <a:rPr lang="zh-CN" altLang="en-US" dirty="0"/>
              <a:t>②看股票所属行业</a:t>
            </a:r>
            <a:r>
              <a:rPr lang="en-US" altLang="zh-CN" dirty="0"/>
              <a:t>/</a:t>
            </a:r>
            <a:r>
              <a:rPr lang="zh-CN" altLang="en-US" dirty="0"/>
              <a:t>概念较多的方向</a:t>
            </a:r>
          </a:p>
        </p:txBody>
      </p:sp>
      <p:pic>
        <p:nvPicPr>
          <p:cNvPr id="14" name="图片占位符 13">
            <a:extLst>
              <a:ext uri="{FF2B5EF4-FFF2-40B4-BE49-F238E27FC236}">
                <a16:creationId xmlns:a16="http://schemas.microsoft.com/office/drawing/2014/main" id="{0B5EF060-FF00-C737-C37E-84C517E9F99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" r="369"/>
          <a:stretch/>
        </p:blipFill>
        <p:spPr>
          <a:xfrm>
            <a:off x="2149474" y="1712913"/>
            <a:ext cx="2238375" cy="3835400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C86AC09E-1F5D-D889-14A6-F67788C0AF8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" b="317"/>
          <a:stretch/>
        </p:blipFill>
        <p:spPr>
          <a:xfrm>
            <a:off x="4976812" y="1712913"/>
            <a:ext cx="2238375" cy="3835400"/>
          </a:xfrm>
        </p:spPr>
      </p:pic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0626D960-8DD1-40FC-B85E-78D78913E53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483" r="2" b="-1"/>
          <a:stretch/>
        </p:blipFill>
        <p:spPr>
          <a:xfrm>
            <a:off x="7804150" y="1712913"/>
            <a:ext cx="2238375" cy="3835400"/>
          </a:xfrm>
        </p:spPr>
      </p:pic>
    </p:spTree>
    <p:extLst>
      <p:ext uri="{BB962C8B-B14F-4D97-AF65-F5344CB8AC3E}">
        <p14:creationId xmlns:p14="http://schemas.microsoft.com/office/powerpoint/2010/main" val="4062093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1440357-EDEF-4424-163E-2913A79E4B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防守方向：资金</a:t>
            </a:r>
            <a:r>
              <a:rPr lang="en-US" altLang="zh-CN" dirty="0"/>
              <a:t>/</a:t>
            </a:r>
            <a:r>
              <a:rPr lang="zh-CN" altLang="en-US" dirty="0"/>
              <a:t>周期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9DAC0A3D-9167-AD80-D735-13E7CA8A109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7058"/>
          <a:stretch/>
        </p:blipFill>
        <p:spPr>
          <a:xfrm>
            <a:off x="1128713" y="2271881"/>
            <a:ext cx="4832350" cy="2718197"/>
          </a:xfrm>
        </p:spPr>
      </p:pic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94C9DF2B-78C4-3064-391D-6648C5AF08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" b="1145"/>
          <a:stretch/>
        </p:blipFill>
        <p:spPr>
          <a:xfrm>
            <a:off x="6231336" y="2271881"/>
            <a:ext cx="4832350" cy="2718197"/>
          </a:xfr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1B70EA-0607-3745-F652-2A5578D461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8226" y="5354223"/>
            <a:ext cx="5013324" cy="340405"/>
          </a:xfrm>
        </p:spPr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</a:rPr>
              <a:t>流动资金</a:t>
            </a:r>
            <a:r>
              <a:rPr lang="en-US" altLang="zh-CN" dirty="0">
                <a:solidFill>
                  <a:srgbClr val="C00000"/>
                </a:solidFill>
              </a:rPr>
              <a:t>3</a:t>
            </a:r>
            <a:r>
              <a:rPr lang="zh-CN" altLang="en-US" dirty="0">
                <a:solidFill>
                  <a:srgbClr val="C00000"/>
                </a:solidFill>
              </a:rPr>
              <a:t>天翻红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C1FABE-0B94-DFC2-18D1-DFAC39CB77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</a:rPr>
              <a:t>日周金叉区域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5B86F15-2AB4-B117-E60E-7B66B15349AA}"/>
              </a:ext>
            </a:extLst>
          </p:cNvPr>
          <p:cNvSpPr txBox="1"/>
          <p:nvPr/>
        </p:nvSpPr>
        <p:spPr>
          <a:xfrm>
            <a:off x="1280160" y="5882640"/>
            <a:ext cx="963168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目前环境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种大玩法：①进攻龙虎的回档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/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受伤自救②资金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/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周期防守型方向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19F733B4-6657-6215-FCEE-6AC3D47E1E0D}"/>
              </a:ext>
            </a:extLst>
          </p:cNvPr>
          <p:cNvSpPr/>
          <p:nvPr/>
        </p:nvSpPr>
        <p:spPr>
          <a:xfrm>
            <a:off x="5639957" y="4614139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8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7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12361</TotalTime>
  <Words>504</Words>
  <Application>Microsoft Office PowerPoint</Application>
  <PresentationFormat>宽屏</PresentationFormat>
  <Paragraphs>61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Roboto</vt:lpstr>
      <vt:lpstr>等线</vt:lpstr>
      <vt:lpstr>庞门正道标题体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猪肠 十二</cp:lastModifiedBy>
  <cp:revision>1806</cp:revision>
  <dcterms:created xsi:type="dcterms:W3CDTF">2019-06-19T02:08:00Z</dcterms:created>
  <dcterms:modified xsi:type="dcterms:W3CDTF">2025-04-09T08:46:06Z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