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938" r:id="rId3"/>
    <p:sldId id="1697" r:id="rId4"/>
    <p:sldId id="1691" r:id="rId6"/>
    <p:sldId id="1700" r:id="rId7"/>
    <p:sldId id="1704" r:id="rId8"/>
    <p:sldId id="1698" r:id="rId9"/>
    <p:sldId id="1699" r:id="rId10"/>
    <p:sldId id="1701" r:id="rId11"/>
    <p:sldId id="1702" r:id="rId12"/>
    <p:sldId id="1696" r:id="rId13"/>
    <p:sldId id="1703" r:id="rId14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60" userDrawn="1">
          <p15:clr>
            <a:srgbClr val="A4A3A4"/>
          </p15:clr>
        </p15:guide>
        <p15:guide id="2" pos="3838" userDrawn="1">
          <p15:clr>
            <a:srgbClr val="A4A3A4"/>
          </p15:clr>
        </p15:guide>
        <p15:guide id="3" pos="492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  <p:cmAuthor id="2" name="Administrator" initials="A" lastIdx="2" clrIdx="1"/>
  <p:cmAuthor id="3" name="PP" initials="P" lastIdx="1" clrIdx="2"/>
  <p:cmAuthor id="252404380" name="周伟杰" initials="周" lastIdx="1" clrIdx="3"/>
  <p:cmAuthor id="0" name="Mia Vida Villanueva" initials="MVV" lastIdx="1" clrIdx="0"/>
  <p:cmAuthor id="7" name="1206988966@qq.com" initials="1" lastIdx="1" clrIdx="2"/>
  <p:cmAuthor id="8" name="姜伟光" initials="姜" lastIdx="1" clrIdx="0"/>
  <p:cmAuthor id="6" name="ming qiu" initials="m" lastIdx="1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4500"/>
    <a:srgbClr val="FFBF75"/>
    <a:srgbClr val="FFD483"/>
    <a:srgbClr val="FFEFCE"/>
    <a:srgbClr val="FFD585"/>
    <a:srgbClr val="FFEFCF"/>
    <a:srgbClr val="FFEFCD"/>
    <a:srgbClr val="FFD983"/>
    <a:srgbClr val="EFDDFF"/>
    <a:srgbClr val="C166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9901" autoAdjust="0"/>
    <p:restoredTop sz="99761" autoAdjust="0"/>
  </p:normalViewPr>
  <p:slideViewPr>
    <p:cSldViewPr snapToGrid="0" showGuides="1">
      <p:cViewPr varScale="1">
        <p:scale>
          <a:sx n="111" d="100"/>
          <a:sy n="111" d="100"/>
        </p:scale>
        <p:origin x="882" y="102"/>
      </p:cViewPr>
      <p:guideLst>
        <p:guide orient="horz" pos="2360"/>
        <p:guide pos="3838"/>
        <p:guide pos="492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70.xml"/><Relationship Id="rId18" Type="http://schemas.openxmlformats.org/officeDocument/2006/relationships/commentAuthors" Target="commentAuthors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image" Target="../media/image1.png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0" Type="http://schemas.openxmlformats.org/officeDocument/2006/relationships/tags" Target="../tags/tag15.xml"/><Relationship Id="rId2" Type="http://schemas.openxmlformats.org/officeDocument/2006/relationships/tags" Target="../tags/tag1.xml"/><Relationship Id="rId19" Type="http://schemas.openxmlformats.org/officeDocument/2006/relationships/tags" Target="../tags/tag14.xml"/><Relationship Id="rId18" Type="http://schemas.openxmlformats.org/officeDocument/2006/relationships/tags" Target="../tags/tag13.xml"/><Relationship Id="rId17" Type="http://schemas.openxmlformats.org/officeDocument/2006/relationships/tags" Target="../tags/tag12.xml"/><Relationship Id="rId16" Type="http://schemas.openxmlformats.org/officeDocument/2006/relationships/tags" Target="../tags/tag11.xml"/><Relationship Id="rId15" Type="http://schemas.openxmlformats.org/officeDocument/2006/relationships/tags" Target="../tags/tag10.xml"/><Relationship Id="rId14" Type="http://schemas.openxmlformats.org/officeDocument/2006/relationships/tags" Target="../tags/tag9.xml"/><Relationship Id="rId13" Type="http://schemas.openxmlformats.org/officeDocument/2006/relationships/tags" Target="../tags/tag8.xml"/><Relationship Id="rId12" Type="http://schemas.openxmlformats.org/officeDocument/2006/relationships/tags" Target="../tags/tag7.xml"/><Relationship Id="rId11" Type="http://schemas.openxmlformats.org/officeDocument/2006/relationships/image" Target="../media/image4.png"/><Relationship Id="rId10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image" Target="../media/image2.png"/><Relationship Id="rId7" Type="http://schemas.openxmlformats.org/officeDocument/2006/relationships/image" Target="../media/image5.png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2.png"/><Relationship Id="rId7" Type="http://schemas.openxmlformats.org/officeDocument/2006/relationships/image" Target="../media/image7.png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tags" Target="../tags/tag31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1" Type="http://schemas.openxmlformats.org/officeDocument/2006/relationships/image" Target="../media/image3.png"/><Relationship Id="rId10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4" name="图片 3" descr="PPT封面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 descr="经传logo白色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74650" y="289560"/>
            <a:ext cx="1797685" cy="405765"/>
          </a:xfrm>
          <a:prstGeom prst="rect">
            <a:avLst/>
          </a:prstGeom>
        </p:spPr>
      </p:pic>
      <p:pic>
        <p:nvPicPr>
          <p:cNvPr id="5" name="图片 4" descr="龙头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871470" y="4571365"/>
            <a:ext cx="6231255" cy="46164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2723515" y="4541520"/>
            <a:ext cx="67983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5</a:t>
            </a:r>
            <a:r>
              <a:rPr lang="zh-CN" altLang="en-US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月</a:t>
            </a:r>
            <a:r>
              <a:rPr lang="en-US" altLang="zh-CN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4</a:t>
            </a:r>
            <a:r>
              <a:rPr lang="zh-CN" altLang="en-US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日</a:t>
            </a:r>
            <a:r>
              <a:rPr lang="en-US" altLang="zh-CN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-5</a:t>
            </a:r>
            <a:r>
              <a:rPr lang="zh-CN" altLang="en-US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月</a:t>
            </a:r>
            <a:r>
              <a:rPr lang="en-US" altLang="zh-CN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31</a:t>
            </a:r>
            <a:r>
              <a:rPr lang="zh-CN" altLang="en-US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日</a:t>
            </a:r>
            <a:r>
              <a:rPr lang="en-US" altLang="zh-CN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每周日</a:t>
            </a:r>
            <a:r>
              <a:rPr lang="en-US" altLang="zh-CN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-</a:t>
            </a:r>
            <a:r>
              <a:rPr lang="zh-CN" altLang="en-US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周四晚</a:t>
            </a:r>
            <a:r>
              <a:rPr lang="en-US" altLang="zh-CN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20:15</a:t>
            </a:r>
            <a:endParaRPr lang="en-US" altLang="zh-CN" sz="2800">
              <a:solidFill>
                <a:srgbClr val="B34500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  <p:grpSp>
        <p:nvGrpSpPr>
          <p:cNvPr id="23" name="组合 22"/>
          <p:cNvGrpSpPr/>
          <p:nvPr userDrawn="1"/>
        </p:nvGrpSpPr>
        <p:grpSpPr>
          <a:xfrm>
            <a:off x="1905" y="1270"/>
            <a:ext cx="12192000" cy="6858000"/>
            <a:chOff x="200" y="200"/>
            <a:chExt cx="19200" cy="10800"/>
          </a:xfrm>
        </p:grpSpPr>
        <p:sp>
          <p:nvSpPr>
            <p:cNvPr id="10" name="标题 1"/>
            <p:cNvSpPr>
              <a:spLocks noGrp="1"/>
            </p:cNvSpPr>
            <p:nvPr userDrawn="1">
              <p:custDataLst>
                <p:tags r:id="rId12"/>
              </p:custDataLst>
            </p:nvPr>
          </p:nvSpPr>
          <p:spPr>
            <a:xfrm>
              <a:off x="2088" y="1640"/>
              <a:ext cx="15432" cy="4048"/>
            </a:xfrm>
            <a:prstGeom prst="rect">
              <a:avLst/>
            </a:prstGeom>
          </p:spPr>
          <p:txBody>
            <a:bodyPr vert="horz" lIns="90000" tIns="46800" rIns="90000" bIns="46800" rtlCol="0" anchor="b" anchorCtr="0">
              <a:normAutofit/>
            </a:bodyPr>
            <a:lstStyle>
              <a:lvl1pPr algn="ctr">
                <a:defRPr sz="6000"/>
              </a:lvl1pPr>
            </a:lstStyle>
            <a:p>
              <a:r>
                <a:rPr lang="zh-CN" altLang="en-US" dirty="0"/>
                <a:t>单击此处编辑标题</a:t>
              </a:r>
              <a:endParaRPr lang="zh-CN" altLang="en-US" dirty="0"/>
            </a:p>
          </p:txBody>
        </p:sp>
        <p:sp>
          <p:nvSpPr>
            <p:cNvPr id="11" name="副标题 2"/>
            <p:cNvSpPr>
              <a:spLocks noGrp="1"/>
            </p:cNvSpPr>
            <p:nvPr userDrawn="1">
              <p:custDataLst>
                <p:tags r:id="rId13"/>
              </p:custDataLst>
            </p:nvPr>
          </p:nvSpPr>
          <p:spPr>
            <a:xfrm>
              <a:off x="2088" y="5807"/>
              <a:ext cx="15432" cy="2319"/>
            </a:xfrm>
            <a:prstGeom prst="rect">
              <a:avLst/>
            </a:prstGeom>
          </p:spPr>
          <p:txBody>
            <a:bodyPr vert="horz" lIns="90000" tIns="46800" rIns="90000" bIns="46800" rtlCol="0">
              <a:normAutofit/>
            </a:bodyPr>
            <a:lstStyle>
              <a:lvl1pPr marL="0" indent="0" algn="ctr">
                <a:lnSpc>
                  <a:spcPct val="110000"/>
                </a:lnSpc>
                <a:buNone/>
                <a:defRPr sz="2400" spc="200">
                  <a:uFillTx/>
                </a:defRPr>
              </a:lvl1pPr>
              <a:lvl2pPr marL="457200" indent="0" algn="ctr">
                <a:buNone/>
                <a:defRPr sz="2000"/>
              </a:lvl2pPr>
              <a:lvl3pPr marL="914400" indent="0" algn="ctr">
                <a:buNone/>
                <a:defRPr sz="1800"/>
              </a:lvl3pPr>
              <a:lvl4pPr marL="1371600" indent="0" algn="ctr">
                <a:buNone/>
                <a:defRPr sz="1600"/>
              </a:lvl4pPr>
              <a:lvl5pPr marL="1828800" indent="0" algn="ctr">
                <a:buNone/>
                <a:defRPr sz="1600"/>
              </a:lvl5pPr>
              <a:lvl6pPr marL="2286000" indent="0" algn="ctr">
                <a:buNone/>
                <a:defRPr sz="1600"/>
              </a:lvl6pPr>
              <a:lvl7pPr marL="2743200" indent="0" algn="ctr">
                <a:buNone/>
                <a:defRPr sz="1600"/>
              </a:lvl7pPr>
              <a:lvl8pPr marL="3200400" indent="0" algn="ctr">
                <a:buNone/>
                <a:defRPr sz="1600"/>
              </a:lvl8pPr>
              <a:lvl9pPr marL="3657600" indent="0" algn="ctr">
                <a:buNone/>
                <a:defRPr sz="1600"/>
              </a:lvl9pPr>
            </a:lstStyle>
            <a:p>
              <a:r>
                <a:rPr lang="zh-CN" altLang="en-US" dirty="0"/>
                <a:t>单击此处编辑副标题</a:t>
              </a:r>
              <a:endParaRPr lang="zh-CN" altLang="en-US" dirty="0"/>
            </a:p>
          </p:txBody>
        </p:sp>
        <p:sp>
          <p:nvSpPr>
            <p:cNvPr id="12" name="日期占位符 15"/>
            <p:cNvSpPr>
              <a:spLocks noGrp="1"/>
            </p:cNvSpPr>
            <p:nvPr userDrawn="1">
              <p:custDataLst>
                <p:tags r:id="rId14"/>
              </p:custDataLst>
            </p:nvPr>
          </p:nvSpPr>
          <p:spPr>
            <a:xfrm>
              <a:off x="1164" y="10144"/>
              <a:ext cx="4252" cy="49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000" kern="1200" baseline="0">
                  <a:solidFill>
                    <a:schemeClr val="tx1">
                      <a:tint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760FBDFE-C587-4B4C-A407-44438C67B59E}" type="datetimeFigureOut">
                <a:rPr lang="zh-CN" altLang="en-US" smtClean="0"/>
              </a:fld>
              <a:endParaRPr lang="zh-CN" altLang="en-US"/>
            </a:p>
          </p:txBody>
        </p:sp>
        <p:sp>
          <p:nvSpPr>
            <p:cNvPr id="14" name="灯片编号占位符 17"/>
            <p:cNvSpPr>
              <a:spLocks noGrp="1"/>
            </p:cNvSpPr>
            <p:nvPr userDrawn="1">
              <p:custDataLst>
                <p:tags r:id="rId15"/>
              </p:custDataLst>
            </p:nvPr>
          </p:nvSpPr>
          <p:spPr>
            <a:xfrm>
              <a:off x="14180" y="10144"/>
              <a:ext cx="4252" cy="49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r" defTabSz="914400" rtl="0" eaLnBrk="1" latinLnBrk="0" hangingPunct="1">
                <a:defRPr sz="1000" kern="1200" baseline="0">
                  <a:solidFill>
                    <a:schemeClr val="tx1">
                      <a:tint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49AE70B2-8BF9-45C0-BB95-33D1B9D3A854}" type="slidenum">
                <a:rPr lang="zh-CN" altLang="en-US" smtClean="0"/>
              </a:fld>
              <a:endParaRPr lang="zh-CN" altLang="en-US" dirty="0"/>
            </a:p>
          </p:txBody>
        </p:sp>
        <p:pic>
          <p:nvPicPr>
            <p:cNvPr id="15" name="图片 14" descr="PPT封面"/>
            <p:cNvPicPr>
              <a:picLocks noChangeAspect="1"/>
            </p:cNvPicPr>
            <p:nvPr userDrawn="1">
              <p:custDataLst>
                <p:tags r:id="rId16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200" y="200"/>
              <a:ext cx="19200" cy="10800"/>
            </a:xfrm>
            <a:prstGeom prst="rect">
              <a:avLst/>
            </a:prstGeom>
          </p:spPr>
        </p:pic>
        <p:pic>
          <p:nvPicPr>
            <p:cNvPr id="19" name="图片 18" descr="经传logo白色"/>
            <p:cNvPicPr>
              <a:picLocks noChangeAspect="1"/>
            </p:cNvPicPr>
            <p:nvPr userDrawn="1">
              <p:custDataLst>
                <p:tags r:id="rId17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790" y="656"/>
              <a:ext cx="2831" cy="639"/>
            </a:xfrm>
            <a:prstGeom prst="rect">
              <a:avLst/>
            </a:prstGeom>
          </p:spPr>
        </p:pic>
        <p:pic>
          <p:nvPicPr>
            <p:cNvPr id="20" name="图片 19" descr="龙头"/>
            <p:cNvPicPr>
              <a:picLocks noChangeAspect="1"/>
            </p:cNvPicPr>
            <p:nvPr userDrawn="1">
              <p:custDataLst>
                <p:tags r:id="rId18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16106" y="570"/>
              <a:ext cx="2775" cy="529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 userDrawn="1">
              <p:custDataLst>
                <p:tags r:id="rId19"/>
              </p:custDataLst>
            </p:nvPr>
          </p:nvPicPr>
          <p:blipFill>
            <a:blip r:embed="rId11"/>
            <a:stretch>
              <a:fillRect/>
            </a:stretch>
          </p:blipFill>
          <p:spPr>
            <a:xfrm>
              <a:off x="4722" y="7399"/>
              <a:ext cx="9813" cy="727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 userDrawn="1">
              <p:custDataLst>
                <p:tags r:id="rId20"/>
              </p:custDataLst>
            </p:nvPr>
          </p:nvSpPr>
          <p:spPr>
            <a:xfrm>
              <a:off x="4489" y="7352"/>
              <a:ext cx="10706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B345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4</a:t>
              </a:r>
              <a:r>
                <a:rPr lang="zh-CN" altLang="en-US" sz="2800" dirty="0">
                  <a:solidFill>
                    <a:srgbClr val="B345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月</a:t>
              </a:r>
              <a:r>
                <a:rPr lang="en-US" altLang="zh-CN" sz="2800" dirty="0">
                  <a:solidFill>
                    <a:srgbClr val="B345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1</a:t>
              </a:r>
              <a:r>
                <a:rPr lang="zh-CN" altLang="en-US" sz="2800" dirty="0">
                  <a:solidFill>
                    <a:srgbClr val="B345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日</a:t>
              </a:r>
              <a:r>
                <a:rPr lang="en-US" altLang="zh-CN" sz="2800" dirty="0">
                  <a:solidFill>
                    <a:srgbClr val="B345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-4</a:t>
              </a:r>
              <a:r>
                <a:rPr lang="zh-CN" altLang="en-US" sz="2800" dirty="0">
                  <a:solidFill>
                    <a:srgbClr val="B345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月</a:t>
              </a:r>
              <a:r>
                <a:rPr lang="en-US" altLang="zh-CN" sz="2800" dirty="0">
                  <a:solidFill>
                    <a:srgbClr val="B345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30</a:t>
              </a:r>
              <a:r>
                <a:rPr lang="zh-CN" altLang="en-US" sz="2800" dirty="0">
                  <a:solidFill>
                    <a:srgbClr val="B345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日</a:t>
              </a:r>
              <a:r>
                <a:rPr lang="en-US" altLang="zh-CN" sz="2800" dirty="0">
                  <a:solidFill>
                    <a:srgbClr val="B345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  </a:t>
              </a:r>
              <a:r>
                <a:rPr lang="zh-CN" altLang="en-US" sz="2800" dirty="0">
                  <a:solidFill>
                    <a:srgbClr val="B345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每周日</a:t>
              </a:r>
              <a:r>
                <a:rPr lang="en-US" altLang="zh-CN" sz="2800" dirty="0">
                  <a:solidFill>
                    <a:srgbClr val="B345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-</a:t>
              </a:r>
              <a:r>
                <a:rPr lang="zh-CN" altLang="en-US" sz="2800" dirty="0">
                  <a:solidFill>
                    <a:srgbClr val="B345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周四晚</a:t>
              </a:r>
              <a:r>
                <a:rPr lang="en-US" altLang="zh-CN" sz="2800" dirty="0">
                  <a:solidFill>
                    <a:srgbClr val="B345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20:15</a:t>
              </a:r>
              <a:endPara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目录页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7" name="图片 6" descr="组 214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945495" y="6012180"/>
            <a:ext cx="1246505" cy="2019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标题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8" name="图片 7" descr="龙头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封面 拷贝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3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78180" y="3141345"/>
            <a:ext cx="8807450" cy="2936240"/>
          </a:xfrm>
          <a:prstGeom prst="rect">
            <a:avLst/>
          </a:prstGeom>
        </p:spPr>
      </p:pic>
      <p:pic>
        <p:nvPicPr>
          <p:cNvPr id="11" name="图片 10" descr="经传logo白色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-635" y="800100"/>
            <a:ext cx="12192635" cy="6057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635" y="6465570"/>
            <a:ext cx="121913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Medium" panose="020B0600000000000000" charset="-122"/>
                <a:sym typeface="+mn-ea"/>
              </a:rPr>
              <a:t>经传多赢投研总监：杨春虎，投顾执业编号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Medium" panose="020B0600000000000000" charset="-122"/>
                <a:sym typeface="+mn-ea"/>
              </a:rPr>
              <a:t>:A1120619100003;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Medium" panose="020B0600000000000000" charset="-122"/>
                <a:sym typeface="+mn-ea"/>
              </a:rPr>
              <a:t>基金从业编号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Medium" panose="020B0600000000000000" charset="-122"/>
                <a:sym typeface="+mn-ea"/>
              </a:rPr>
              <a:t>:A20250618011797  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Medium" panose="020B0600000000000000" charset="-122"/>
                <a:sym typeface="+mn-ea"/>
              </a:rPr>
              <a:t>风险提示：观点基于软件数据和理论模型分析，仅供参考，不构成买卖建议，市场有风险，投资需谨慎。基金的过往业绩并不预示其未来表现，基金管理人管理的其他基金的业绩并不构成基金业绩表现的保证。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Medium" panose="020B0600000000000000" charset="-122"/>
              <a:sym typeface="+mn-ea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920x1080 -总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 descr="PPT封面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687513" y="2974340"/>
            <a:ext cx="8816975" cy="250825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2128520" y="3119120"/>
            <a:ext cx="7934325" cy="2059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60000"/>
              </a:lnSpc>
            </a:pP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我司所有工作人员均不允许推荐股票、不允许承诺收益、不允许代客理财、不允许合作分成、不允许私下收款，如您发现有任何违规行为，可联系400-9088-988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1855788" y="1877060"/>
            <a:ext cx="8480425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500" b="1">
                <a:gradFill>
                  <a:gsLst>
                    <a:gs pos="0">
                      <a:srgbClr val="FFEFCF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经传多赢,让投资遇见美好!</a:t>
            </a:r>
            <a:endParaRPr lang="zh-CN" altLang="en-US" sz="5500" b="1">
              <a:gradFill>
                <a:gsLst>
                  <a:gs pos="0">
                    <a:srgbClr val="FFEFCF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tags" Target="../tags/tag40.xml"/><Relationship Id="rId15" Type="http://schemas.openxmlformats.org/officeDocument/2006/relationships/tags" Target="../tags/tag39.xml"/><Relationship Id="rId14" Type="http://schemas.openxmlformats.org/officeDocument/2006/relationships/tags" Target="../tags/tag38.xml"/><Relationship Id="rId13" Type="http://schemas.openxmlformats.org/officeDocument/2006/relationships/tags" Target="../tags/tag37.xml"/><Relationship Id="rId12" Type="http://schemas.openxmlformats.org/officeDocument/2006/relationships/tags" Target="../tags/tag36.xml"/><Relationship Id="rId11" Type="http://schemas.openxmlformats.org/officeDocument/2006/relationships/tags" Target="../tags/tag35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6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tags" Target="../tags/tag43.xml"/><Relationship Id="rId4" Type="http://schemas.openxmlformats.org/officeDocument/2006/relationships/image" Target="../media/image13.png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68.xml"/><Relationship Id="rId1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69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5.xml"/><Relationship Id="rId3" Type="http://schemas.openxmlformats.org/officeDocument/2006/relationships/tags" Target="../tags/tag44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49.xml"/><Relationship Id="rId1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5.xml"/><Relationship Id="rId3" Type="http://schemas.openxmlformats.org/officeDocument/2006/relationships/tags" Target="../tags/tag53.xml"/><Relationship Id="rId2" Type="http://schemas.openxmlformats.org/officeDocument/2006/relationships/image" Target="../media/image18.png"/><Relationship Id="rId1" Type="http://schemas.openxmlformats.org/officeDocument/2006/relationships/tags" Target="../tags/tag52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5.xml"/><Relationship Id="rId3" Type="http://schemas.openxmlformats.org/officeDocument/2006/relationships/tags" Target="../tags/tag55.xml"/><Relationship Id="rId2" Type="http://schemas.openxmlformats.org/officeDocument/2006/relationships/image" Target="../media/image24.png"/><Relationship Id="rId1" Type="http://schemas.openxmlformats.org/officeDocument/2006/relationships/tags" Target="../tags/tag54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63.xml"/><Relationship Id="rId8" Type="http://schemas.openxmlformats.org/officeDocument/2006/relationships/tags" Target="../tags/tag62.xml"/><Relationship Id="rId7" Type="http://schemas.openxmlformats.org/officeDocument/2006/relationships/tags" Target="../tags/tag61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image" Target="../media/image25.png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5" Type="http://schemas.openxmlformats.org/officeDocument/2006/relationships/notesSlide" Target="../notesSlides/notesSlide7.xml"/><Relationship Id="rId14" Type="http://schemas.openxmlformats.org/officeDocument/2006/relationships/slideLayout" Target="../slideLayouts/slideLayout5.xml"/><Relationship Id="rId13" Type="http://schemas.openxmlformats.org/officeDocument/2006/relationships/tags" Target="../tags/tag67.xml"/><Relationship Id="rId12" Type="http://schemas.openxmlformats.org/officeDocument/2006/relationships/tags" Target="../tags/tag66.xml"/><Relationship Id="rId11" Type="http://schemas.openxmlformats.org/officeDocument/2006/relationships/tags" Target="../tags/tag65.xml"/><Relationship Id="rId10" Type="http://schemas.openxmlformats.org/officeDocument/2006/relationships/tags" Target="../tags/tag64.xml"/><Relationship Id="rId1" Type="http://schemas.openxmlformats.org/officeDocument/2006/relationships/tags" Target="../tags/tag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977265" y="3206115"/>
            <a:ext cx="404876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4</a:t>
            </a:r>
            <a:r>
              <a:rPr lang="zh-CN" alt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月</a:t>
            </a:r>
            <a:r>
              <a:rPr lang="en-US" altLang="zh-CN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1</a:t>
            </a:r>
            <a:r>
              <a:rPr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日 </a:t>
            </a:r>
            <a:r>
              <a:rPr 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20:15</a:t>
            </a:r>
            <a:endParaRPr lang="zh-CN" altLang="en-US" sz="3000" dirty="0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54075" y="1480820"/>
            <a:ext cx="8933815" cy="12039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zh-CN" sz="6000" dirty="0">
                <a:gradFill>
                  <a:gsLst>
                    <a:gs pos="0">
                      <a:srgbClr val="FFEFCE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主题炒作的核心规律</a:t>
            </a:r>
            <a:endParaRPr lang="zh-CN" altLang="en-US" sz="6000" dirty="0">
              <a:gradFill>
                <a:gsLst>
                  <a:gs pos="0">
                    <a:srgbClr val="FFEFCE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Medium" panose="020B06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54760" y="4012565"/>
            <a:ext cx="134366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杨春虎</a:t>
            </a:r>
            <a:endParaRPr lang="zh-CN" altLang="en-US" sz="2600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499995" y="3943985"/>
            <a:ext cx="41789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投顾执业编号</a:t>
            </a:r>
            <a:r>
              <a:rPr lang="en-US" altLang="zh-CN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:A1120619100003</a:t>
            </a:r>
            <a:endParaRPr lang="en-US" altLang="zh-CN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  <a:p>
            <a:r>
              <a:rPr lang="zh-CN" altLang="en-US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基金从业编号</a:t>
            </a:r>
            <a:r>
              <a:rPr lang="en-US" altLang="zh-CN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:A20250618011797</a:t>
            </a:r>
            <a:endParaRPr lang="en-US" altLang="zh-CN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7265" y="4033520"/>
            <a:ext cx="314325" cy="61912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1254760" y="4544695"/>
            <a:ext cx="6466840" cy="1370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经传多赢投研总监／软件产品架构师，</a:t>
            </a:r>
            <a:r>
              <a:rPr lang="en-US" altLang="zh-CN" sz="16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 </a:t>
            </a: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北京大学金融系毕业，</a:t>
            </a:r>
            <a:r>
              <a:rPr lang="en-US" altLang="zh-CN" sz="16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 </a:t>
            </a: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从业十余年，坚持以资金推动论为研究核心，形成了以机构思路选股，游资思路跟踪的稳健投资模型。独创双龙战法，机构分析战法等软件经典战法，深受广大用户的喜爱。</a:t>
            </a: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5" name="图片 24" descr="图层 2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887335" y="1145540"/>
            <a:ext cx="3730625" cy="467423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社群-横板000_17750301398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304925" y="5925820"/>
            <a:ext cx="97986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b="1" dirty="0" smtClean="0">
                <a:sym typeface="+mn-ea"/>
              </a:rPr>
              <a:t>直中莫取，曲中求终。实现目标的本质，是能力和心态的匹配</a:t>
            </a:r>
            <a:r>
              <a:rPr lang="zh-CN" b="1" dirty="0" smtClean="0">
                <a:sym typeface="+mn-ea"/>
              </a:rPr>
              <a:t>=</a:t>
            </a:r>
            <a:r>
              <a:rPr lang="zh-CN" b="1" dirty="0" smtClean="0">
                <a:sym typeface="+mn-ea"/>
              </a:rPr>
              <a:t>执行力</a:t>
            </a:r>
            <a:endParaRPr lang="zh-CN" b="1" dirty="0" smtClean="0"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b="1" dirty="0" smtClean="0">
                <a:sym typeface="+mn-ea"/>
              </a:rPr>
              <a:t>跟风口，抓主要矛盾，抓主要热点，集中精力，放大结果</a:t>
            </a:r>
            <a:endParaRPr lang="zh-CN" b="1" dirty="0" smtClean="0"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8015" y="850265"/>
            <a:ext cx="7006590" cy="50101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0965" y="850265"/>
            <a:ext cx="3600450" cy="49720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995871" y="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  <a:sym typeface="+mn-ea"/>
              </a:rPr>
              <a:t>曲中求，抓主线</a:t>
            </a:r>
            <a:endParaRPr lang="zh-CN" sz="44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34076" y="5635581"/>
            <a:ext cx="10603315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b="1" dirty="0" smtClean="0">
                <a:sym typeface="+mn-ea"/>
              </a:rPr>
              <a:t>政策，资金，趋势，三合一，才是热点。</a:t>
            </a:r>
            <a:endParaRPr lang="zh-CN" b="1" dirty="0" smtClean="0"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b="1" dirty="0" smtClean="0">
                <a:sym typeface="+mn-ea"/>
              </a:rPr>
              <a:t>三电，三化，</a:t>
            </a:r>
            <a:r>
              <a:rPr lang="zh-CN" b="1" dirty="0" smtClean="0">
                <a:sym typeface="+mn-ea"/>
              </a:rPr>
              <a:t>机器人</a:t>
            </a:r>
            <a:r>
              <a:rPr lang="zh-CN" b="1" dirty="0" smtClean="0">
                <a:sym typeface="+mn-ea"/>
              </a:rPr>
              <a:t>，数据，黄金，创新药，卫星的共同特征</a:t>
            </a:r>
            <a:endParaRPr lang="zh-CN" b="1" dirty="0" smtClean="0"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b="1" dirty="0" smtClean="0">
                <a:sym typeface="+mn-ea"/>
              </a:rPr>
              <a:t>机构</a:t>
            </a:r>
            <a:r>
              <a:rPr lang="zh-CN" b="1" dirty="0" smtClean="0">
                <a:sym typeface="+mn-ea"/>
              </a:rPr>
              <a:t>+</a:t>
            </a:r>
            <a:r>
              <a:rPr lang="zh-CN" b="1" dirty="0" smtClean="0">
                <a:sym typeface="+mn-ea"/>
              </a:rPr>
              <a:t>游资</a:t>
            </a:r>
            <a:r>
              <a:rPr lang="zh-CN" b="1" dirty="0" smtClean="0">
                <a:sym typeface="+mn-ea"/>
              </a:rPr>
              <a:t>=</a:t>
            </a:r>
            <a:r>
              <a:rPr lang="zh-CN" b="1" dirty="0" smtClean="0">
                <a:sym typeface="+mn-ea"/>
              </a:rPr>
              <a:t>主升浪和主要方向，月线定方向，周线定趋势，日线定时机</a:t>
            </a:r>
            <a:endParaRPr lang="zh-CN" b="1" dirty="0" smtClean="0"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716405" y="817245"/>
            <a:ext cx="8890000" cy="48272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335" y="1527810"/>
            <a:ext cx="3801745" cy="30905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3281363" y="100330"/>
            <a:ext cx="564578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  <a:sym typeface="+mn-ea"/>
              </a:rPr>
              <a:t>热点和主线</a:t>
            </a:r>
            <a:endParaRPr lang="zh-CN" sz="44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40505" y="1031875"/>
            <a:ext cx="7915275" cy="42976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190" y="868680"/>
            <a:ext cx="6999605" cy="4624070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3281363" y="100330"/>
            <a:ext cx="5645785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  <a:sym typeface="+mn-ea"/>
              </a:rPr>
              <a:t>主题的区别</a:t>
            </a:r>
            <a:endParaRPr lang="zh-CN" sz="44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45260" y="5567680"/>
            <a:ext cx="930021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b="1" dirty="0" smtClean="0">
                <a:solidFill>
                  <a:schemeClr val="tx1"/>
                </a:solidFill>
              </a:rPr>
              <a:t>政策主题</a:t>
            </a:r>
            <a:r>
              <a:rPr lang="en-US" altLang="zh-CN" b="1" dirty="0" smtClean="0">
                <a:solidFill>
                  <a:schemeClr val="tx1"/>
                </a:solidFill>
              </a:rPr>
              <a:t>-</a:t>
            </a:r>
            <a:r>
              <a:rPr lang="zh-CN" altLang="en-US" b="1" dirty="0" smtClean="0">
                <a:solidFill>
                  <a:schemeClr val="tx1"/>
                </a:solidFill>
              </a:rPr>
              <a:t>事件主题</a:t>
            </a:r>
            <a:r>
              <a:rPr lang="en-US" altLang="zh-CN" b="1" dirty="0" smtClean="0">
                <a:solidFill>
                  <a:schemeClr val="tx1"/>
                </a:solidFill>
              </a:rPr>
              <a:t>-</a:t>
            </a:r>
            <a:r>
              <a:rPr lang="zh-CN" altLang="en-US" b="1" dirty="0" smtClean="0">
                <a:solidFill>
                  <a:schemeClr val="tx1"/>
                </a:solidFill>
              </a:rPr>
              <a:t>产业主题</a:t>
            </a:r>
            <a:endParaRPr lang="zh-CN" altLang="en-US" b="1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b="1" dirty="0" smtClean="0">
                <a:solidFill>
                  <a:schemeClr val="tx1"/>
                </a:solidFill>
              </a:rPr>
              <a:t>政策主题长期资金为主，事件主题游资为主，产业主题机构为主</a:t>
            </a:r>
            <a:endParaRPr lang="zh-CN" altLang="en-US" b="1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b="1" dirty="0" smtClean="0">
                <a:solidFill>
                  <a:schemeClr val="tx1"/>
                </a:solidFill>
              </a:rPr>
              <a:t>新兴产业大于未来产业，未来产业关注落地程度</a:t>
            </a:r>
            <a:endParaRPr lang="zh-CN" altLang="en-US" b="1" dirty="0" smtClean="0">
              <a:solidFill>
                <a:schemeClr val="tx1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图片_17750301464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480695" y="880110"/>
            <a:ext cx="11197590" cy="4758055"/>
            <a:chOff x="517" y="1458"/>
            <a:chExt cx="18533" cy="8068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17" y="1458"/>
              <a:ext cx="9023" cy="8069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438" y="1458"/>
              <a:ext cx="9588" cy="4132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40" y="5590"/>
              <a:ext cx="9510" cy="3936"/>
            </a:xfrm>
            <a:prstGeom prst="rect">
              <a:avLst/>
            </a:prstGeom>
          </p:spPr>
        </p:pic>
      </p:grp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3281363" y="100330"/>
            <a:ext cx="5645785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  <a:sym typeface="+mn-ea"/>
              </a:rPr>
              <a:t>主题投资的阶段</a:t>
            </a:r>
            <a:endParaRPr lang="zh-CN" sz="44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304925" y="5765800"/>
            <a:ext cx="97986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b="1" dirty="0" smtClean="0">
                <a:sym typeface="+mn-ea"/>
              </a:rPr>
              <a:t>第一波快速涨，第二波看核心，第三波看龙头</a:t>
            </a:r>
            <a:endParaRPr lang="zh-CN" b="1" dirty="0" smtClean="0"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b="1" dirty="0" smtClean="0">
                <a:sym typeface="+mn-ea"/>
              </a:rPr>
              <a:t>高度话题，空间明确，持续政策，波段为主</a:t>
            </a:r>
            <a:endParaRPr lang="zh-CN" b="1" dirty="0" smtClean="0">
              <a:sym typeface="+mn-ea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3281363" y="54610"/>
            <a:ext cx="5645785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  <a:sym typeface="+mn-ea"/>
              </a:rPr>
              <a:t>主题投资的短期节奏</a:t>
            </a:r>
            <a:endParaRPr lang="zh-CN" sz="44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11885" y="5607685"/>
            <a:ext cx="998601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b="1" dirty="0" smtClean="0">
                <a:solidFill>
                  <a:schemeClr val="tx1"/>
                </a:solidFill>
              </a:rPr>
              <a:t>涨停数量</a:t>
            </a:r>
            <a:r>
              <a:rPr lang="en-US" altLang="zh-CN" b="1" dirty="0" smtClean="0">
                <a:solidFill>
                  <a:schemeClr val="tx1"/>
                </a:solidFill>
              </a:rPr>
              <a:t>100</a:t>
            </a:r>
            <a:r>
              <a:rPr lang="zh-CN" altLang="en-US" b="1" dirty="0" smtClean="0">
                <a:solidFill>
                  <a:schemeClr val="tx1"/>
                </a:solidFill>
              </a:rPr>
              <a:t>家左右，市场高潮，注意主题分化，注意强势股金叉末端，死叉初期的调整</a:t>
            </a:r>
            <a:endParaRPr lang="zh-CN" altLang="en-US" b="1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b="1" dirty="0" smtClean="0">
                <a:solidFill>
                  <a:schemeClr val="tx1"/>
                </a:solidFill>
              </a:rPr>
              <a:t>涨停家数</a:t>
            </a:r>
            <a:r>
              <a:rPr lang="en-US" altLang="zh-CN" b="1" dirty="0" smtClean="0">
                <a:solidFill>
                  <a:schemeClr val="tx1"/>
                </a:solidFill>
              </a:rPr>
              <a:t>50</a:t>
            </a:r>
            <a:r>
              <a:rPr lang="zh-CN" altLang="en-US" b="1" dirty="0" smtClean="0">
                <a:solidFill>
                  <a:schemeClr val="tx1"/>
                </a:solidFill>
              </a:rPr>
              <a:t>家左右，市场低谷，注意热门主题横盘调整个股的再次启动信号：熊线上移或金叉</a:t>
            </a:r>
            <a:endParaRPr lang="zh-CN" altLang="en-US" b="1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b="1" dirty="0" smtClean="0">
                <a:solidFill>
                  <a:schemeClr val="tx1"/>
                </a:solidFill>
              </a:rPr>
              <a:t>断板图谱分歧，防守等风险信号。一致，继续积极持股。</a:t>
            </a:r>
            <a:endParaRPr lang="zh-CN" altLang="en-US" b="1" dirty="0" smtClean="0">
              <a:solidFill>
                <a:schemeClr val="tx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880" y="831215"/>
            <a:ext cx="8796020" cy="477647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3281363" y="54610"/>
            <a:ext cx="5645785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  <a:sym typeface="+mn-ea"/>
              </a:rPr>
              <a:t>主题投资的中期节奏</a:t>
            </a:r>
            <a:endParaRPr lang="zh-CN" sz="44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11885" y="5607685"/>
            <a:ext cx="998601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b="1" dirty="0" smtClean="0">
                <a:solidFill>
                  <a:schemeClr val="tx1"/>
                </a:solidFill>
              </a:rPr>
              <a:t>月线金叉区域，有中期可能，周线金叉区域，趋势继续延续</a:t>
            </a:r>
            <a:endParaRPr lang="zh-CN" b="1" dirty="0" smtClean="0">
              <a:solidFill>
                <a:schemeClr val="tx1"/>
              </a:solidFill>
            </a:endParaRPr>
          </a:p>
          <a:p>
            <a:pPr algn="ctr"/>
            <a:r>
              <a:rPr lang="zh-CN" b="1" dirty="0" smtClean="0">
                <a:solidFill>
                  <a:schemeClr val="tx1"/>
                </a:solidFill>
              </a:rPr>
              <a:t>多空金叉区域，紫色持续，主题中期加速延续，紫色增，短期强，紫色减，短期分化</a:t>
            </a:r>
            <a:endParaRPr lang="zh-CN" b="1" dirty="0" smtClean="0">
              <a:solidFill>
                <a:schemeClr val="tx1"/>
              </a:solidFill>
            </a:endParaRPr>
          </a:p>
          <a:p>
            <a:pPr algn="ctr"/>
            <a:r>
              <a:rPr lang="zh-CN" b="1" dirty="0" smtClean="0">
                <a:solidFill>
                  <a:schemeClr val="tx1"/>
                </a:solidFill>
              </a:rPr>
              <a:t>多空死叉，破辅助线，海洋状态破位，主题中期结束</a:t>
            </a:r>
            <a:endParaRPr lang="zh-CN" b="1" dirty="0" smtClean="0">
              <a:solidFill>
                <a:schemeClr val="tx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826260" y="826770"/>
            <a:ext cx="8740775" cy="474599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3281363" y="54610"/>
            <a:ext cx="5645785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  <a:sym typeface="+mn-ea"/>
              </a:rPr>
              <a:t>主题投资的市场节奏</a:t>
            </a:r>
            <a:endParaRPr lang="zh-CN" sz="44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723900" y="5868495"/>
            <a:ext cx="107442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b="1" dirty="0" smtClean="0">
                <a:sym typeface="+mn-ea"/>
              </a:rPr>
              <a:t>中线投资的时机，都是跌出来的，热点投资，短线上攻为主，主线投资，中线上攻为主</a:t>
            </a:r>
            <a:endParaRPr lang="zh-CN" b="1" dirty="0" smtClean="0"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b="1" dirty="0" smtClean="0">
                <a:sym typeface="+mn-ea"/>
              </a:rPr>
              <a:t>每一轮都有新主题，科技前沿为主，一轮不超过</a:t>
            </a:r>
            <a:r>
              <a:rPr lang="zh-CN" b="1" dirty="0" smtClean="0">
                <a:sym typeface="+mn-ea"/>
              </a:rPr>
              <a:t>2</a:t>
            </a:r>
            <a:r>
              <a:rPr lang="zh-CN" b="1" dirty="0" smtClean="0">
                <a:sym typeface="+mn-ea"/>
              </a:rPr>
              <a:t>个月，适合中线，顺势而为</a:t>
            </a:r>
            <a:endParaRPr lang="zh-CN" b="1" dirty="0" smtClean="0">
              <a:sym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384935" y="875542"/>
            <a:ext cx="9419590" cy="4940300"/>
            <a:chOff x="2184" y="1313"/>
            <a:chExt cx="14832" cy="8034"/>
          </a:xfrm>
        </p:grpSpPr>
        <p:pic>
          <p:nvPicPr>
            <p:cNvPr id="14" name="图片 13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2184" y="1313"/>
              <a:ext cx="14832" cy="8034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>
              <p:custDataLst>
                <p:tags r:id="rId5"/>
              </p:custDataLst>
            </p:nvPr>
          </p:nvSpPr>
          <p:spPr>
            <a:xfrm>
              <a:off x="2566" y="4058"/>
              <a:ext cx="969" cy="1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/>
                <a:t>酿酒</a:t>
              </a:r>
              <a:endParaRPr lang="zh-CN" altLang="en-US" dirty="0"/>
            </a:p>
          </p:txBody>
        </p:sp>
        <p:sp>
          <p:nvSpPr>
            <p:cNvPr id="6" name="文本框 5"/>
            <p:cNvSpPr txBox="1"/>
            <p:nvPr>
              <p:custDataLst>
                <p:tags r:id="rId6"/>
              </p:custDataLst>
            </p:nvPr>
          </p:nvSpPr>
          <p:spPr>
            <a:xfrm>
              <a:off x="4010" y="2911"/>
              <a:ext cx="969" cy="1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/>
                <a:t>电池</a:t>
              </a:r>
              <a:endParaRPr lang="zh-CN" altLang="en-US" dirty="0"/>
            </a:p>
          </p:txBody>
        </p:sp>
        <p:sp>
          <p:nvSpPr>
            <p:cNvPr id="8" name="文本框 7"/>
            <p:cNvSpPr txBox="1"/>
            <p:nvPr>
              <p:custDataLst>
                <p:tags r:id="rId7"/>
              </p:custDataLst>
            </p:nvPr>
          </p:nvSpPr>
          <p:spPr>
            <a:xfrm>
              <a:off x="5744" y="2496"/>
              <a:ext cx="969" cy="1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/>
                <a:t>电子</a:t>
              </a:r>
              <a:endParaRPr lang="zh-CN" altLang="en-US" dirty="0"/>
            </a:p>
          </p:txBody>
        </p:sp>
        <p:sp>
          <p:nvSpPr>
            <p:cNvPr id="10" name="文本框 9"/>
            <p:cNvSpPr txBox="1"/>
            <p:nvPr>
              <p:custDataLst>
                <p:tags r:id="rId8"/>
              </p:custDataLst>
            </p:nvPr>
          </p:nvSpPr>
          <p:spPr>
            <a:xfrm>
              <a:off x="7307" y="3168"/>
              <a:ext cx="969" cy="1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/>
                <a:t>稀土</a:t>
              </a:r>
              <a:endParaRPr lang="zh-CN" altLang="en-US" dirty="0"/>
            </a:p>
          </p:txBody>
        </p:sp>
        <p:sp>
          <p:nvSpPr>
            <p:cNvPr id="11" name="文本框 10"/>
            <p:cNvSpPr txBox="1"/>
            <p:nvPr>
              <p:custDataLst>
                <p:tags r:id="rId9"/>
              </p:custDataLst>
            </p:nvPr>
          </p:nvSpPr>
          <p:spPr>
            <a:xfrm>
              <a:off x="8633" y="3578"/>
              <a:ext cx="969" cy="1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/>
                <a:t>光伏</a:t>
              </a:r>
              <a:endParaRPr lang="zh-CN" altLang="en-US" dirty="0"/>
            </a:p>
          </p:txBody>
        </p:sp>
        <p:sp>
          <p:nvSpPr>
            <p:cNvPr id="12" name="文本框 11"/>
            <p:cNvSpPr txBox="1"/>
            <p:nvPr>
              <p:custDataLst>
                <p:tags r:id="rId10"/>
              </p:custDataLst>
            </p:nvPr>
          </p:nvSpPr>
          <p:spPr>
            <a:xfrm>
              <a:off x="10261" y="5350"/>
              <a:ext cx="969" cy="1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/>
                <a:t>软件</a:t>
              </a:r>
              <a:endParaRPr lang="zh-CN" altLang="en-US" dirty="0"/>
            </a:p>
          </p:txBody>
        </p:sp>
        <p:sp>
          <p:nvSpPr>
            <p:cNvPr id="13" name="文本框 12"/>
            <p:cNvSpPr txBox="1"/>
            <p:nvPr>
              <p:custDataLst>
                <p:tags r:id="rId11"/>
              </p:custDataLst>
            </p:nvPr>
          </p:nvSpPr>
          <p:spPr>
            <a:xfrm>
              <a:off x="11901" y="4935"/>
              <a:ext cx="969" cy="1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/>
                <a:t>电子</a:t>
              </a:r>
              <a:endParaRPr lang="zh-CN" altLang="en-US" dirty="0"/>
            </a:p>
          </p:txBody>
        </p:sp>
        <p:sp>
          <p:nvSpPr>
            <p:cNvPr id="15" name="文本框 14"/>
            <p:cNvSpPr txBox="1"/>
            <p:nvPr>
              <p:custDataLst>
                <p:tags r:id="rId12"/>
              </p:custDataLst>
            </p:nvPr>
          </p:nvSpPr>
          <p:spPr>
            <a:xfrm>
              <a:off x="13306" y="4058"/>
              <a:ext cx="969" cy="1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/>
                <a:t>传媒</a:t>
              </a:r>
              <a:endParaRPr lang="zh-CN" altLang="en-US" dirty="0"/>
            </a:p>
          </p:txBody>
        </p:sp>
      </p:grpSp>
    </p:spTree>
    <p:custDataLst>
      <p:tags r:id="rId1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"/>
</p:tagLst>
</file>

<file path=ppt/tags/tag11.xml><?xml version="1.0" encoding="utf-8"?>
<p:tagLst xmlns:p="http://schemas.openxmlformats.org/presentationml/2006/main">
  <p:tag name="KSO_WM_UNIT_PLACING_PICTURE_USER_VIEWPORT" val="{&quot;height&quot;:10800,&quot;width&quot;:19200}"/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41.xml><?xml version="1.0" encoding="utf-8"?>
<p:tagLst xmlns:p="http://schemas.openxmlformats.org/presentationml/2006/main">
  <p:tag name="KSO_WM_UNIT_PLACING_PICTURE_USER_VIEWPORT" val="{&quot;height&quot;:2082,&quot;width&quot;:10544}"/>
  <p:tag name="KSO_WM_BEAUTIFY_FLAG" val=""/>
</p:tagLst>
</file>

<file path=ppt/tags/tag42.xml><?xml version="1.0" encoding="utf-8"?>
<p:tagLst xmlns:p="http://schemas.openxmlformats.org/presentationml/2006/main">
  <p:tag name="KSO_WM_UNIT_PLACING_PICTURE_USER_VIEWPORT" val="{&quot;height&quot;:7361,&quot;width&quot;:5875}"/>
</p:tagLst>
</file>

<file path=ppt/tags/tag4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PLACING_PICTURE_USER_VIEWPORT" val="{&quot;height&quot;:10800,&quot;width&quot;:19200}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"/>
</p:tagLst>
</file>

<file path=ppt/tags/tag70.xml><?xml version="1.0" encoding="utf-8"?>
<p:tagLst xmlns:p="http://schemas.openxmlformats.org/presentationml/2006/main">
  <p:tag name="COMMONDATA" val="eyJoZGlkIjoiOWFhYzUwZWNmOTk3M2Y1MTI5MjBiOWM4Y2UyNjJjNzUifQ=="/>
  <p:tag name="KSO_WPP_MARK_KEY" val="257877f6-fe8c-4c47-ab4c-274c99a6a791"/>
  <p:tag name="commondata" val="eyJoZGlkIjoiODkyZjYyMmI5MzU5YjIyMzEwMjc4NWEyNTE0ZDZmMWIifQ==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"/>
</p:tagLst>
</file>

<file path=ppt/theme/theme1.xml><?xml version="1.0" encoding="utf-8"?>
<a:theme xmlns:a="http://schemas.openxmlformats.org/drawingml/2006/main" name="2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737</Words>
  <Application>WPS 演示</Application>
  <PresentationFormat>宽屏</PresentationFormat>
  <Paragraphs>66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Wingdings</vt:lpstr>
      <vt:lpstr>思源黑体 CN Medium</vt:lpstr>
      <vt:lpstr>思源黑体 CN Normal</vt:lpstr>
      <vt:lpstr>思源黑体 CN Light</vt:lpstr>
      <vt:lpstr>思源黑体 CN Bold</vt:lpstr>
      <vt:lpstr>Arial Unicode MS</vt:lpstr>
      <vt:lpstr>Calibri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莓莓</cp:lastModifiedBy>
  <cp:revision>1968</cp:revision>
  <dcterms:created xsi:type="dcterms:W3CDTF">2019-06-19T02:08:00Z</dcterms:created>
  <dcterms:modified xsi:type="dcterms:W3CDTF">2026-04-01T07:57:56Z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5B02B7049DFD4E3BA1D6D489DE34E3B7_13</vt:lpwstr>
  </property>
</Properties>
</file>